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7"/>
  </p:notesMasterIdLst>
  <p:handoutMasterIdLst>
    <p:handoutMasterId r:id="rId78"/>
  </p:handoutMasterIdLst>
  <p:sldIdLst>
    <p:sldId id="349" r:id="rId2"/>
    <p:sldId id="343" r:id="rId3"/>
    <p:sldId id="338" r:id="rId4"/>
    <p:sldId id="342" r:id="rId5"/>
    <p:sldId id="333" r:id="rId6"/>
    <p:sldId id="340" r:id="rId7"/>
    <p:sldId id="317" r:id="rId8"/>
    <p:sldId id="260" r:id="rId9"/>
    <p:sldId id="307" r:id="rId10"/>
    <p:sldId id="276" r:id="rId11"/>
    <p:sldId id="273" r:id="rId12"/>
    <p:sldId id="264" r:id="rId13"/>
    <p:sldId id="265" r:id="rId14"/>
    <p:sldId id="266" r:id="rId15"/>
    <p:sldId id="318" r:id="rId16"/>
    <p:sldId id="259" r:id="rId17"/>
    <p:sldId id="268" r:id="rId18"/>
    <p:sldId id="269" r:id="rId19"/>
    <p:sldId id="319" r:id="rId20"/>
    <p:sldId id="322" r:id="rId21"/>
    <p:sldId id="344" r:id="rId22"/>
    <p:sldId id="270" r:id="rId23"/>
    <p:sldId id="286" r:id="rId24"/>
    <p:sldId id="287" r:id="rId25"/>
    <p:sldId id="262" r:id="rId26"/>
    <p:sldId id="280" r:id="rId27"/>
    <p:sldId id="288" r:id="rId28"/>
    <p:sldId id="289" r:id="rId29"/>
    <p:sldId id="290" r:id="rId30"/>
    <p:sldId id="305" r:id="rId31"/>
    <p:sldId id="341" r:id="rId32"/>
    <p:sldId id="271" r:id="rId33"/>
    <p:sldId id="258" r:id="rId34"/>
    <p:sldId id="284" r:id="rId35"/>
    <p:sldId id="282" r:id="rId36"/>
    <p:sldId id="285" r:id="rId37"/>
    <p:sldId id="283" r:id="rId38"/>
    <p:sldId id="297" r:id="rId39"/>
    <p:sldId id="299" r:id="rId40"/>
    <p:sldId id="300" r:id="rId41"/>
    <p:sldId id="335" r:id="rId42"/>
    <p:sldId id="334" r:id="rId43"/>
    <p:sldId id="292" r:id="rId44"/>
    <p:sldId id="293" r:id="rId45"/>
    <p:sldId id="294" r:id="rId46"/>
    <p:sldId id="295" r:id="rId47"/>
    <p:sldId id="298" r:id="rId48"/>
    <p:sldId id="281" r:id="rId49"/>
    <p:sldId id="315" r:id="rId50"/>
    <p:sldId id="291" r:id="rId51"/>
    <p:sldId id="301" r:id="rId52"/>
    <p:sldId id="313" r:id="rId53"/>
    <p:sldId id="320" r:id="rId54"/>
    <p:sldId id="302" r:id="rId55"/>
    <p:sldId id="303" r:id="rId56"/>
    <p:sldId id="304" r:id="rId57"/>
    <p:sldId id="306" r:id="rId58"/>
    <p:sldId id="272" r:id="rId59"/>
    <p:sldId id="347" r:id="rId60"/>
    <p:sldId id="346" r:id="rId61"/>
    <p:sldId id="325" r:id="rId62"/>
    <p:sldId id="326" r:id="rId63"/>
    <p:sldId id="329" r:id="rId64"/>
    <p:sldId id="310" r:id="rId65"/>
    <p:sldId id="323" r:id="rId66"/>
    <p:sldId id="261" r:id="rId67"/>
    <p:sldId id="312" r:id="rId68"/>
    <p:sldId id="314" r:id="rId69"/>
    <p:sldId id="336" r:id="rId70"/>
    <p:sldId id="330" r:id="rId71"/>
    <p:sldId id="267" r:id="rId72"/>
    <p:sldId id="331" r:id="rId73"/>
    <p:sldId id="321" r:id="rId74"/>
    <p:sldId id="316" r:id="rId75"/>
    <p:sldId id="324"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B5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1851" autoAdjust="0"/>
    <p:restoredTop sz="94704" autoAdjust="0"/>
  </p:normalViewPr>
  <p:slideViewPr>
    <p:cSldViewPr>
      <p:cViewPr varScale="1">
        <p:scale>
          <a:sx n="66" d="100"/>
          <a:sy n="66" d="100"/>
        </p:scale>
        <p:origin x="600" y="44"/>
      </p:cViewPr>
      <p:guideLst>
        <p:guide orient="horz" pos="2160"/>
        <p:guide pos="2880"/>
      </p:guideLst>
    </p:cSldViewPr>
  </p:slideViewPr>
  <p:outlineViewPr>
    <p:cViewPr>
      <p:scale>
        <a:sx n="33" d="100"/>
        <a:sy n="33" d="100"/>
      </p:scale>
      <p:origin x="0" y="2422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89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49181005152134"/>
          <c:y val="5.3469062827071298E-2"/>
          <c:w val="0.65577658695440855"/>
          <c:h val="0.89780893038674869"/>
        </c:manualLayout>
      </c:layout>
      <c:barChart>
        <c:barDir val="col"/>
        <c:grouping val="clustered"/>
        <c:varyColors val="0"/>
        <c:ser>
          <c:idx val="0"/>
          <c:order val="0"/>
          <c:tx>
            <c:strRef>
              <c:f>Sheet1!$B$1</c:f>
              <c:strCache>
                <c:ptCount val="1"/>
                <c:pt idx="0">
                  <c:v>Non-divorced</c:v>
                </c:pt>
              </c:strCache>
            </c:strRef>
          </c:tx>
          <c:spPr>
            <a:solidFill>
              <a:schemeClr val="tx1"/>
            </a:solidFill>
            <a:ln>
              <a:solidFill>
                <a:srgbClr val="FF0000"/>
              </a:solidFill>
            </a:ln>
          </c:spPr>
          <c:invertIfNegative val="0"/>
          <c:cat>
            <c:numRef>
              <c:f>Sheet1!$A$2</c:f>
              <c:numCache>
                <c:formatCode>General</c:formatCode>
                <c:ptCount val="1"/>
              </c:numCache>
            </c:numRef>
          </c:cat>
          <c:val>
            <c:numRef>
              <c:f>Sheet1!$B$2</c:f>
              <c:numCache>
                <c:formatCode>General</c:formatCode>
                <c:ptCount val="1"/>
                <c:pt idx="0">
                  <c:v>2.5</c:v>
                </c:pt>
              </c:numCache>
            </c:numRef>
          </c:val>
        </c:ser>
        <c:ser>
          <c:idx val="1"/>
          <c:order val="1"/>
          <c:tx>
            <c:strRef>
              <c:f>Sheet1!$C$1</c:f>
              <c:strCache>
                <c:ptCount val="1"/>
                <c:pt idx="0">
                  <c:v>Divorce</c:v>
                </c:pt>
              </c:strCache>
            </c:strRef>
          </c:tx>
          <c:spPr>
            <a:solidFill>
              <a:schemeClr val="tx1"/>
            </a:solidFill>
            <a:ln>
              <a:solidFill>
                <a:srgbClr val="FF0000"/>
              </a:solidFill>
            </a:ln>
          </c:spPr>
          <c:invertIfNegative val="0"/>
          <c:cat>
            <c:numRef>
              <c:f>Sheet1!$A$2</c:f>
              <c:numCache>
                <c:formatCode>General</c:formatCode>
                <c:ptCount val="1"/>
              </c:numCache>
            </c:numRef>
          </c:cat>
          <c:val>
            <c:numRef>
              <c:f>Sheet1!$C$2</c:f>
              <c:numCache>
                <c:formatCode>General</c:formatCode>
                <c:ptCount val="1"/>
                <c:pt idx="0">
                  <c:v>4.4000000000000004</c:v>
                </c:pt>
              </c:numCache>
            </c:numRef>
          </c:val>
        </c:ser>
        <c:dLbls>
          <c:showLegendKey val="0"/>
          <c:showVal val="0"/>
          <c:showCatName val="0"/>
          <c:showSerName val="0"/>
          <c:showPercent val="0"/>
          <c:showBubbleSize val="0"/>
        </c:dLbls>
        <c:gapWidth val="150"/>
        <c:axId val="398731056"/>
        <c:axId val="398726744"/>
      </c:barChart>
      <c:catAx>
        <c:axId val="398731056"/>
        <c:scaling>
          <c:orientation val="minMax"/>
        </c:scaling>
        <c:delete val="0"/>
        <c:axPos val="b"/>
        <c:numFmt formatCode="General" sourceLinked="1"/>
        <c:majorTickMark val="out"/>
        <c:minorTickMark val="none"/>
        <c:tickLblPos val="nextTo"/>
        <c:crossAx val="398726744"/>
        <c:crosses val="autoZero"/>
        <c:auto val="1"/>
        <c:lblAlgn val="ctr"/>
        <c:lblOffset val="100"/>
        <c:noMultiLvlLbl val="0"/>
      </c:catAx>
      <c:valAx>
        <c:axId val="398726744"/>
        <c:scaling>
          <c:orientation val="minMax"/>
        </c:scaling>
        <c:delete val="1"/>
        <c:axPos val="l"/>
        <c:majorGridlines/>
        <c:numFmt formatCode="General" sourceLinked="1"/>
        <c:majorTickMark val="out"/>
        <c:minorTickMark val="none"/>
        <c:tickLblPos val="none"/>
        <c:crossAx val="3987310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Column2</c:v>
                </c:pt>
              </c:strCache>
            </c:strRef>
          </c:tx>
          <c:spPr>
            <a:solidFill>
              <a:schemeClr val="tx1"/>
            </a:solidFill>
            <a:ln>
              <a:solidFill>
                <a:srgbClr val="FF0000"/>
              </a:solidFill>
            </a:ln>
          </c:spPr>
          <c:invertIfNegative val="0"/>
          <c:cat>
            <c:strRef>
              <c:f>Sheet1!$A$2:$A$4</c:f>
              <c:strCache>
                <c:ptCount val="3"/>
                <c:pt idx="0">
                  <c:v>Non-Divorce</c:v>
                </c:pt>
                <c:pt idx="1">
                  <c:v>Divorce with resolution</c:v>
                </c:pt>
                <c:pt idx="2">
                  <c:v>HCD</c:v>
                </c:pt>
              </c:strCache>
            </c:strRef>
          </c:cat>
          <c:val>
            <c:numRef>
              <c:f>Sheet1!$B$2:$B$4</c:f>
              <c:numCache>
                <c:formatCode>General</c:formatCode>
                <c:ptCount val="3"/>
                <c:pt idx="0">
                  <c:v>1.5</c:v>
                </c:pt>
                <c:pt idx="1">
                  <c:v>1.8</c:v>
                </c:pt>
                <c:pt idx="2">
                  <c:v>3</c:v>
                </c:pt>
              </c:numCache>
            </c:numRef>
          </c:val>
        </c:ser>
        <c:dLbls>
          <c:showLegendKey val="0"/>
          <c:showVal val="0"/>
          <c:showCatName val="0"/>
          <c:showSerName val="0"/>
          <c:showPercent val="0"/>
          <c:showBubbleSize val="0"/>
        </c:dLbls>
        <c:gapWidth val="150"/>
        <c:axId val="398728704"/>
        <c:axId val="398729096"/>
      </c:barChart>
      <c:catAx>
        <c:axId val="398728704"/>
        <c:scaling>
          <c:orientation val="minMax"/>
        </c:scaling>
        <c:delete val="0"/>
        <c:axPos val="b"/>
        <c:numFmt formatCode="General" sourceLinked="0"/>
        <c:majorTickMark val="out"/>
        <c:minorTickMark val="none"/>
        <c:tickLblPos val="nextTo"/>
        <c:crossAx val="398729096"/>
        <c:crosses val="autoZero"/>
        <c:auto val="1"/>
        <c:lblAlgn val="ctr"/>
        <c:lblOffset val="100"/>
        <c:noMultiLvlLbl val="0"/>
      </c:catAx>
      <c:valAx>
        <c:axId val="398729096"/>
        <c:scaling>
          <c:orientation val="minMax"/>
        </c:scaling>
        <c:delete val="1"/>
        <c:axPos val="l"/>
        <c:majorGridlines/>
        <c:numFmt formatCode="General" sourceLinked="1"/>
        <c:majorTickMark val="out"/>
        <c:minorTickMark val="none"/>
        <c:tickLblPos val="none"/>
        <c:crossAx val="3987287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05302B5-14C6-4F4C-AD5B-7C1ECB1EDD4D}" type="datetimeFigureOut">
              <a:rPr lang="en-US" smtClean="0"/>
              <a:pPr/>
              <a:t>8/31/2018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A29A543-5029-4ECD-8D17-172AEB8C30A2}" type="slidenum">
              <a:rPr lang="en-US" smtClean="0"/>
              <a:pPr/>
              <a:t>‹#›</a:t>
            </a:fld>
            <a:endParaRPr lang="en-US"/>
          </a:p>
        </p:txBody>
      </p:sp>
    </p:spTree>
    <p:extLst>
      <p:ext uri="{BB962C8B-B14F-4D97-AF65-F5344CB8AC3E}">
        <p14:creationId xmlns:p14="http://schemas.microsoft.com/office/powerpoint/2010/main" val="4288878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DD4EA6-86AC-44B0-87EE-DBCE900F479E}" type="datetimeFigureOut">
              <a:rPr lang="en-US" smtClean="0"/>
              <a:pPr/>
              <a:t>8/31/2018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D74EBF-8D7B-490D-B858-9A15FFAFA293}" type="slidenum">
              <a:rPr lang="en-US" smtClean="0"/>
              <a:pPr/>
              <a:t>‹#›</a:t>
            </a:fld>
            <a:endParaRPr lang="en-US"/>
          </a:p>
        </p:txBody>
      </p:sp>
    </p:spTree>
    <p:extLst>
      <p:ext uri="{BB962C8B-B14F-4D97-AF65-F5344CB8AC3E}">
        <p14:creationId xmlns:p14="http://schemas.microsoft.com/office/powerpoint/2010/main" val="3084790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7</a:t>
            </a:fld>
            <a:endParaRPr lang="en-US"/>
          </a:p>
        </p:txBody>
      </p:sp>
    </p:spTree>
    <p:extLst>
      <p:ext uri="{BB962C8B-B14F-4D97-AF65-F5344CB8AC3E}">
        <p14:creationId xmlns:p14="http://schemas.microsoft.com/office/powerpoint/2010/main" val="3473669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16</a:t>
            </a:fld>
            <a:endParaRPr lang="en-US"/>
          </a:p>
        </p:txBody>
      </p:sp>
    </p:spTree>
    <p:extLst>
      <p:ext uri="{BB962C8B-B14F-4D97-AF65-F5344CB8AC3E}">
        <p14:creationId xmlns:p14="http://schemas.microsoft.com/office/powerpoint/2010/main" val="113916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17</a:t>
            </a:fld>
            <a:endParaRPr lang="en-US"/>
          </a:p>
        </p:txBody>
      </p:sp>
    </p:spTree>
    <p:extLst>
      <p:ext uri="{BB962C8B-B14F-4D97-AF65-F5344CB8AC3E}">
        <p14:creationId xmlns:p14="http://schemas.microsoft.com/office/powerpoint/2010/main" val="2774048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18</a:t>
            </a:fld>
            <a:endParaRPr lang="en-US"/>
          </a:p>
        </p:txBody>
      </p:sp>
    </p:spTree>
    <p:extLst>
      <p:ext uri="{BB962C8B-B14F-4D97-AF65-F5344CB8AC3E}">
        <p14:creationId xmlns:p14="http://schemas.microsoft.com/office/powerpoint/2010/main" val="3440374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19</a:t>
            </a:fld>
            <a:endParaRPr lang="en-US"/>
          </a:p>
        </p:txBody>
      </p:sp>
    </p:spTree>
    <p:extLst>
      <p:ext uri="{BB962C8B-B14F-4D97-AF65-F5344CB8AC3E}">
        <p14:creationId xmlns:p14="http://schemas.microsoft.com/office/powerpoint/2010/main" val="2220697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20</a:t>
            </a:fld>
            <a:endParaRPr lang="en-US"/>
          </a:p>
        </p:txBody>
      </p:sp>
    </p:spTree>
    <p:extLst>
      <p:ext uri="{BB962C8B-B14F-4D97-AF65-F5344CB8AC3E}">
        <p14:creationId xmlns:p14="http://schemas.microsoft.com/office/powerpoint/2010/main" val="973187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that families</a:t>
            </a:r>
            <a:r>
              <a:rPr lang="en-US" baseline="0" dirty="0" smtClean="0"/>
              <a:t> don’t breakdown spontaneously. Normally significant history of dysfunction during relationship leading to separation.</a:t>
            </a:r>
            <a:endParaRPr lang="en-US" dirty="0"/>
          </a:p>
        </p:txBody>
      </p:sp>
      <p:sp>
        <p:nvSpPr>
          <p:cNvPr id="4" name="Slide Number Placeholder 3"/>
          <p:cNvSpPr>
            <a:spLocks noGrp="1"/>
          </p:cNvSpPr>
          <p:nvPr>
            <p:ph type="sldNum" sz="quarter" idx="10"/>
          </p:nvPr>
        </p:nvSpPr>
        <p:spPr/>
        <p:txBody>
          <a:bodyPr/>
          <a:lstStyle/>
          <a:p>
            <a:fld id="{FB312DDF-9D87-1149-A5F4-2DC01AB9F7F1}" type="slidenum">
              <a:rPr lang="en-US" smtClean="0"/>
              <a:t>21</a:t>
            </a:fld>
            <a:endParaRPr lang="en-US"/>
          </a:p>
        </p:txBody>
      </p:sp>
    </p:spTree>
    <p:extLst>
      <p:ext uri="{BB962C8B-B14F-4D97-AF65-F5344CB8AC3E}">
        <p14:creationId xmlns:p14="http://schemas.microsoft.com/office/powerpoint/2010/main" val="1810697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22</a:t>
            </a:fld>
            <a:endParaRPr lang="en-US"/>
          </a:p>
        </p:txBody>
      </p:sp>
    </p:spTree>
    <p:extLst>
      <p:ext uri="{BB962C8B-B14F-4D97-AF65-F5344CB8AC3E}">
        <p14:creationId xmlns:p14="http://schemas.microsoft.com/office/powerpoint/2010/main" val="3565321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23</a:t>
            </a:fld>
            <a:endParaRPr lang="en-US"/>
          </a:p>
        </p:txBody>
      </p:sp>
    </p:spTree>
    <p:extLst>
      <p:ext uri="{BB962C8B-B14F-4D97-AF65-F5344CB8AC3E}">
        <p14:creationId xmlns:p14="http://schemas.microsoft.com/office/powerpoint/2010/main" val="4036753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24</a:t>
            </a:fld>
            <a:endParaRPr lang="en-US"/>
          </a:p>
        </p:txBody>
      </p:sp>
    </p:spTree>
    <p:extLst>
      <p:ext uri="{BB962C8B-B14F-4D97-AF65-F5344CB8AC3E}">
        <p14:creationId xmlns:p14="http://schemas.microsoft.com/office/powerpoint/2010/main" val="3392350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25</a:t>
            </a:fld>
            <a:endParaRPr lang="en-US"/>
          </a:p>
        </p:txBody>
      </p:sp>
    </p:spTree>
    <p:extLst>
      <p:ext uri="{BB962C8B-B14F-4D97-AF65-F5344CB8AC3E}">
        <p14:creationId xmlns:p14="http://schemas.microsoft.com/office/powerpoint/2010/main" val="2331131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8</a:t>
            </a:fld>
            <a:endParaRPr lang="en-US"/>
          </a:p>
        </p:txBody>
      </p:sp>
    </p:spTree>
    <p:extLst>
      <p:ext uri="{BB962C8B-B14F-4D97-AF65-F5344CB8AC3E}">
        <p14:creationId xmlns:p14="http://schemas.microsoft.com/office/powerpoint/2010/main" val="791012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26</a:t>
            </a:fld>
            <a:endParaRPr lang="en-US"/>
          </a:p>
        </p:txBody>
      </p:sp>
    </p:spTree>
    <p:extLst>
      <p:ext uri="{BB962C8B-B14F-4D97-AF65-F5344CB8AC3E}">
        <p14:creationId xmlns:p14="http://schemas.microsoft.com/office/powerpoint/2010/main" val="2398872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27</a:t>
            </a:fld>
            <a:endParaRPr lang="en-US"/>
          </a:p>
        </p:txBody>
      </p:sp>
    </p:spTree>
    <p:extLst>
      <p:ext uri="{BB962C8B-B14F-4D97-AF65-F5344CB8AC3E}">
        <p14:creationId xmlns:p14="http://schemas.microsoft.com/office/powerpoint/2010/main" val="3074871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28</a:t>
            </a:fld>
            <a:endParaRPr lang="en-US"/>
          </a:p>
        </p:txBody>
      </p:sp>
    </p:spTree>
    <p:extLst>
      <p:ext uri="{BB962C8B-B14F-4D97-AF65-F5344CB8AC3E}">
        <p14:creationId xmlns:p14="http://schemas.microsoft.com/office/powerpoint/2010/main" val="25892939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29</a:t>
            </a:fld>
            <a:endParaRPr lang="en-US"/>
          </a:p>
        </p:txBody>
      </p:sp>
    </p:spTree>
    <p:extLst>
      <p:ext uri="{BB962C8B-B14F-4D97-AF65-F5344CB8AC3E}">
        <p14:creationId xmlns:p14="http://schemas.microsoft.com/office/powerpoint/2010/main" val="35999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30</a:t>
            </a:fld>
            <a:endParaRPr lang="en-US"/>
          </a:p>
        </p:txBody>
      </p:sp>
    </p:spTree>
    <p:extLst>
      <p:ext uri="{BB962C8B-B14F-4D97-AF65-F5344CB8AC3E}">
        <p14:creationId xmlns:p14="http://schemas.microsoft.com/office/powerpoint/2010/main" val="3737334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32</a:t>
            </a:fld>
            <a:endParaRPr lang="en-US"/>
          </a:p>
        </p:txBody>
      </p:sp>
    </p:spTree>
    <p:extLst>
      <p:ext uri="{BB962C8B-B14F-4D97-AF65-F5344CB8AC3E}">
        <p14:creationId xmlns:p14="http://schemas.microsoft.com/office/powerpoint/2010/main" val="24595681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33</a:t>
            </a:fld>
            <a:endParaRPr lang="en-US"/>
          </a:p>
        </p:txBody>
      </p:sp>
    </p:spTree>
    <p:extLst>
      <p:ext uri="{BB962C8B-B14F-4D97-AF65-F5344CB8AC3E}">
        <p14:creationId xmlns:p14="http://schemas.microsoft.com/office/powerpoint/2010/main" val="37259058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34</a:t>
            </a:fld>
            <a:endParaRPr lang="en-US"/>
          </a:p>
        </p:txBody>
      </p:sp>
    </p:spTree>
    <p:extLst>
      <p:ext uri="{BB962C8B-B14F-4D97-AF65-F5344CB8AC3E}">
        <p14:creationId xmlns:p14="http://schemas.microsoft.com/office/powerpoint/2010/main" val="33135659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35</a:t>
            </a:fld>
            <a:endParaRPr lang="en-US"/>
          </a:p>
        </p:txBody>
      </p:sp>
    </p:spTree>
    <p:extLst>
      <p:ext uri="{BB962C8B-B14F-4D97-AF65-F5344CB8AC3E}">
        <p14:creationId xmlns:p14="http://schemas.microsoft.com/office/powerpoint/2010/main" val="3797802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36</a:t>
            </a:fld>
            <a:endParaRPr lang="en-US"/>
          </a:p>
        </p:txBody>
      </p:sp>
    </p:spTree>
    <p:extLst>
      <p:ext uri="{BB962C8B-B14F-4D97-AF65-F5344CB8AC3E}">
        <p14:creationId xmlns:p14="http://schemas.microsoft.com/office/powerpoint/2010/main" val="2642843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9</a:t>
            </a:fld>
            <a:endParaRPr lang="en-US"/>
          </a:p>
        </p:txBody>
      </p:sp>
    </p:spTree>
    <p:extLst>
      <p:ext uri="{BB962C8B-B14F-4D97-AF65-F5344CB8AC3E}">
        <p14:creationId xmlns:p14="http://schemas.microsoft.com/office/powerpoint/2010/main" val="38202210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37</a:t>
            </a:fld>
            <a:endParaRPr lang="en-US"/>
          </a:p>
        </p:txBody>
      </p:sp>
    </p:spTree>
    <p:extLst>
      <p:ext uri="{BB962C8B-B14F-4D97-AF65-F5344CB8AC3E}">
        <p14:creationId xmlns:p14="http://schemas.microsoft.com/office/powerpoint/2010/main" val="12843916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38</a:t>
            </a:fld>
            <a:endParaRPr lang="en-US"/>
          </a:p>
        </p:txBody>
      </p:sp>
    </p:spTree>
    <p:extLst>
      <p:ext uri="{BB962C8B-B14F-4D97-AF65-F5344CB8AC3E}">
        <p14:creationId xmlns:p14="http://schemas.microsoft.com/office/powerpoint/2010/main" val="389174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39</a:t>
            </a:fld>
            <a:endParaRPr lang="en-US"/>
          </a:p>
        </p:txBody>
      </p:sp>
    </p:spTree>
    <p:extLst>
      <p:ext uri="{BB962C8B-B14F-4D97-AF65-F5344CB8AC3E}">
        <p14:creationId xmlns:p14="http://schemas.microsoft.com/office/powerpoint/2010/main" val="16132326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40</a:t>
            </a:fld>
            <a:endParaRPr lang="en-US"/>
          </a:p>
        </p:txBody>
      </p:sp>
    </p:spTree>
    <p:extLst>
      <p:ext uri="{BB962C8B-B14F-4D97-AF65-F5344CB8AC3E}">
        <p14:creationId xmlns:p14="http://schemas.microsoft.com/office/powerpoint/2010/main" val="26002523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43</a:t>
            </a:fld>
            <a:endParaRPr lang="en-US"/>
          </a:p>
        </p:txBody>
      </p:sp>
    </p:spTree>
    <p:extLst>
      <p:ext uri="{BB962C8B-B14F-4D97-AF65-F5344CB8AC3E}">
        <p14:creationId xmlns:p14="http://schemas.microsoft.com/office/powerpoint/2010/main" val="22543636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44</a:t>
            </a:fld>
            <a:endParaRPr lang="en-US"/>
          </a:p>
        </p:txBody>
      </p:sp>
    </p:spTree>
    <p:extLst>
      <p:ext uri="{BB962C8B-B14F-4D97-AF65-F5344CB8AC3E}">
        <p14:creationId xmlns:p14="http://schemas.microsoft.com/office/powerpoint/2010/main" val="14142305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45</a:t>
            </a:fld>
            <a:endParaRPr lang="en-US"/>
          </a:p>
        </p:txBody>
      </p:sp>
    </p:spTree>
    <p:extLst>
      <p:ext uri="{BB962C8B-B14F-4D97-AF65-F5344CB8AC3E}">
        <p14:creationId xmlns:p14="http://schemas.microsoft.com/office/powerpoint/2010/main" val="23404411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46</a:t>
            </a:fld>
            <a:endParaRPr lang="en-US"/>
          </a:p>
        </p:txBody>
      </p:sp>
    </p:spTree>
    <p:extLst>
      <p:ext uri="{BB962C8B-B14F-4D97-AF65-F5344CB8AC3E}">
        <p14:creationId xmlns:p14="http://schemas.microsoft.com/office/powerpoint/2010/main" val="25084571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47</a:t>
            </a:fld>
            <a:endParaRPr lang="en-US"/>
          </a:p>
        </p:txBody>
      </p:sp>
    </p:spTree>
    <p:extLst>
      <p:ext uri="{BB962C8B-B14F-4D97-AF65-F5344CB8AC3E}">
        <p14:creationId xmlns:p14="http://schemas.microsoft.com/office/powerpoint/2010/main" val="32430338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48</a:t>
            </a:fld>
            <a:endParaRPr lang="en-US"/>
          </a:p>
        </p:txBody>
      </p:sp>
    </p:spTree>
    <p:extLst>
      <p:ext uri="{BB962C8B-B14F-4D97-AF65-F5344CB8AC3E}">
        <p14:creationId xmlns:p14="http://schemas.microsoft.com/office/powerpoint/2010/main" val="3232945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10</a:t>
            </a:fld>
            <a:endParaRPr lang="en-US"/>
          </a:p>
        </p:txBody>
      </p:sp>
    </p:spTree>
    <p:extLst>
      <p:ext uri="{BB962C8B-B14F-4D97-AF65-F5344CB8AC3E}">
        <p14:creationId xmlns:p14="http://schemas.microsoft.com/office/powerpoint/2010/main" val="7906199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49</a:t>
            </a:fld>
            <a:endParaRPr lang="en-US"/>
          </a:p>
        </p:txBody>
      </p:sp>
    </p:spTree>
    <p:extLst>
      <p:ext uri="{BB962C8B-B14F-4D97-AF65-F5344CB8AC3E}">
        <p14:creationId xmlns:p14="http://schemas.microsoft.com/office/powerpoint/2010/main" val="20129910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50</a:t>
            </a:fld>
            <a:endParaRPr lang="en-US"/>
          </a:p>
        </p:txBody>
      </p:sp>
    </p:spTree>
    <p:extLst>
      <p:ext uri="{BB962C8B-B14F-4D97-AF65-F5344CB8AC3E}">
        <p14:creationId xmlns:p14="http://schemas.microsoft.com/office/powerpoint/2010/main" val="33623276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51</a:t>
            </a:fld>
            <a:endParaRPr lang="en-US"/>
          </a:p>
        </p:txBody>
      </p:sp>
    </p:spTree>
    <p:extLst>
      <p:ext uri="{BB962C8B-B14F-4D97-AF65-F5344CB8AC3E}">
        <p14:creationId xmlns:p14="http://schemas.microsoft.com/office/powerpoint/2010/main" val="23682059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52</a:t>
            </a:fld>
            <a:endParaRPr lang="en-US"/>
          </a:p>
        </p:txBody>
      </p:sp>
    </p:spTree>
    <p:extLst>
      <p:ext uri="{BB962C8B-B14F-4D97-AF65-F5344CB8AC3E}">
        <p14:creationId xmlns:p14="http://schemas.microsoft.com/office/powerpoint/2010/main" val="5402689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53</a:t>
            </a:fld>
            <a:endParaRPr lang="en-US"/>
          </a:p>
        </p:txBody>
      </p:sp>
    </p:spTree>
    <p:extLst>
      <p:ext uri="{BB962C8B-B14F-4D97-AF65-F5344CB8AC3E}">
        <p14:creationId xmlns:p14="http://schemas.microsoft.com/office/powerpoint/2010/main" val="20137424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54</a:t>
            </a:fld>
            <a:endParaRPr lang="en-US"/>
          </a:p>
        </p:txBody>
      </p:sp>
    </p:spTree>
    <p:extLst>
      <p:ext uri="{BB962C8B-B14F-4D97-AF65-F5344CB8AC3E}">
        <p14:creationId xmlns:p14="http://schemas.microsoft.com/office/powerpoint/2010/main" val="765582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55</a:t>
            </a:fld>
            <a:endParaRPr lang="en-US"/>
          </a:p>
        </p:txBody>
      </p:sp>
    </p:spTree>
    <p:extLst>
      <p:ext uri="{BB962C8B-B14F-4D97-AF65-F5344CB8AC3E}">
        <p14:creationId xmlns:p14="http://schemas.microsoft.com/office/powerpoint/2010/main" val="5874581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56</a:t>
            </a:fld>
            <a:endParaRPr lang="en-US"/>
          </a:p>
        </p:txBody>
      </p:sp>
    </p:spTree>
    <p:extLst>
      <p:ext uri="{BB962C8B-B14F-4D97-AF65-F5344CB8AC3E}">
        <p14:creationId xmlns:p14="http://schemas.microsoft.com/office/powerpoint/2010/main" val="19944419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57</a:t>
            </a:fld>
            <a:endParaRPr lang="en-US"/>
          </a:p>
        </p:txBody>
      </p:sp>
    </p:spTree>
    <p:extLst>
      <p:ext uri="{BB962C8B-B14F-4D97-AF65-F5344CB8AC3E}">
        <p14:creationId xmlns:p14="http://schemas.microsoft.com/office/powerpoint/2010/main" val="13854267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58</a:t>
            </a:fld>
            <a:endParaRPr lang="en-US"/>
          </a:p>
        </p:txBody>
      </p:sp>
    </p:spTree>
    <p:extLst>
      <p:ext uri="{BB962C8B-B14F-4D97-AF65-F5344CB8AC3E}">
        <p14:creationId xmlns:p14="http://schemas.microsoft.com/office/powerpoint/2010/main" val="661151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11</a:t>
            </a:fld>
            <a:endParaRPr lang="en-US"/>
          </a:p>
        </p:txBody>
      </p:sp>
    </p:spTree>
    <p:extLst>
      <p:ext uri="{BB962C8B-B14F-4D97-AF65-F5344CB8AC3E}">
        <p14:creationId xmlns:p14="http://schemas.microsoft.com/office/powerpoint/2010/main" val="28201032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64</a:t>
            </a:fld>
            <a:endParaRPr lang="en-US"/>
          </a:p>
        </p:txBody>
      </p:sp>
    </p:spTree>
    <p:extLst>
      <p:ext uri="{BB962C8B-B14F-4D97-AF65-F5344CB8AC3E}">
        <p14:creationId xmlns:p14="http://schemas.microsoft.com/office/powerpoint/2010/main" val="14272867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65</a:t>
            </a:fld>
            <a:endParaRPr lang="en-US"/>
          </a:p>
        </p:txBody>
      </p:sp>
    </p:spTree>
    <p:extLst>
      <p:ext uri="{BB962C8B-B14F-4D97-AF65-F5344CB8AC3E}">
        <p14:creationId xmlns:p14="http://schemas.microsoft.com/office/powerpoint/2010/main" val="6319160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66</a:t>
            </a:fld>
            <a:endParaRPr lang="en-US"/>
          </a:p>
        </p:txBody>
      </p:sp>
    </p:spTree>
    <p:extLst>
      <p:ext uri="{BB962C8B-B14F-4D97-AF65-F5344CB8AC3E}">
        <p14:creationId xmlns:p14="http://schemas.microsoft.com/office/powerpoint/2010/main" val="12118424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67</a:t>
            </a:fld>
            <a:endParaRPr lang="en-US"/>
          </a:p>
        </p:txBody>
      </p:sp>
    </p:spTree>
    <p:extLst>
      <p:ext uri="{BB962C8B-B14F-4D97-AF65-F5344CB8AC3E}">
        <p14:creationId xmlns:p14="http://schemas.microsoft.com/office/powerpoint/2010/main" val="25618490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68</a:t>
            </a:fld>
            <a:endParaRPr lang="en-US"/>
          </a:p>
        </p:txBody>
      </p:sp>
    </p:spTree>
    <p:extLst>
      <p:ext uri="{BB962C8B-B14F-4D97-AF65-F5344CB8AC3E}">
        <p14:creationId xmlns:p14="http://schemas.microsoft.com/office/powerpoint/2010/main" val="34039133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71</a:t>
            </a:fld>
            <a:endParaRPr lang="en-US"/>
          </a:p>
        </p:txBody>
      </p:sp>
    </p:spTree>
    <p:extLst>
      <p:ext uri="{BB962C8B-B14F-4D97-AF65-F5344CB8AC3E}">
        <p14:creationId xmlns:p14="http://schemas.microsoft.com/office/powerpoint/2010/main" val="28148088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73</a:t>
            </a:fld>
            <a:endParaRPr lang="en-US"/>
          </a:p>
        </p:txBody>
      </p:sp>
    </p:spTree>
    <p:extLst>
      <p:ext uri="{BB962C8B-B14F-4D97-AF65-F5344CB8AC3E}">
        <p14:creationId xmlns:p14="http://schemas.microsoft.com/office/powerpoint/2010/main" val="8262317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74</a:t>
            </a:fld>
            <a:endParaRPr lang="en-US"/>
          </a:p>
        </p:txBody>
      </p:sp>
    </p:spTree>
    <p:extLst>
      <p:ext uri="{BB962C8B-B14F-4D97-AF65-F5344CB8AC3E}">
        <p14:creationId xmlns:p14="http://schemas.microsoft.com/office/powerpoint/2010/main" val="27278136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0D74EBF-8D7B-490D-B858-9A15FFAFA293}" type="slidenum">
              <a:rPr lang="en-US" smtClean="0"/>
              <a:pPr/>
              <a:t>75</a:t>
            </a:fld>
            <a:endParaRPr lang="en-US"/>
          </a:p>
        </p:txBody>
      </p:sp>
    </p:spTree>
    <p:extLst>
      <p:ext uri="{BB962C8B-B14F-4D97-AF65-F5344CB8AC3E}">
        <p14:creationId xmlns:p14="http://schemas.microsoft.com/office/powerpoint/2010/main" val="3700681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12</a:t>
            </a:fld>
            <a:endParaRPr lang="en-US"/>
          </a:p>
        </p:txBody>
      </p:sp>
    </p:spTree>
    <p:extLst>
      <p:ext uri="{BB962C8B-B14F-4D97-AF65-F5344CB8AC3E}">
        <p14:creationId xmlns:p14="http://schemas.microsoft.com/office/powerpoint/2010/main" val="3823914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13</a:t>
            </a:fld>
            <a:endParaRPr lang="en-US"/>
          </a:p>
        </p:txBody>
      </p:sp>
    </p:spTree>
    <p:extLst>
      <p:ext uri="{BB962C8B-B14F-4D97-AF65-F5344CB8AC3E}">
        <p14:creationId xmlns:p14="http://schemas.microsoft.com/office/powerpoint/2010/main" val="1343393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14</a:t>
            </a:fld>
            <a:endParaRPr lang="en-US"/>
          </a:p>
        </p:txBody>
      </p:sp>
    </p:spTree>
    <p:extLst>
      <p:ext uri="{BB962C8B-B14F-4D97-AF65-F5344CB8AC3E}">
        <p14:creationId xmlns:p14="http://schemas.microsoft.com/office/powerpoint/2010/main" val="3342738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D74EBF-8D7B-490D-B858-9A15FFAFA293}" type="slidenum">
              <a:rPr lang="en-US" smtClean="0"/>
              <a:pPr/>
              <a:t>15</a:t>
            </a:fld>
            <a:endParaRPr lang="en-US"/>
          </a:p>
        </p:txBody>
      </p:sp>
    </p:spTree>
    <p:extLst>
      <p:ext uri="{BB962C8B-B14F-4D97-AF65-F5344CB8AC3E}">
        <p14:creationId xmlns:p14="http://schemas.microsoft.com/office/powerpoint/2010/main" val="540911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8CEE3FE-A0F7-431B-989E-767953252968}" type="datetimeFigureOut">
              <a:rPr lang="en-CA" smtClean="0"/>
              <a:pPr/>
              <a:t>2018-08-31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2CA3860-AD06-4780-967F-18D43D7793A9}" type="slidenum">
              <a:rPr lang="en-CA" smtClean="0"/>
              <a:pPr/>
              <a:t>‹#›</a:t>
            </a:fld>
            <a:endParaRPr lang="en-CA"/>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CEE3FE-A0F7-431B-989E-767953252968}" type="datetimeFigureOut">
              <a:rPr lang="en-CA" smtClean="0"/>
              <a:pPr/>
              <a:t>2018-08-31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2CA3860-AD06-4780-967F-18D43D7793A9}"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CEE3FE-A0F7-431B-989E-767953252968}" type="datetimeFigureOut">
              <a:rPr lang="en-CA" smtClean="0"/>
              <a:pPr/>
              <a:t>2018-08-31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2CA3860-AD06-4780-967F-18D43D7793A9}"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6B53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CEE3FE-A0F7-431B-989E-767953252968}" type="datetimeFigureOut">
              <a:rPr lang="en-CA" smtClean="0"/>
              <a:pPr/>
              <a:t>2018-08-31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2CA3860-AD06-4780-967F-18D43D7793A9}"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A8CEE3FE-A0F7-431B-989E-767953252968}" type="datetimeFigureOut">
              <a:rPr lang="en-CA" smtClean="0"/>
              <a:pPr/>
              <a:t>2018-08-31</a:t>
            </a:fld>
            <a:endParaRPr lang="en-CA"/>
          </a:p>
        </p:txBody>
      </p:sp>
      <p:sp>
        <p:nvSpPr>
          <p:cNvPr id="91" name="Footer Placeholder 90"/>
          <p:cNvSpPr>
            <a:spLocks noGrp="1"/>
          </p:cNvSpPr>
          <p:nvPr>
            <p:ph type="ftr" sz="quarter" idx="11"/>
          </p:nvPr>
        </p:nvSpPr>
        <p:spPr/>
        <p:txBody>
          <a:bodyPr/>
          <a:lstStyle/>
          <a:p>
            <a:endParaRPr lang="en-CA"/>
          </a:p>
        </p:txBody>
      </p:sp>
      <p:sp>
        <p:nvSpPr>
          <p:cNvPr id="92" name="Slide Number Placeholder 91"/>
          <p:cNvSpPr>
            <a:spLocks noGrp="1"/>
          </p:cNvSpPr>
          <p:nvPr>
            <p:ph type="sldNum" sz="quarter" idx="12"/>
          </p:nvPr>
        </p:nvSpPr>
        <p:spPr/>
        <p:txBody>
          <a:bodyPr/>
          <a:lstStyle/>
          <a:p>
            <a:fld id="{42CA3860-AD06-4780-967F-18D43D7793A9}"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CEE3FE-A0F7-431B-989E-767953252968}" type="datetimeFigureOut">
              <a:rPr lang="en-CA" smtClean="0"/>
              <a:pPr/>
              <a:t>2018-08-31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2CA3860-AD06-4780-967F-18D43D7793A9}"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CEE3FE-A0F7-431B-989E-767953252968}" type="datetimeFigureOut">
              <a:rPr lang="en-CA" smtClean="0"/>
              <a:pPr/>
              <a:t>2018-08-31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2CA3860-AD06-4780-967F-18D43D7793A9}"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CEE3FE-A0F7-431B-989E-767953252968}" type="datetimeFigureOut">
              <a:rPr lang="en-CA" smtClean="0"/>
              <a:pPr/>
              <a:t>2018-08-31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2CA3860-AD06-4780-967F-18D43D7793A9}"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EE3FE-A0F7-431B-989E-767953252968}" type="datetimeFigureOut">
              <a:rPr lang="en-CA" smtClean="0"/>
              <a:pPr/>
              <a:t>2018-08-31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2CA3860-AD06-4780-967F-18D43D7793A9}"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8CEE3FE-A0F7-431B-989E-767953252968}" type="datetimeFigureOut">
              <a:rPr lang="en-CA" smtClean="0"/>
              <a:pPr/>
              <a:t>2018-08-31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2CA3860-AD06-4780-967F-18D43D7793A9}" type="slidenum">
              <a:rPr lang="en-CA" smtClean="0"/>
              <a:pPr/>
              <a:t>‹#›</a:t>
            </a:fld>
            <a:endParaRPr lang="en-CA"/>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A8CEE3FE-A0F7-431B-989E-767953252968}" type="datetimeFigureOut">
              <a:rPr lang="en-CA" smtClean="0"/>
              <a:pPr/>
              <a:t>2018-08-31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2CA3860-AD06-4780-967F-18D43D7793A9}" type="slidenum">
              <a:rPr lang="en-CA" smtClean="0"/>
              <a:pPr/>
              <a:t>‹#›</a:t>
            </a:fld>
            <a:endParaRPr lang="en-CA"/>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5000"/>
            <a:lum/>
            <a:extLst>
              <a:ext uri="{BEBA8EAE-BF5A-486C-A8C5-ECC9F3942E4B}">
                <a14:imgProps xmlns:a14="http://schemas.microsoft.com/office/drawing/2010/main">
                  <a14:imgLayer r:embed="rId14">
                    <a14:imgEffect>
                      <a14:sharpenSoften amount="-37000"/>
                    </a14:imgEffect>
                    <a14:imgEffect>
                      <a14:colorTemperature colorTemp="5250"/>
                    </a14:imgEffect>
                    <a14:imgEffect>
                      <a14:saturation sat="140000"/>
                    </a14:imgEffect>
                    <a14:imgEffect>
                      <a14:brightnessContrast bright="-7000" contrast="1000"/>
                    </a14:imgEffect>
                  </a14:imgLayer>
                </a14:imgProps>
              </a:ext>
            </a:extLst>
          </a:blip>
          <a:srcRect/>
          <a:stretch>
            <a:fillRect l="33000" t="53000" r="-27000" b="-39000"/>
          </a:stretch>
        </a:blipFill>
        <a:effectLst/>
      </p:bgPr>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A8CEE3FE-A0F7-431B-989E-767953252968}" type="datetimeFigureOut">
              <a:rPr lang="en-CA" smtClean="0"/>
              <a:pPr/>
              <a:t>2018-08-31</a:t>
            </a:fld>
            <a:endParaRPr lang="en-CA"/>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CA"/>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42CA3860-AD06-4780-967F-18D43D7793A9}"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6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mailto:info@alysonjones.ca"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2.jpeg"/><Relationship Id="rId4" Type="http://schemas.openxmlformats.org/officeDocument/2006/relationships/hyperlink" Target="http://www.alysonjones.ca/" TargetMode="Externa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78298"/>
          </a:xfrm>
        </p:spPr>
        <p:txBody>
          <a:bodyPr>
            <a:normAutofit/>
          </a:bodyPr>
          <a:lstStyle/>
          <a:p>
            <a:r>
              <a:rPr lang="en-CA" dirty="0" smtClean="0"/>
              <a:t>Understanding Conflict and How to Protect Children From Divorce Fallout   </a:t>
            </a:r>
            <a:endParaRPr lang="en-C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31840" y="2564904"/>
            <a:ext cx="2236124" cy="1845425"/>
          </a:xfrm>
          <a:prstGeom prst="rect">
            <a:avLst/>
          </a:prstGeom>
        </p:spPr>
      </p:pic>
      <p:sp>
        <p:nvSpPr>
          <p:cNvPr id="5" name="Rectangle 4"/>
          <p:cNvSpPr/>
          <p:nvPr/>
        </p:nvSpPr>
        <p:spPr>
          <a:xfrm>
            <a:off x="2286000" y="5155608"/>
            <a:ext cx="4572000" cy="1200329"/>
          </a:xfrm>
          <a:prstGeom prst="rect">
            <a:avLst/>
          </a:prstGeom>
        </p:spPr>
        <p:txBody>
          <a:bodyPr>
            <a:spAutoFit/>
          </a:bodyPr>
          <a:lstStyle/>
          <a:p>
            <a:pPr>
              <a:spcBef>
                <a:spcPts val="0"/>
              </a:spcBef>
            </a:pPr>
            <a:r>
              <a:rPr lang="en-US" b="1" dirty="0" smtClean="0"/>
              <a:t>IACP( </a:t>
            </a:r>
            <a:r>
              <a:rPr lang="en-US" b="1" dirty="0"/>
              <a:t>International Association of </a:t>
            </a:r>
            <a:r>
              <a:rPr lang="en-US" b="1" dirty="0" smtClean="0"/>
              <a:t>Collaborative Professionals) Forum</a:t>
            </a:r>
            <a:endParaRPr lang="en-US" b="1" dirty="0"/>
          </a:p>
          <a:p>
            <a:pPr>
              <a:spcBef>
                <a:spcPts val="0"/>
              </a:spcBef>
            </a:pPr>
            <a:r>
              <a:rPr lang="en-US" b="1" dirty="0" smtClean="0"/>
              <a:t>October 25-28 2018・Seattle Washington  </a:t>
            </a:r>
            <a:endParaRPr lang="en-US" b="1" dirty="0"/>
          </a:p>
        </p:txBody>
      </p:sp>
      <p:pic>
        <p:nvPicPr>
          <p:cNvPr id="6" name="Picture 5" descr="AJones RGB.jpg"/>
          <p:cNvPicPr>
            <a:picLocks noChangeAspect="1"/>
          </p:cNvPicPr>
          <p:nvPr/>
        </p:nvPicPr>
        <p:blipFill>
          <a:blip r:embed="rId3" cstate="print"/>
          <a:stretch>
            <a:fillRect/>
          </a:stretch>
        </p:blipFill>
        <p:spPr>
          <a:xfrm>
            <a:off x="2987824" y="4410329"/>
            <a:ext cx="2627784" cy="620287"/>
          </a:xfrm>
          <a:prstGeom prst="rect">
            <a:avLst/>
          </a:prstGeom>
        </p:spPr>
      </p:pic>
    </p:spTree>
    <p:extLst>
      <p:ext uri="{BB962C8B-B14F-4D97-AF65-F5344CB8AC3E}">
        <p14:creationId xmlns:p14="http://schemas.microsoft.com/office/powerpoint/2010/main" val="952550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dirty="0" smtClean="0"/>
              <a:t>Internalized Issues</a:t>
            </a:r>
            <a:endParaRPr lang="en-CA" dirty="0"/>
          </a:p>
        </p:txBody>
      </p:sp>
      <p:sp>
        <p:nvSpPr>
          <p:cNvPr id="3" name="Content Placeholder 2"/>
          <p:cNvSpPr>
            <a:spLocks noGrp="1"/>
          </p:cNvSpPr>
          <p:nvPr>
            <p:ph idx="1"/>
          </p:nvPr>
        </p:nvSpPr>
        <p:spPr/>
        <p:txBody>
          <a:bodyPr/>
          <a:lstStyle/>
          <a:p>
            <a:pPr lvl="1"/>
            <a:r>
              <a:rPr lang="en-US" dirty="0" smtClean="0"/>
              <a:t>Depression </a:t>
            </a:r>
            <a:r>
              <a:rPr lang="en-US" dirty="0"/>
              <a:t>and Self Harm  </a:t>
            </a:r>
          </a:p>
          <a:p>
            <a:pPr lvl="1"/>
            <a:r>
              <a:rPr lang="en-US" dirty="0"/>
              <a:t>Anxiety </a:t>
            </a:r>
          </a:p>
          <a:p>
            <a:pPr lvl="1"/>
            <a:r>
              <a:rPr lang="en-US" dirty="0"/>
              <a:t>Lack of self-identity and personal boundaries </a:t>
            </a:r>
          </a:p>
          <a:p>
            <a:pPr lvl="1"/>
            <a:r>
              <a:rPr lang="en-CA" dirty="0" smtClean="0"/>
              <a:t>Eating Disorders </a:t>
            </a:r>
          </a:p>
          <a:p>
            <a:pPr lvl="1"/>
            <a:r>
              <a:rPr lang="en-CA" dirty="0" smtClean="0"/>
              <a:t>Increased somatic symptoms </a:t>
            </a:r>
          </a:p>
          <a:p>
            <a:pPr marL="708660" lvl="1" indent="-342900"/>
            <a:endParaRPr lang="en-CA" dirty="0" smtClean="0"/>
          </a:p>
        </p:txBody>
      </p:sp>
      <p:pic>
        <p:nvPicPr>
          <p:cNvPr id="10242" name="Picture 2" descr="http://blogs.webmd.com/health-ehome/files/2012/04/sadki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4463975"/>
            <a:ext cx="2895600" cy="193357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thisisreallyinteresting.com/wp-content/uploads/pix/200bigstock_Concept_Of_Child_Abuse__34739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1285600"/>
            <a:ext cx="1905000" cy="2819401"/>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paradigmmalibu.com/wp-content/uploads/2013/04/Teen_eating_disorder_is_now_a_serious_proble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3978200"/>
            <a:ext cx="1905000" cy="2419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289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3.bp.blogspot.com/-awGNKJJI-JE/TcK1CoDLulI/AAAAAAAAAJw/Ovhn1OrDo1A/s1600/discouraged_chil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3966" y="2924944"/>
            <a:ext cx="2952327" cy="29523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CA" dirty="0" smtClean="0"/>
              <a:t>Problems in Learning</a:t>
            </a:r>
            <a:endParaRPr lang="en-CA" dirty="0"/>
          </a:p>
        </p:txBody>
      </p:sp>
      <p:sp>
        <p:nvSpPr>
          <p:cNvPr id="3" name="Content Placeholder 2"/>
          <p:cNvSpPr>
            <a:spLocks noGrp="1"/>
          </p:cNvSpPr>
          <p:nvPr>
            <p:ph idx="1"/>
          </p:nvPr>
        </p:nvSpPr>
        <p:spPr/>
        <p:txBody>
          <a:bodyPr/>
          <a:lstStyle/>
          <a:p>
            <a:r>
              <a:rPr lang="en-CA" dirty="0" smtClean="0"/>
              <a:t>The higher the conflict, the more academic problems </a:t>
            </a:r>
          </a:p>
          <a:p>
            <a:r>
              <a:rPr lang="en-CA" dirty="0" smtClean="0"/>
              <a:t>Lower cognitive and educational performance</a:t>
            </a:r>
          </a:p>
          <a:p>
            <a:r>
              <a:rPr lang="en-CA" dirty="0" smtClean="0"/>
              <a:t>Less engagement in school</a:t>
            </a:r>
          </a:p>
          <a:p>
            <a:r>
              <a:rPr lang="en-CA" dirty="0" smtClean="0"/>
              <a:t>Decreased attendance</a:t>
            </a:r>
          </a:p>
          <a:p>
            <a:r>
              <a:rPr lang="en-CA" dirty="0" smtClean="0"/>
              <a:t>Less respect for educational institutions</a:t>
            </a:r>
          </a:p>
          <a:p>
            <a:r>
              <a:rPr lang="en-CA" dirty="0" smtClean="0"/>
              <a:t>This applies to all the different </a:t>
            </a:r>
          </a:p>
          <a:p>
            <a:pPr marL="0" indent="0">
              <a:buNone/>
            </a:pPr>
            <a:r>
              <a:rPr lang="en-CA" dirty="0" smtClean="0"/>
              <a:t>    ages and stages </a:t>
            </a:r>
          </a:p>
          <a:p>
            <a:endParaRPr lang="en-CA" dirty="0" smtClean="0"/>
          </a:p>
        </p:txBody>
      </p:sp>
    </p:spTree>
    <p:extLst>
      <p:ext uri="{BB962C8B-B14F-4D97-AF65-F5344CB8AC3E}">
        <p14:creationId xmlns:p14="http://schemas.microsoft.com/office/powerpoint/2010/main" val="891728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Why?</a:t>
            </a:r>
            <a:endParaRPr lang="en-CA" dirty="0"/>
          </a:p>
        </p:txBody>
      </p:sp>
      <p:sp>
        <p:nvSpPr>
          <p:cNvPr id="3" name="Content Placeholder 2"/>
          <p:cNvSpPr>
            <a:spLocks noGrp="1"/>
          </p:cNvSpPr>
          <p:nvPr>
            <p:ph idx="1"/>
          </p:nvPr>
        </p:nvSpPr>
        <p:spPr/>
        <p:txBody>
          <a:bodyPr/>
          <a:lstStyle/>
          <a:p>
            <a:r>
              <a:rPr lang="en-CA" dirty="0" smtClean="0"/>
              <a:t>Stress associated with a divorce.</a:t>
            </a:r>
          </a:p>
          <a:p>
            <a:r>
              <a:rPr lang="en-CA" dirty="0" smtClean="0"/>
              <a:t>Parents are more distracted during a divorce and do not parent as effectively. </a:t>
            </a:r>
          </a:p>
          <a:p>
            <a:r>
              <a:rPr lang="en-CA" dirty="0" smtClean="0"/>
              <a:t>Moves and major changes that the children do not get an opportunity to process appropriately. </a:t>
            </a:r>
          </a:p>
          <a:p>
            <a:r>
              <a:rPr lang="en-CA" dirty="0" smtClean="0"/>
              <a:t>Diminished economic resources. </a:t>
            </a:r>
          </a:p>
          <a:p>
            <a:r>
              <a:rPr lang="en-CA" dirty="0" smtClean="0"/>
              <a:t>Children caught in a high conflict situation.</a:t>
            </a:r>
            <a:endParaRPr lang="en-CA" dirty="0"/>
          </a:p>
        </p:txBody>
      </p:sp>
    </p:spTree>
    <p:extLst>
      <p:ext uri="{BB962C8B-B14F-4D97-AF65-F5344CB8AC3E}">
        <p14:creationId xmlns:p14="http://schemas.microsoft.com/office/powerpoint/2010/main" val="1927997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71337555"/>
              </p:ext>
            </p:extLst>
          </p:nvPr>
        </p:nvGraphicFramePr>
        <p:xfrm>
          <a:off x="914400" y="650629"/>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55576" y="5157192"/>
            <a:ext cx="7128792" cy="646331"/>
          </a:xfrm>
          <a:prstGeom prst="rect">
            <a:avLst/>
          </a:prstGeom>
          <a:noFill/>
        </p:spPr>
        <p:txBody>
          <a:bodyPr wrap="square" rtlCol="0">
            <a:spAutoFit/>
          </a:bodyPr>
          <a:lstStyle/>
          <a:p>
            <a:pPr algn="ctr"/>
            <a:r>
              <a:rPr lang="en-CA" dirty="0" smtClean="0"/>
              <a:t>The likelihood of negative outcomes for children of divorce is fifty percent higher.</a:t>
            </a:r>
            <a:endParaRPr lang="en-CA" dirty="0"/>
          </a:p>
        </p:txBody>
      </p:sp>
      <p:sp>
        <p:nvSpPr>
          <p:cNvPr id="3" name="TextBox 2"/>
          <p:cNvSpPr txBox="1"/>
          <p:nvPr/>
        </p:nvSpPr>
        <p:spPr>
          <a:xfrm>
            <a:off x="4572000" y="4483997"/>
            <a:ext cx="1368152" cy="369332"/>
          </a:xfrm>
          <a:prstGeom prst="rect">
            <a:avLst/>
          </a:prstGeom>
          <a:noFill/>
        </p:spPr>
        <p:txBody>
          <a:bodyPr wrap="square" rtlCol="0">
            <a:spAutoFit/>
          </a:bodyPr>
          <a:lstStyle/>
          <a:p>
            <a:pPr algn="ctr"/>
            <a:r>
              <a:rPr lang="en-US" dirty="0" smtClean="0">
                <a:solidFill>
                  <a:schemeClr val="bg1"/>
                </a:solidFill>
              </a:rPr>
              <a:t>Divorced</a:t>
            </a:r>
            <a:endParaRPr lang="en-US" dirty="0">
              <a:solidFill>
                <a:schemeClr val="bg1"/>
              </a:solidFill>
            </a:endParaRPr>
          </a:p>
        </p:txBody>
      </p:sp>
      <p:sp>
        <p:nvSpPr>
          <p:cNvPr id="6" name="TextBox 5"/>
          <p:cNvSpPr txBox="1"/>
          <p:nvPr/>
        </p:nvSpPr>
        <p:spPr>
          <a:xfrm>
            <a:off x="2965209" y="4483997"/>
            <a:ext cx="1584176" cy="369332"/>
          </a:xfrm>
          <a:prstGeom prst="rect">
            <a:avLst/>
          </a:prstGeom>
          <a:noFill/>
        </p:spPr>
        <p:txBody>
          <a:bodyPr wrap="square" rtlCol="0">
            <a:spAutoFit/>
          </a:bodyPr>
          <a:lstStyle/>
          <a:p>
            <a:pPr algn="ctr"/>
            <a:r>
              <a:rPr lang="en-US" dirty="0" smtClean="0">
                <a:solidFill>
                  <a:schemeClr val="bg1"/>
                </a:solidFill>
              </a:rPr>
              <a:t>Non-Divorced</a:t>
            </a:r>
            <a:endParaRPr lang="en-US" dirty="0"/>
          </a:p>
        </p:txBody>
      </p:sp>
    </p:spTree>
    <p:extLst>
      <p:ext uri="{BB962C8B-B14F-4D97-AF65-F5344CB8AC3E}">
        <p14:creationId xmlns:p14="http://schemas.microsoft.com/office/powerpoint/2010/main" val="292015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000829114"/>
              </p:ext>
            </p:extLst>
          </p:nvPr>
        </p:nvGraphicFramePr>
        <p:xfrm>
          <a:off x="611560" y="260647"/>
          <a:ext cx="8232576" cy="6189139"/>
        </p:xfrm>
        <a:graphic>
          <a:graphicData uri="http://schemas.openxmlformats.org/drawingml/2006/chart">
            <c:chart xmlns:c="http://schemas.openxmlformats.org/drawingml/2006/chart" xmlns:r="http://schemas.openxmlformats.org/officeDocument/2006/relationships" r:id="rId3"/>
          </a:graphicData>
        </a:graphic>
      </p:graphicFrame>
      <p:pic>
        <p:nvPicPr>
          <p:cNvPr id="5122" name="Picture 2" descr="http://2.bp.blogspot.com/-67uvqyNV8p0/Twz-zpmJ_DI/AAAAAAAACy8/dv1SSArUKEo/s1600/Curtis+family+090+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4400" y="4554412"/>
            <a:ext cx="901539" cy="64452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7photographyquestions.com/images/40/sad_chil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3966" y="4077553"/>
            <a:ext cx="953717" cy="95371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crubbing.in/wp-content/uploads/2013/05/child-covering-ear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6256" y="2420888"/>
            <a:ext cx="973594" cy="722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400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2999"/>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2999"/>
                                          </p:stCondLst>
                                        </p:cTn>
                                        <p:tgtEl>
                                          <p:spTgt spid="51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2999"/>
                                          </p:stCondLst>
                                        </p:cTn>
                                        <p:tgtEl>
                                          <p:spTgt spid="51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2999"/>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492896"/>
            <a:ext cx="8229600" cy="1143000"/>
          </a:xfrm>
        </p:spPr>
        <p:txBody>
          <a:bodyPr>
            <a:noAutofit/>
          </a:bodyPr>
          <a:lstStyle/>
          <a:p>
            <a:pPr algn="ctr"/>
            <a:r>
              <a:rPr lang="en-CA" sz="6600" dirty="0" smtClean="0"/>
              <a:t>And now for the good news…</a:t>
            </a:r>
            <a:endParaRPr lang="en-CA" sz="6600" dirty="0"/>
          </a:p>
        </p:txBody>
      </p:sp>
    </p:spTree>
    <p:extLst>
      <p:ext uri="{BB962C8B-B14F-4D97-AF65-F5344CB8AC3E}">
        <p14:creationId xmlns:p14="http://schemas.microsoft.com/office/powerpoint/2010/main" val="823950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grpId="0" nodeType="withEffect">
                                  <p:stCondLst>
                                    <p:cond delay="0"/>
                                  </p:stCondLst>
                                  <p:childTnLst>
                                    <p:animEffect transition="out" filter="fade">
                                      <p:cBhvr>
                                        <p:cTn id="6" dur="4000"/>
                                        <p:tgtEl>
                                          <p:spTgt spid="2"/>
                                        </p:tgtEl>
                                      </p:cBhvr>
                                    </p:animEffect>
                                    <p:anim calcmode="lin" valueType="num">
                                      <p:cBhvr>
                                        <p:cTn id="7" dur="4000"/>
                                        <p:tgtEl>
                                          <p:spTgt spid="2"/>
                                        </p:tgtEl>
                                        <p:attrNameLst>
                                          <p:attrName>ppt_x</p:attrName>
                                        </p:attrNameLst>
                                      </p:cBhvr>
                                      <p:tavLst>
                                        <p:tav tm="0">
                                          <p:val>
                                            <p:strVal val="ppt_x"/>
                                          </p:val>
                                        </p:tav>
                                        <p:tav tm="100000">
                                          <p:val>
                                            <p:strVal val="ppt_x"/>
                                          </p:val>
                                        </p:tav>
                                      </p:tavLst>
                                    </p:anim>
                                    <p:anim calcmode="lin" valueType="num">
                                      <p:cBhvr>
                                        <p:cTn id="8" dur="4000"/>
                                        <p:tgtEl>
                                          <p:spTgt spid="2"/>
                                        </p:tgtEl>
                                        <p:attrNameLst>
                                          <p:attrName>ppt_y</p:attrName>
                                        </p:attrNameLst>
                                      </p:cBhvr>
                                      <p:tavLst>
                                        <p:tav tm="0">
                                          <p:val>
                                            <p:strVal val="ppt_y"/>
                                          </p:val>
                                        </p:tav>
                                        <p:tav tm="100000">
                                          <p:val>
                                            <p:strVal val="ppt_y+.1"/>
                                          </p:val>
                                        </p:tav>
                                      </p:tavLst>
                                    </p:anim>
                                    <p:set>
                                      <p:cBhvr>
                                        <p:cTn id="9" dur="1" fill="hold">
                                          <p:stCondLst>
                                            <p:cond delay="3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4929411"/>
          </a:xfrm>
        </p:spPr>
        <p:txBody>
          <a:bodyPr/>
          <a:lstStyle/>
          <a:p>
            <a:r>
              <a:rPr lang="en-CA" dirty="0" smtClean="0"/>
              <a:t>There is no denying that divorce does have an impact on children.</a:t>
            </a:r>
          </a:p>
          <a:p>
            <a:r>
              <a:rPr lang="en-CA" dirty="0" smtClean="0"/>
              <a:t>If the divorce is handled well, children can adjust and develop resiliency. </a:t>
            </a:r>
          </a:p>
          <a:p>
            <a:r>
              <a:rPr lang="en-CA" dirty="0" smtClean="0"/>
              <a:t>With appropriate responses, negative impacts can be mitigated.</a:t>
            </a:r>
          </a:p>
          <a:p>
            <a:r>
              <a:rPr lang="en-CA" dirty="0" smtClean="0"/>
              <a:t>It is within the power of the parents to decrease the statistical probability of these negative outcomes. </a:t>
            </a:r>
          </a:p>
          <a:p>
            <a:r>
              <a:rPr lang="en-CA" dirty="0" smtClean="0"/>
              <a:t>It is within the scope of the professionals working with transitioning families to reduce the negative outcomes of parental conflict.   </a:t>
            </a:r>
          </a:p>
        </p:txBody>
      </p:sp>
    </p:spTree>
    <p:extLst>
      <p:ext uri="{BB962C8B-B14F-4D97-AF65-F5344CB8AC3E}">
        <p14:creationId xmlns:p14="http://schemas.microsoft.com/office/powerpoint/2010/main" val="1416005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The Wound of Divorce</a:t>
            </a:r>
            <a:endParaRPr lang="en-CA" dirty="0"/>
          </a:p>
        </p:txBody>
      </p:sp>
      <p:sp>
        <p:nvSpPr>
          <p:cNvPr id="3" name="Content Placeholder 2"/>
          <p:cNvSpPr>
            <a:spLocks noGrp="1"/>
          </p:cNvSpPr>
          <p:nvPr>
            <p:ph idx="1"/>
          </p:nvPr>
        </p:nvSpPr>
        <p:spPr/>
        <p:txBody>
          <a:bodyPr/>
          <a:lstStyle/>
          <a:p>
            <a:r>
              <a:rPr lang="en-CA" dirty="0" smtClean="0"/>
              <a:t>Divorce is a wound that needs to be tended properly. </a:t>
            </a:r>
          </a:p>
          <a:p>
            <a:r>
              <a:rPr lang="en-CA" dirty="0" smtClean="0"/>
              <a:t>With proper treatment and care a wound becomes a scar.</a:t>
            </a:r>
          </a:p>
          <a:p>
            <a:r>
              <a:rPr lang="en-CA" dirty="0" smtClean="0"/>
              <a:t>These scars become part of us and our character actually part of our interesting life story. </a:t>
            </a:r>
          </a:p>
          <a:p>
            <a:r>
              <a:rPr lang="en-CA" dirty="0" smtClean="0"/>
              <a:t>If the wound does not heal and continues to fester, it will become infected. </a:t>
            </a:r>
          </a:p>
          <a:p>
            <a:r>
              <a:rPr lang="en-CA" dirty="0" smtClean="0"/>
              <a:t>It is the toxic wounds that hinder our lives and can potentially be life-threatening. </a:t>
            </a:r>
          </a:p>
          <a:p>
            <a:pPr marL="0" indent="0">
              <a:buNone/>
            </a:pPr>
            <a:endParaRPr lang="en-CA" dirty="0"/>
          </a:p>
        </p:txBody>
      </p:sp>
      <p:pic>
        <p:nvPicPr>
          <p:cNvPr id="4100" name="Picture 4" descr="https://www.mountainside-medical.com/product_images/uploaded_images/kling-gauze-roll-being-wrapped-around-ar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4653136"/>
            <a:ext cx="2509856" cy="1807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431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04664"/>
            <a:ext cx="6707088" cy="1143000"/>
          </a:xfrm>
        </p:spPr>
        <p:txBody>
          <a:bodyPr/>
          <a:lstStyle/>
          <a:p>
            <a:r>
              <a:rPr lang="en-CA" dirty="0" smtClean="0"/>
              <a:t>Divorce Adjustment </a:t>
            </a:r>
            <a:endParaRPr lang="en-CA" dirty="0"/>
          </a:p>
        </p:txBody>
      </p:sp>
      <p:sp>
        <p:nvSpPr>
          <p:cNvPr id="3" name="Content Placeholder 2"/>
          <p:cNvSpPr>
            <a:spLocks noGrp="1"/>
          </p:cNvSpPr>
          <p:nvPr>
            <p:ph idx="1"/>
          </p:nvPr>
        </p:nvSpPr>
        <p:spPr>
          <a:xfrm>
            <a:off x="755576" y="1700808"/>
            <a:ext cx="7056784" cy="3816424"/>
          </a:xfrm>
        </p:spPr>
        <p:txBody>
          <a:bodyPr/>
          <a:lstStyle/>
          <a:p>
            <a:r>
              <a:rPr lang="en-CA" dirty="0" smtClean="0"/>
              <a:t>Adjustment to divorce takes longer than expected and requires proper treatment. </a:t>
            </a:r>
          </a:p>
          <a:p>
            <a:r>
              <a:rPr lang="en-CA" dirty="0" smtClean="0"/>
              <a:t>It is very difficult for children to adjust when their parents do not adjust. </a:t>
            </a:r>
          </a:p>
          <a:p>
            <a:r>
              <a:rPr lang="en-CA" dirty="0" smtClean="0"/>
              <a:t>Parental behaviors during divorce have a great impact on future expectations in relationships of children regarding issues of closeness, trust, having children etc.</a:t>
            </a:r>
          </a:p>
          <a:p>
            <a:endParaRPr lang="en-CA" dirty="0"/>
          </a:p>
        </p:txBody>
      </p:sp>
    </p:spTree>
    <p:extLst>
      <p:ext uri="{BB962C8B-B14F-4D97-AF65-F5344CB8AC3E}">
        <p14:creationId xmlns:p14="http://schemas.microsoft.com/office/powerpoint/2010/main" val="2856355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vicious cycl</a:t>
            </a:r>
            <a:r>
              <a:rPr lang="en-CA" dirty="0"/>
              <a:t>e</a:t>
            </a:r>
          </a:p>
        </p:txBody>
      </p:sp>
      <p:sp>
        <p:nvSpPr>
          <p:cNvPr id="4" name="TextBox 3"/>
          <p:cNvSpPr txBox="1"/>
          <p:nvPr/>
        </p:nvSpPr>
        <p:spPr>
          <a:xfrm>
            <a:off x="2608813" y="1716532"/>
            <a:ext cx="2952328" cy="646331"/>
          </a:xfrm>
          <a:prstGeom prst="rect">
            <a:avLst/>
          </a:prstGeom>
          <a:noFill/>
        </p:spPr>
        <p:txBody>
          <a:bodyPr wrap="square" rtlCol="0">
            <a:spAutoFit/>
          </a:bodyPr>
          <a:lstStyle/>
          <a:p>
            <a:r>
              <a:rPr lang="en-US" dirty="0" smtClean="0"/>
              <a:t>Poor parental behavior during divorce</a:t>
            </a:r>
            <a:endParaRPr lang="en-US" dirty="0"/>
          </a:p>
        </p:txBody>
      </p:sp>
      <p:cxnSp>
        <p:nvCxnSpPr>
          <p:cNvPr id="6" name="Straight Arrow Connector 5"/>
          <p:cNvCxnSpPr/>
          <p:nvPr/>
        </p:nvCxnSpPr>
        <p:spPr>
          <a:xfrm>
            <a:off x="5652120" y="2312005"/>
            <a:ext cx="832638" cy="757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143564" y="3069830"/>
            <a:ext cx="2376264" cy="646331"/>
          </a:xfrm>
          <a:prstGeom prst="rect">
            <a:avLst/>
          </a:prstGeom>
          <a:noFill/>
        </p:spPr>
        <p:txBody>
          <a:bodyPr wrap="square" rtlCol="0">
            <a:spAutoFit/>
          </a:bodyPr>
          <a:lstStyle/>
          <a:p>
            <a:r>
              <a:rPr lang="en-US" dirty="0" smtClean="0"/>
              <a:t>Children’s expectations of relationships</a:t>
            </a:r>
            <a:endParaRPr lang="en-US" dirty="0"/>
          </a:p>
        </p:txBody>
      </p:sp>
      <p:cxnSp>
        <p:nvCxnSpPr>
          <p:cNvPr id="10" name="Straight Arrow Connector 9"/>
          <p:cNvCxnSpPr/>
          <p:nvPr/>
        </p:nvCxnSpPr>
        <p:spPr>
          <a:xfrm flipH="1">
            <a:off x="6232730" y="3933056"/>
            <a:ext cx="504056"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329862" y="4636479"/>
            <a:ext cx="2736304" cy="646331"/>
          </a:xfrm>
          <a:prstGeom prst="rect">
            <a:avLst/>
          </a:prstGeom>
          <a:noFill/>
        </p:spPr>
        <p:txBody>
          <a:bodyPr wrap="square" rtlCol="0">
            <a:spAutoFit/>
          </a:bodyPr>
          <a:lstStyle/>
          <a:p>
            <a:r>
              <a:rPr lang="en-US" dirty="0" smtClean="0"/>
              <a:t>Issues of closeness/trust as adults</a:t>
            </a:r>
            <a:endParaRPr lang="en-US" dirty="0"/>
          </a:p>
        </p:txBody>
      </p:sp>
      <p:cxnSp>
        <p:nvCxnSpPr>
          <p:cNvPr id="13" name="Straight Arrow Connector 12"/>
          <p:cNvCxnSpPr/>
          <p:nvPr/>
        </p:nvCxnSpPr>
        <p:spPr>
          <a:xfrm flipH="1" flipV="1">
            <a:off x="2216405" y="4334951"/>
            <a:ext cx="1008112" cy="4671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27706" y="3460318"/>
            <a:ext cx="2502278" cy="646331"/>
          </a:xfrm>
          <a:prstGeom prst="rect">
            <a:avLst/>
          </a:prstGeom>
          <a:noFill/>
        </p:spPr>
        <p:txBody>
          <a:bodyPr wrap="square" rtlCol="0">
            <a:spAutoFit/>
          </a:bodyPr>
          <a:lstStyle/>
          <a:p>
            <a:r>
              <a:rPr lang="en-US" dirty="0" smtClean="0"/>
              <a:t>Issues within their own parenting</a:t>
            </a:r>
            <a:endParaRPr lang="en-US" dirty="0"/>
          </a:p>
        </p:txBody>
      </p:sp>
      <p:cxnSp>
        <p:nvCxnSpPr>
          <p:cNvPr id="18" name="Straight Arrow Connector 17"/>
          <p:cNvCxnSpPr/>
          <p:nvPr/>
        </p:nvCxnSpPr>
        <p:spPr>
          <a:xfrm flipV="1">
            <a:off x="1691680" y="2362863"/>
            <a:ext cx="792088" cy="7069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7777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98178"/>
          </a:xfrm>
        </p:spPr>
        <p:txBody>
          <a:bodyPr>
            <a:normAutofit fontScale="90000"/>
          </a:bodyPr>
          <a:lstStyle/>
          <a:p>
            <a:r>
              <a:rPr lang="en-CA" dirty="0" smtClean="0"/>
              <a:t>Samar Shata, MCP, RCC</a:t>
            </a:r>
            <a:br>
              <a:rPr lang="en-CA" dirty="0" smtClean="0"/>
            </a:br>
            <a:r>
              <a:rPr lang="en-CA" dirty="0" smtClean="0"/>
              <a:t>Child &amp; Family Therapist, Alyson Jones &amp; Associates  </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9792" y="1988840"/>
            <a:ext cx="3024336" cy="4614093"/>
          </a:xfrm>
        </p:spPr>
      </p:pic>
    </p:spTree>
    <p:extLst>
      <p:ext uri="{BB962C8B-B14F-4D97-AF65-F5344CB8AC3E}">
        <p14:creationId xmlns:p14="http://schemas.microsoft.com/office/powerpoint/2010/main" val="1992964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positive cycle</a:t>
            </a:r>
            <a:endParaRPr lang="en-US" sz="4000" dirty="0"/>
          </a:p>
        </p:txBody>
      </p:sp>
      <p:sp>
        <p:nvSpPr>
          <p:cNvPr id="4" name="TextBox 3"/>
          <p:cNvSpPr txBox="1"/>
          <p:nvPr/>
        </p:nvSpPr>
        <p:spPr>
          <a:xfrm>
            <a:off x="3131840" y="1844824"/>
            <a:ext cx="3384376" cy="369332"/>
          </a:xfrm>
          <a:prstGeom prst="rect">
            <a:avLst/>
          </a:prstGeom>
          <a:noFill/>
        </p:spPr>
        <p:txBody>
          <a:bodyPr wrap="square" rtlCol="0">
            <a:spAutoFit/>
          </a:bodyPr>
          <a:lstStyle/>
          <a:p>
            <a:r>
              <a:rPr lang="en-US" dirty="0" smtClean="0"/>
              <a:t>Cooperative parenting</a:t>
            </a:r>
            <a:endParaRPr lang="en-US" dirty="0"/>
          </a:p>
        </p:txBody>
      </p:sp>
      <p:cxnSp>
        <p:nvCxnSpPr>
          <p:cNvPr id="6" name="Straight Arrow Connector 5"/>
          <p:cNvCxnSpPr/>
          <p:nvPr/>
        </p:nvCxnSpPr>
        <p:spPr>
          <a:xfrm>
            <a:off x="5364088" y="2348880"/>
            <a:ext cx="864096"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940152" y="3284984"/>
            <a:ext cx="2736304" cy="646331"/>
          </a:xfrm>
          <a:prstGeom prst="rect">
            <a:avLst/>
          </a:prstGeom>
          <a:noFill/>
        </p:spPr>
        <p:txBody>
          <a:bodyPr wrap="square" rtlCol="0">
            <a:spAutoFit/>
          </a:bodyPr>
          <a:lstStyle/>
          <a:p>
            <a:r>
              <a:rPr lang="en-US" dirty="0" smtClean="0"/>
              <a:t>Children’s expectations of relationships </a:t>
            </a:r>
            <a:endParaRPr lang="en-US" dirty="0"/>
          </a:p>
        </p:txBody>
      </p:sp>
      <p:cxnSp>
        <p:nvCxnSpPr>
          <p:cNvPr id="9" name="Straight Arrow Connector 8"/>
          <p:cNvCxnSpPr/>
          <p:nvPr/>
        </p:nvCxnSpPr>
        <p:spPr>
          <a:xfrm flipH="1">
            <a:off x="5364088" y="3931315"/>
            <a:ext cx="720080" cy="7218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563888" y="4797152"/>
            <a:ext cx="1800200" cy="646331"/>
          </a:xfrm>
          <a:prstGeom prst="rect">
            <a:avLst/>
          </a:prstGeom>
          <a:noFill/>
        </p:spPr>
        <p:txBody>
          <a:bodyPr wrap="square" rtlCol="0">
            <a:spAutoFit/>
          </a:bodyPr>
          <a:lstStyle/>
          <a:p>
            <a:r>
              <a:rPr lang="en-US" dirty="0" smtClean="0"/>
              <a:t>Closeness/trust as adults</a:t>
            </a:r>
            <a:endParaRPr lang="en-US" dirty="0"/>
          </a:p>
        </p:txBody>
      </p:sp>
      <p:cxnSp>
        <p:nvCxnSpPr>
          <p:cNvPr id="12" name="Straight Arrow Connector 11"/>
          <p:cNvCxnSpPr/>
          <p:nvPr/>
        </p:nvCxnSpPr>
        <p:spPr>
          <a:xfrm flipH="1" flipV="1">
            <a:off x="1979712" y="4292225"/>
            <a:ext cx="1152128" cy="8280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63588" y="3284984"/>
            <a:ext cx="2952328" cy="646331"/>
          </a:xfrm>
          <a:prstGeom prst="rect">
            <a:avLst/>
          </a:prstGeom>
          <a:noFill/>
        </p:spPr>
        <p:txBody>
          <a:bodyPr wrap="square" rtlCol="0">
            <a:spAutoFit/>
          </a:bodyPr>
          <a:lstStyle/>
          <a:p>
            <a:r>
              <a:rPr lang="en-US" dirty="0" smtClean="0"/>
              <a:t>Their own cooperative parenting </a:t>
            </a:r>
            <a:endParaRPr lang="en-US" dirty="0"/>
          </a:p>
        </p:txBody>
      </p:sp>
      <p:cxnSp>
        <p:nvCxnSpPr>
          <p:cNvPr id="16" name="Straight Arrow Connector 15"/>
          <p:cNvCxnSpPr/>
          <p:nvPr/>
        </p:nvCxnSpPr>
        <p:spPr>
          <a:xfrm flipV="1">
            <a:off x="1763688" y="2214156"/>
            <a:ext cx="1152128" cy="7107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301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Factors elevating risk creating High Conflict Divorces</a:t>
            </a:r>
            <a:endParaRPr lang="en-US" dirty="0"/>
          </a:p>
        </p:txBody>
      </p:sp>
      <p:sp>
        <p:nvSpPr>
          <p:cNvPr id="3" name="Content Placeholder 2"/>
          <p:cNvSpPr>
            <a:spLocks noGrp="1"/>
          </p:cNvSpPr>
          <p:nvPr>
            <p:ph idx="1"/>
          </p:nvPr>
        </p:nvSpPr>
        <p:spPr>
          <a:xfrm>
            <a:off x="1485901" y="2057400"/>
            <a:ext cx="6296615" cy="3667209"/>
          </a:xfrm>
        </p:spPr>
        <p:txBody>
          <a:bodyPr>
            <a:normAutofit fontScale="92500" lnSpcReduction="10000"/>
          </a:bodyPr>
          <a:lstStyle/>
          <a:p>
            <a:r>
              <a:rPr lang="en-US" dirty="0"/>
              <a:t>Episodes of </a:t>
            </a:r>
            <a:r>
              <a:rPr lang="en-US" dirty="0" smtClean="0"/>
              <a:t>violence between parents, ongoing conflict </a:t>
            </a:r>
            <a:r>
              <a:rPr lang="en-US" dirty="0"/>
              <a:t>and </a:t>
            </a:r>
            <a:r>
              <a:rPr lang="en-US" dirty="0" smtClean="0"/>
              <a:t>hostility between parents</a:t>
            </a:r>
          </a:p>
          <a:p>
            <a:r>
              <a:rPr lang="en-US" dirty="0" smtClean="0"/>
              <a:t>Court actions by parents </a:t>
            </a:r>
            <a:endParaRPr lang="en-US" dirty="0"/>
          </a:p>
          <a:p>
            <a:r>
              <a:rPr lang="en-US" dirty="0"/>
              <a:t>Psychological maladjustment of parent</a:t>
            </a:r>
          </a:p>
          <a:p>
            <a:r>
              <a:rPr lang="en-US" dirty="0"/>
              <a:t>Sudden or frequent changes of residence and </a:t>
            </a:r>
            <a:r>
              <a:rPr lang="en-US" dirty="0" smtClean="0"/>
              <a:t>school, interruption </a:t>
            </a:r>
            <a:r>
              <a:rPr lang="en-US" dirty="0"/>
              <a:t>of peer relationships</a:t>
            </a:r>
          </a:p>
          <a:p>
            <a:r>
              <a:rPr lang="en-US" dirty="0"/>
              <a:t>Disruption of parenting </a:t>
            </a:r>
            <a:r>
              <a:rPr lang="en-US" dirty="0" smtClean="0"/>
              <a:t>routine, loss </a:t>
            </a:r>
            <a:r>
              <a:rPr lang="en-US" dirty="0"/>
              <a:t>of relationship with a </a:t>
            </a:r>
            <a:r>
              <a:rPr lang="en-US" dirty="0" smtClean="0"/>
              <a:t>parent</a:t>
            </a:r>
            <a:endParaRPr lang="en-US" dirty="0"/>
          </a:p>
          <a:p>
            <a:r>
              <a:rPr lang="en-US" dirty="0"/>
              <a:t>Economic </a:t>
            </a:r>
            <a:r>
              <a:rPr lang="en-US" dirty="0" smtClean="0"/>
              <a:t>hardship, loss </a:t>
            </a:r>
            <a:r>
              <a:rPr lang="en-US" dirty="0"/>
              <a:t>of security and </a:t>
            </a:r>
            <a:r>
              <a:rPr lang="en-US" dirty="0" smtClean="0"/>
              <a:t>stability, negative family reinforcement </a:t>
            </a:r>
            <a:endParaRPr lang="en-US" dirty="0"/>
          </a:p>
        </p:txBody>
      </p:sp>
      <p:sp>
        <p:nvSpPr>
          <p:cNvPr id="4" name="Slide Number Placeholder 3"/>
          <p:cNvSpPr>
            <a:spLocks noGrp="1"/>
          </p:cNvSpPr>
          <p:nvPr>
            <p:ph type="sldNum" sz="quarter" idx="12"/>
          </p:nvPr>
        </p:nvSpPr>
        <p:spPr/>
        <p:txBody>
          <a:bodyPr/>
          <a:lstStyle/>
          <a:p>
            <a:fld id="{8F473F35-95C0-8144-90FC-2485644E4E23}" type="slidenum">
              <a:rPr lang="en-US" smtClean="0"/>
              <a:t>21</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315" y="4876800"/>
            <a:ext cx="1309878" cy="973913"/>
          </a:xfrm>
          <a:prstGeom prst="rect">
            <a:avLst/>
          </a:prstGeom>
        </p:spPr>
      </p:pic>
    </p:spTree>
    <p:extLst>
      <p:ext uri="{BB962C8B-B14F-4D97-AF65-F5344CB8AC3E}">
        <p14:creationId xmlns:p14="http://schemas.microsoft.com/office/powerpoint/2010/main" val="3400212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60" y="1022002"/>
            <a:ext cx="8229600" cy="4525963"/>
          </a:xfrm>
        </p:spPr>
        <p:txBody>
          <a:bodyPr>
            <a:normAutofit/>
          </a:bodyPr>
          <a:lstStyle/>
          <a:p>
            <a:pPr marL="0" indent="0" algn="ctr">
              <a:buNone/>
            </a:pPr>
            <a:r>
              <a:rPr lang="en-CA" sz="4800" dirty="0" smtClean="0"/>
              <a:t>CONFLICT CHANGES CHILDREN </a:t>
            </a:r>
            <a:endParaRPr lang="en-CA" sz="4800" dirty="0"/>
          </a:p>
        </p:txBody>
      </p:sp>
      <p:pic>
        <p:nvPicPr>
          <p:cNvPr id="1026" name="Picture 2" descr="http://gerardcounseling.com/wp-content/uploads/2012/06/divor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2996952"/>
            <a:ext cx="3426321" cy="2955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267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Conflict? </a:t>
            </a:r>
            <a:endParaRPr lang="en-US" dirty="0"/>
          </a:p>
        </p:txBody>
      </p:sp>
      <p:sp>
        <p:nvSpPr>
          <p:cNvPr id="3" name="Content Placeholder 2"/>
          <p:cNvSpPr>
            <a:spLocks noGrp="1"/>
          </p:cNvSpPr>
          <p:nvPr>
            <p:ph idx="1"/>
          </p:nvPr>
        </p:nvSpPr>
        <p:spPr>
          <a:xfrm>
            <a:off x="467544" y="1484784"/>
            <a:ext cx="8229600" cy="4525963"/>
          </a:xfrm>
        </p:spPr>
        <p:txBody>
          <a:bodyPr>
            <a:normAutofit/>
          </a:bodyPr>
          <a:lstStyle/>
          <a:p>
            <a:pPr marL="0" indent="0" algn="ctr">
              <a:buNone/>
            </a:pPr>
            <a:r>
              <a:rPr lang="en-US" sz="3200" i="1" dirty="0" smtClean="0"/>
              <a:t>“An active disagreement between people with opposing opinions or principles” </a:t>
            </a:r>
            <a:endParaRPr lang="en-US" sz="3200" i="1" dirty="0"/>
          </a:p>
          <a:p>
            <a:pPr marL="0" indent="0" algn="ctr">
              <a:buNone/>
            </a:pPr>
            <a:r>
              <a:rPr lang="en-US" sz="3200" dirty="0" smtClean="0"/>
              <a:t>(Cambridge dictionary) </a:t>
            </a:r>
            <a:endParaRPr lang="en-US" sz="3200" dirty="0"/>
          </a:p>
        </p:txBody>
      </p:sp>
      <p:pic>
        <p:nvPicPr>
          <p:cNvPr id="1026" name="Picture 2" descr="http://4.bp.blogspot.com/-JTnH64MRkeY/UCGIUPjCzEI/AAAAAAAABVE/J9DwrsxNbz4/s1600/conflic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3281893"/>
            <a:ext cx="2794760"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393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pPr algn="ctr"/>
            <a:r>
              <a:rPr lang="en-US" dirty="0" smtClean="0"/>
              <a:t>A Few Facts about Conflict</a:t>
            </a:r>
            <a:endParaRPr lang="en-US" dirty="0"/>
          </a:p>
        </p:txBody>
      </p:sp>
      <p:sp>
        <p:nvSpPr>
          <p:cNvPr id="3" name="Content Placeholder 2"/>
          <p:cNvSpPr>
            <a:spLocks noGrp="1"/>
          </p:cNvSpPr>
          <p:nvPr>
            <p:ph idx="1"/>
          </p:nvPr>
        </p:nvSpPr>
        <p:spPr>
          <a:xfrm>
            <a:off x="457200" y="1268760"/>
            <a:ext cx="8363272" cy="5256584"/>
          </a:xfrm>
        </p:spPr>
        <p:txBody>
          <a:bodyPr numCol="2">
            <a:normAutofit/>
          </a:bodyPr>
          <a:lstStyle/>
          <a:p>
            <a:r>
              <a:rPr lang="en-US" sz="2000" dirty="0" smtClean="0"/>
              <a:t>Conflict is a reality in every family. </a:t>
            </a:r>
          </a:p>
          <a:p>
            <a:r>
              <a:rPr lang="en-US" sz="2000" dirty="0" smtClean="0"/>
              <a:t>The people we are closest to evoke the biggest emotional reactions.</a:t>
            </a:r>
          </a:p>
          <a:p>
            <a:r>
              <a:rPr lang="en-US" sz="2000" dirty="0" smtClean="0"/>
              <a:t>Not all conflict is “bad”. </a:t>
            </a:r>
          </a:p>
          <a:p>
            <a:r>
              <a:rPr lang="en-US" sz="2000" dirty="0" smtClean="0"/>
              <a:t>Brief, moderate, and predictable conflict is not problematic, but rather this can actually prepare a child for the “real world”. </a:t>
            </a:r>
          </a:p>
          <a:p>
            <a:r>
              <a:rPr lang="en-US" sz="2000" dirty="0" smtClean="0"/>
              <a:t>Our survival is dependent on our ability to deal with stress and manage conflict. </a:t>
            </a:r>
          </a:p>
          <a:p>
            <a:r>
              <a:rPr lang="en-US" sz="2000" dirty="0" smtClean="0"/>
              <a:t>Each family has its own threshold as to when conflict becomes destructive.</a:t>
            </a:r>
            <a:endParaRPr lang="en-US" dirty="0"/>
          </a:p>
        </p:txBody>
      </p:sp>
      <p:pic>
        <p:nvPicPr>
          <p:cNvPr id="3074" name="Picture 2" descr="http://www.team-building-techniques.com/images/iStock_000007773642XSmallConflic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2852936"/>
            <a:ext cx="2376264" cy="2583828"/>
          </a:xfrm>
          <a:prstGeom prst="rect">
            <a:avLst/>
          </a:prstGeom>
          <a:noFill/>
          <a:effectLst>
            <a:glow rad="127000">
              <a:schemeClr val="bg1"/>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127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The Real Story About Conflict</a:t>
            </a:r>
            <a:endParaRPr lang="en-CA" dirty="0"/>
          </a:p>
        </p:txBody>
      </p:sp>
      <p:sp>
        <p:nvSpPr>
          <p:cNvPr id="3" name="Content Placeholder 2"/>
          <p:cNvSpPr>
            <a:spLocks noGrp="1"/>
          </p:cNvSpPr>
          <p:nvPr>
            <p:ph idx="1"/>
          </p:nvPr>
        </p:nvSpPr>
        <p:spPr>
          <a:xfrm>
            <a:off x="401216" y="1484784"/>
            <a:ext cx="8229600" cy="4525963"/>
          </a:xfrm>
        </p:spPr>
        <p:txBody>
          <a:bodyPr numCol="1"/>
          <a:lstStyle/>
          <a:p>
            <a:r>
              <a:rPr lang="en-CA" sz="3200" dirty="0" smtClean="0"/>
              <a:t>It is not the divorce itself that causes significant problems for children. </a:t>
            </a:r>
          </a:p>
          <a:p>
            <a:r>
              <a:rPr lang="en-CA" sz="3200" dirty="0" smtClean="0"/>
              <a:t>It is the level of conflict and the quality of parenting afterwards that determines the impact. </a:t>
            </a:r>
          </a:p>
          <a:p>
            <a:endParaRPr lang="en-CA" sz="3200" dirty="0" smtClean="0"/>
          </a:p>
          <a:p>
            <a:endParaRPr lang="en-CA" dirty="0" smtClean="0"/>
          </a:p>
          <a:p>
            <a:pPr marL="0" indent="0">
              <a:buNone/>
            </a:pPr>
            <a:endParaRPr lang="en-CA" dirty="0" smtClean="0"/>
          </a:p>
          <a:p>
            <a:endParaRPr lang="en-CA" dirty="0"/>
          </a:p>
          <a:p>
            <a:endParaRPr lang="en-CA" dirty="0"/>
          </a:p>
        </p:txBody>
      </p:sp>
      <p:pic>
        <p:nvPicPr>
          <p:cNvPr id="2050" name="Picture 2" descr="http://drkellyflanagan.com/wp-content/uploads/2012/04/conflic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572" y="4293096"/>
            <a:ext cx="3528392" cy="2090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298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3600" dirty="0" smtClean="0"/>
          </a:p>
          <a:p>
            <a:pPr marL="0" indent="0" algn="ctr">
              <a:buNone/>
            </a:pPr>
            <a:r>
              <a:rPr lang="en-US" sz="3600" i="1" dirty="0" smtClean="0"/>
              <a:t>Parental conflict is the predictor of child maladjustment rather than divorce itself </a:t>
            </a:r>
          </a:p>
          <a:p>
            <a:pPr marL="0" indent="0" algn="ctr">
              <a:buNone/>
            </a:pPr>
            <a:endParaRPr lang="en-US" sz="3600" dirty="0"/>
          </a:p>
          <a:p>
            <a:pPr marL="0" indent="0" algn="ctr">
              <a:buNone/>
            </a:pPr>
            <a:r>
              <a:rPr lang="en-US" sz="3600" dirty="0" smtClean="0"/>
              <a:t>(Kelly, 2000)</a:t>
            </a:r>
            <a:endParaRPr lang="en-US" sz="3600" dirty="0"/>
          </a:p>
        </p:txBody>
      </p:sp>
    </p:spTree>
    <p:extLst>
      <p:ext uri="{BB962C8B-B14F-4D97-AF65-F5344CB8AC3E}">
        <p14:creationId xmlns:p14="http://schemas.microsoft.com/office/powerpoint/2010/main" val="291650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400" dirty="0" smtClean="0"/>
              <a:t>The important message is:</a:t>
            </a:r>
            <a:endParaRPr lang="en-CA" sz="4400" dirty="0"/>
          </a:p>
        </p:txBody>
      </p:sp>
      <p:sp>
        <p:nvSpPr>
          <p:cNvPr id="3" name="Content Placeholder 2"/>
          <p:cNvSpPr>
            <a:spLocks noGrp="1"/>
          </p:cNvSpPr>
          <p:nvPr>
            <p:ph idx="1"/>
          </p:nvPr>
        </p:nvSpPr>
        <p:spPr/>
        <p:txBody>
          <a:bodyPr>
            <a:normAutofit/>
          </a:bodyPr>
          <a:lstStyle/>
          <a:p>
            <a:pPr marL="0" indent="0" algn="ctr">
              <a:buNone/>
            </a:pPr>
            <a:endParaRPr lang="en-US" sz="3600" dirty="0" smtClean="0"/>
          </a:p>
          <a:p>
            <a:pPr marL="0" indent="0" algn="ctr">
              <a:buNone/>
            </a:pPr>
            <a:r>
              <a:rPr lang="en-US" sz="3600" i="1" dirty="0" smtClean="0"/>
              <a:t>How</a:t>
            </a:r>
            <a:r>
              <a:rPr lang="en-US" sz="3600" dirty="0" smtClean="0"/>
              <a:t> conflict is managed, rather than </a:t>
            </a:r>
            <a:r>
              <a:rPr lang="en-US" sz="3600" i="1" dirty="0" smtClean="0"/>
              <a:t>if</a:t>
            </a:r>
            <a:r>
              <a:rPr lang="en-US" sz="3600" dirty="0" smtClean="0"/>
              <a:t> conflict occurs, will determine children’s adjustment and whether the conflict is destructive or not.</a:t>
            </a:r>
          </a:p>
          <a:p>
            <a:pPr marL="0" indent="0" algn="ctr">
              <a:buNone/>
            </a:pPr>
            <a:endParaRPr lang="en-US" sz="3600" dirty="0"/>
          </a:p>
        </p:txBody>
      </p:sp>
    </p:spTree>
    <p:extLst>
      <p:ext uri="{BB962C8B-B14F-4D97-AF65-F5344CB8AC3E}">
        <p14:creationId xmlns:p14="http://schemas.microsoft.com/office/powerpoint/2010/main" val="3707969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What Makes Conflict Destructive for Children? </a:t>
            </a:r>
            <a:endParaRPr lang="en-US" dirty="0"/>
          </a:p>
        </p:txBody>
      </p:sp>
      <p:sp>
        <p:nvSpPr>
          <p:cNvPr id="3" name="Content Placeholder 2"/>
          <p:cNvSpPr>
            <a:spLocks noGrp="1"/>
          </p:cNvSpPr>
          <p:nvPr>
            <p:ph idx="1"/>
          </p:nvPr>
        </p:nvSpPr>
        <p:spPr>
          <a:xfrm>
            <a:off x="529889" y="5013176"/>
            <a:ext cx="8147248" cy="1689051"/>
          </a:xfrm>
        </p:spPr>
        <p:txBody>
          <a:bodyPr/>
          <a:lstStyle/>
          <a:p>
            <a:r>
              <a:rPr lang="en-US" dirty="0" smtClean="0"/>
              <a:t>Conflict is a part of life. It is the style of conflict that determines if it is destructive or constructive. </a:t>
            </a:r>
            <a:endParaRPr lang="en-US" dirty="0"/>
          </a:p>
        </p:txBody>
      </p:sp>
      <p:pic>
        <p:nvPicPr>
          <p:cNvPr id="4106" name="Picture 10" descr="http://www.centreforhumanpotential.com.au/media/content_pages/counselling/children-adolescents/you-your-child-and-stress/girl-stressed_423x28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154418"/>
            <a:ext cx="4029075" cy="2686050"/>
          </a:xfrm>
          <a:prstGeom prst="rect">
            <a:avLst/>
          </a:prstGeom>
          <a:noFill/>
          <a:effectLst>
            <a:glow rad="127000">
              <a:schemeClr val="bg1"/>
            </a:glow>
          </a:effectLst>
          <a:extLst>
            <a:ext uri="{909E8E84-426E-40DD-AFC4-6F175D3DCCD1}">
              <a14:hiddenFill xmlns:a14="http://schemas.microsoft.com/office/drawing/2010/main">
                <a:solidFill>
                  <a:srgbClr val="FFFFFF"/>
                </a:solidFill>
              </a14:hiddenFill>
            </a:ext>
          </a:extLst>
        </p:spPr>
      </p:pic>
      <p:pic>
        <p:nvPicPr>
          <p:cNvPr id="1026" name="Picture 2" descr="https://sites.google.com/site/projectyear2savant/CLIPART_OF_16334_SM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1852644"/>
            <a:ext cx="2987824" cy="2987824"/>
          </a:xfrm>
          <a:prstGeom prst="rect">
            <a:avLst/>
          </a:prstGeom>
          <a:noFill/>
          <a:effectLst>
            <a:glow rad="127000">
              <a:schemeClr val="bg1"/>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166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Conflict is Destructive When: </a:t>
            </a:r>
            <a:endParaRPr lang="en-US" dirty="0"/>
          </a:p>
        </p:txBody>
      </p:sp>
      <p:sp>
        <p:nvSpPr>
          <p:cNvPr id="3" name="Content Placeholder 2"/>
          <p:cNvSpPr>
            <a:spLocks noGrp="1"/>
          </p:cNvSpPr>
          <p:nvPr>
            <p:ph idx="1"/>
          </p:nvPr>
        </p:nvSpPr>
        <p:spPr/>
        <p:txBody>
          <a:bodyPr/>
          <a:lstStyle/>
          <a:p>
            <a:r>
              <a:rPr lang="en-US" dirty="0" smtClean="0"/>
              <a:t>Highly hostile (physical or verbal). </a:t>
            </a:r>
          </a:p>
          <a:p>
            <a:r>
              <a:rPr lang="en-US" dirty="0" smtClean="0"/>
              <a:t>The intensity of the conflict is high (stress significantly increases in children).</a:t>
            </a:r>
          </a:p>
          <a:p>
            <a:r>
              <a:rPr lang="en-US" dirty="0" smtClean="0"/>
              <a:t>The frequency of the conflict is often, or occurs at unpredictable times (this leads to a prolonged fear reaction). </a:t>
            </a:r>
          </a:p>
          <a:p>
            <a:r>
              <a:rPr lang="en-US" dirty="0" smtClean="0"/>
              <a:t>There is no resolution (this leads to feelings of insecurity). </a:t>
            </a:r>
          </a:p>
          <a:p>
            <a:r>
              <a:rPr lang="en-US" dirty="0" smtClean="0"/>
              <a:t>There are no buffers for the children (this results in lack of protection from the conflict). </a:t>
            </a:r>
          </a:p>
        </p:txBody>
      </p:sp>
    </p:spTree>
    <p:extLst>
      <p:ext uri="{BB962C8B-B14F-4D97-AF65-F5344CB8AC3E}">
        <p14:creationId xmlns:p14="http://schemas.microsoft.com/office/powerpoint/2010/main" val="3962576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791072"/>
          </a:xfrm>
        </p:spPr>
        <p:txBody>
          <a:bodyPr>
            <a:normAutofit/>
          </a:bodyPr>
          <a:lstStyle/>
          <a:p>
            <a:r>
              <a:rPr lang="en-CA" dirty="0" smtClean="0"/>
              <a:t>Salley-Ann Ross, MACC, RCC, Child &amp; Family Therapist </a:t>
            </a:r>
            <a:r>
              <a:rPr lang="en-CA" dirty="0"/>
              <a:t> </a:t>
            </a:r>
            <a:r>
              <a:rPr lang="en-CA" dirty="0" smtClean="0"/>
              <a:t>AJA, </a:t>
            </a:r>
            <a:r>
              <a:rPr lang="en-CA" dirty="0"/>
              <a:t>West Vancouver, Canada </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71800" y="2276872"/>
            <a:ext cx="3096344" cy="4248472"/>
          </a:xfrm>
        </p:spPr>
      </p:pic>
    </p:spTree>
    <p:extLst>
      <p:ext uri="{BB962C8B-B14F-4D97-AF65-F5344CB8AC3E}">
        <p14:creationId xmlns:p14="http://schemas.microsoft.com/office/powerpoint/2010/main" val="2680353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the Conflict Centers on the Child, it is More </a:t>
            </a:r>
            <a:r>
              <a:rPr lang="en-US" dirty="0"/>
              <a:t>D</a:t>
            </a:r>
            <a:r>
              <a:rPr lang="en-US" dirty="0" smtClean="0"/>
              <a:t>estructive to the Child</a:t>
            </a:r>
            <a:endParaRPr lang="en-US" dirty="0"/>
          </a:p>
        </p:txBody>
      </p:sp>
      <p:sp>
        <p:nvSpPr>
          <p:cNvPr id="3" name="Content Placeholder 2"/>
          <p:cNvSpPr>
            <a:spLocks noGrp="1"/>
          </p:cNvSpPr>
          <p:nvPr>
            <p:ph idx="1"/>
          </p:nvPr>
        </p:nvSpPr>
        <p:spPr/>
        <p:txBody>
          <a:bodyPr/>
          <a:lstStyle/>
          <a:p>
            <a:r>
              <a:rPr lang="en-US" dirty="0" smtClean="0"/>
              <a:t>Custody and access issues</a:t>
            </a:r>
          </a:p>
          <a:p>
            <a:r>
              <a:rPr lang="en-US" dirty="0" smtClean="0"/>
              <a:t>Differences in parenting styles and values</a:t>
            </a:r>
          </a:p>
          <a:p>
            <a:pPr marL="0" indent="0">
              <a:buNone/>
            </a:pPr>
            <a:endParaRPr lang="en-US" dirty="0"/>
          </a:p>
          <a:p>
            <a:r>
              <a:rPr lang="en-US" b="1" dirty="0" smtClean="0"/>
              <a:t>Children react to child-centered conflict by:</a:t>
            </a:r>
          </a:p>
          <a:p>
            <a:pPr lvl="1"/>
            <a:r>
              <a:rPr lang="en-US" dirty="0" smtClean="0"/>
              <a:t>Self-blame </a:t>
            </a:r>
          </a:p>
          <a:p>
            <a:pPr lvl="1"/>
            <a:r>
              <a:rPr lang="en-US" dirty="0" smtClean="0"/>
              <a:t>Shame</a:t>
            </a:r>
          </a:p>
          <a:p>
            <a:pPr lvl="1"/>
            <a:r>
              <a:rPr lang="en-US" dirty="0" smtClean="0"/>
              <a:t>Withdrawal </a:t>
            </a:r>
          </a:p>
          <a:p>
            <a:pPr lvl="1"/>
            <a:r>
              <a:rPr lang="en-US" dirty="0" smtClean="0"/>
              <a:t>Feelings of inadequacy </a:t>
            </a:r>
          </a:p>
          <a:p>
            <a:pPr lvl="1"/>
            <a:r>
              <a:rPr lang="en-US" dirty="0" smtClean="0"/>
              <a:t>Feelings of responsibility </a:t>
            </a:r>
          </a:p>
          <a:p>
            <a:pPr lvl="1"/>
            <a:r>
              <a:rPr lang="en-US" dirty="0" smtClean="0"/>
              <a:t>Fear </a:t>
            </a:r>
            <a:endParaRPr lang="en-US" dirty="0"/>
          </a:p>
        </p:txBody>
      </p:sp>
    </p:spTree>
    <p:extLst>
      <p:ext uri="{BB962C8B-B14F-4D97-AF65-F5344CB8AC3E}">
        <p14:creationId xmlns:p14="http://schemas.microsoft.com/office/powerpoint/2010/main" val="2782226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Conflict Can be Constructive </a:t>
            </a:r>
            <a:endParaRPr lang="en-CA" dirty="0"/>
          </a:p>
        </p:txBody>
      </p:sp>
      <p:sp>
        <p:nvSpPr>
          <p:cNvPr id="3" name="Content Placeholder 2"/>
          <p:cNvSpPr>
            <a:spLocks noGrp="1"/>
          </p:cNvSpPr>
          <p:nvPr>
            <p:ph idx="1"/>
          </p:nvPr>
        </p:nvSpPr>
        <p:spPr/>
        <p:txBody>
          <a:bodyPr>
            <a:normAutofit fontScale="92500" lnSpcReduction="20000"/>
          </a:bodyPr>
          <a:lstStyle/>
          <a:p>
            <a:endParaRPr lang="en-CA" dirty="0"/>
          </a:p>
          <a:p>
            <a:r>
              <a:rPr lang="en-CA" dirty="0" smtClean="0"/>
              <a:t>Can help us understand and appreciate </a:t>
            </a:r>
            <a:r>
              <a:rPr lang="en-CA" dirty="0"/>
              <a:t>differences</a:t>
            </a:r>
          </a:p>
          <a:p>
            <a:r>
              <a:rPr lang="en-CA" dirty="0" smtClean="0"/>
              <a:t>Resolved conflict builds </a:t>
            </a:r>
            <a:r>
              <a:rPr lang="en-CA" dirty="0"/>
              <a:t>empathy</a:t>
            </a:r>
          </a:p>
          <a:p>
            <a:r>
              <a:rPr lang="en-CA" dirty="0" smtClean="0"/>
              <a:t>Can </a:t>
            </a:r>
            <a:r>
              <a:rPr lang="en-CA" dirty="0"/>
              <a:t>lead to effective patterns of resolution</a:t>
            </a:r>
          </a:p>
          <a:p>
            <a:r>
              <a:rPr lang="en-CA" dirty="0" smtClean="0"/>
              <a:t>Can provide insight</a:t>
            </a:r>
            <a:endParaRPr lang="en-CA" dirty="0"/>
          </a:p>
          <a:p>
            <a:r>
              <a:rPr lang="en-CA" dirty="0" smtClean="0"/>
              <a:t>Can aid us in anticipating </a:t>
            </a:r>
            <a:r>
              <a:rPr lang="en-CA" dirty="0"/>
              <a:t>and </a:t>
            </a:r>
            <a:r>
              <a:rPr lang="en-CA" dirty="0" smtClean="0"/>
              <a:t>resolving </a:t>
            </a:r>
            <a:r>
              <a:rPr lang="en-CA" dirty="0"/>
              <a:t>future conflicts</a:t>
            </a:r>
          </a:p>
          <a:p>
            <a:r>
              <a:rPr lang="en-CA" dirty="0" smtClean="0"/>
              <a:t>Can bring us </a:t>
            </a:r>
            <a:r>
              <a:rPr lang="en-CA" dirty="0"/>
              <a:t>closer together as </a:t>
            </a:r>
            <a:r>
              <a:rPr lang="en-CA" dirty="0" smtClean="0"/>
              <a:t>we </a:t>
            </a:r>
            <a:r>
              <a:rPr lang="en-CA" dirty="0" err="1" smtClean="0"/>
              <a:t>isten</a:t>
            </a:r>
            <a:r>
              <a:rPr lang="en-CA" dirty="0"/>
              <a:t>, understand and validate each other</a:t>
            </a:r>
          </a:p>
          <a:p>
            <a:r>
              <a:rPr lang="en-CA" dirty="0" smtClean="0"/>
              <a:t>Can provide a source </a:t>
            </a:r>
            <a:r>
              <a:rPr lang="en-CA" dirty="0"/>
              <a:t>of information</a:t>
            </a:r>
          </a:p>
          <a:p>
            <a:r>
              <a:rPr lang="en-CA" dirty="0" smtClean="0"/>
              <a:t>Can </a:t>
            </a:r>
            <a:r>
              <a:rPr lang="en-CA" dirty="0"/>
              <a:t>increase unified parenting if conflict is </a:t>
            </a:r>
            <a:r>
              <a:rPr lang="en-CA" dirty="0" smtClean="0"/>
              <a:t>managed </a:t>
            </a:r>
            <a:r>
              <a:rPr lang="en-CA" dirty="0"/>
              <a:t>well</a:t>
            </a:r>
          </a:p>
          <a:p>
            <a:r>
              <a:rPr lang="en-CA" dirty="0" smtClean="0"/>
              <a:t>Can decrease anxiety as constructive conflict helps us face </a:t>
            </a:r>
            <a:r>
              <a:rPr lang="en-CA" dirty="0"/>
              <a:t>issues instead of denying or avoiding them</a:t>
            </a:r>
          </a:p>
          <a:p>
            <a:r>
              <a:rPr lang="en-CA" dirty="0" smtClean="0"/>
              <a:t>Brings </a:t>
            </a:r>
            <a:r>
              <a:rPr lang="en-CA" dirty="0"/>
              <a:t>problems to </a:t>
            </a:r>
            <a:r>
              <a:rPr lang="en-CA" dirty="0" smtClean="0"/>
              <a:t>light, and thus offers us the opportunity to brainstorm solutions and make progress.</a:t>
            </a:r>
            <a:endParaRPr lang="en-CA" dirty="0"/>
          </a:p>
          <a:p>
            <a:endParaRPr lang="en-CA" dirty="0"/>
          </a:p>
        </p:txBody>
      </p:sp>
    </p:spTree>
    <p:extLst>
      <p:ext uri="{BB962C8B-B14F-4D97-AF65-F5344CB8AC3E}">
        <p14:creationId xmlns:p14="http://schemas.microsoft.com/office/powerpoint/2010/main" val="3284824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675" y="1268760"/>
            <a:ext cx="8229600" cy="4525963"/>
          </a:xfrm>
        </p:spPr>
        <p:txBody>
          <a:bodyPr>
            <a:normAutofit/>
          </a:bodyPr>
          <a:lstStyle/>
          <a:p>
            <a:pPr marL="0" indent="0" algn="ctr">
              <a:buNone/>
            </a:pPr>
            <a:r>
              <a:rPr lang="en-CA" sz="4000" dirty="0" smtClean="0"/>
              <a:t>CONFLICT AFFECTS BRAIN DEVELOPMENT </a:t>
            </a:r>
            <a:endParaRPr lang="en-CA" sz="4000" dirty="0"/>
          </a:p>
        </p:txBody>
      </p:sp>
      <p:pic>
        <p:nvPicPr>
          <p:cNvPr id="2050" name="Picture 2" descr="http://media.salon.com/2013/04/brain_on_fi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3140968"/>
            <a:ext cx="4983510" cy="3322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633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CA" dirty="0" smtClean="0"/>
              <a:t>A Few Facts about Child and Brain Development</a:t>
            </a:r>
            <a:endParaRPr lang="en-CA" dirty="0"/>
          </a:p>
        </p:txBody>
      </p:sp>
      <p:sp>
        <p:nvSpPr>
          <p:cNvPr id="3" name="Content Placeholder 2"/>
          <p:cNvSpPr>
            <a:spLocks noGrp="1"/>
          </p:cNvSpPr>
          <p:nvPr>
            <p:ph idx="1"/>
          </p:nvPr>
        </p:nvSpPr>
        <p:spPr>
          <a:xfrm>
            <a:off x="457200" y="1600200"/>
            <a:ext cx="8229600" cy="4709120"/>
          </a:xfrm>
        </p:spPr>
        <p:txBody>
          <a:bodyPr numCol="2"/>
          <a:lstStyle/>
          <a:p>
            <a:r>
              <a:rPr lang="en-CA" dirty="0" smtClean="0"/>
              <a:t>Brain development is more pronounced at various developmental stages. </a:t>
            </a:r>
          </a:p>
          <a:p>
            <a:r>
              <a:rPr lang="en-CA" dirty="0" smtClean="0"/>
              <a:t>During the first few years of life, there are high levels of brain development. </a:t>
            </a:r>
          </a:p>
          <a:p>
            <a:r>
              <a:rPr lang="en-CA" dirty="0" smtClean="0"/>
              <a:t>Brain cells develop their primary connections over the first 2 years and then they are sculpted throughout the rest of the lifespan.</a:t>
            </a:r>
          </a:p>
          <a:p>
            <a:r>
              <a:rPr lang="en-CA" dirty="0" smtClean="0"/>
              <a:t>Ages 5-6, the prefrontal cortex develops.</a:t>
            </a:r>
          </a:p>
          <a:p>
            <a:r>
              <a:rPr lang="en-CA" dirty="0" smtClean="0"/>
              <a:t>During adolescence, there is also a “growth spurt” in brain development. </a:t>
            </a:r>
            <a:endParaRPr lang="en-CA" dirty="0"/>
          </a:p>
        </p:txBody>
      </p:sp>
      <p:pic>
        <p:nvPicPr>
          <p:cNvPr id="2050" name="Picture 2" descr="http://thechocolateapprentice.files.wordpress.com/2011/06/lobes-of-the-brain.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7" y="3933056"/>
            <a:ext cx="3007941" cy="2406353"/>
          </a:xfrm>
          <a:prstGeom prst="rect">
            <a:avLst/>
          </a:prstGeom>
          <a:noFill/>
          <a:effectLst>
            <a:glow rad="127000">
              <a:schemeClr val="bg1"/>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658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Primary Factors for Healthy Brain Development </a:t>
            </a:r>
            <a:endParaRPr lang="en-US" dirty="0"/>
          </a:p>
        </p:txBody>
      </p:sp>
      <p:sp>
        <p:nvSpPr>
          <p:cNvPr id="3" name="Content Placeholder 2"/>
          <p:cNvSpPr>
            <a:spLocks noGrp="1"/>
          </p:cNvSpPr>
          <p:nvPr>
            <p:ph idx="1"/>
          </p:nvPr>
        </p:nvSpPr>
        <p:spPr/>
        <p:txBody>
          <a:bodyPr numCol="2">
            <a:normAutofit/>
          </a:bodyPr>
          <a:lstStyle/>
          <a:p>
            <a:r>
              <a:rPr lang="en-US" sz="2800" dirty="0" smtClean="0"/>
              <a:t>Safe environment </a:t>
            </a:r>
          </a:p>
          <a:p>
            <a:r>
              <a:rPr lang="en-US" sz="2800" dirty="0" smtClean="0"/>
              <a:t>Nutrition </a:t>
            </a:r>
          </a:p>
          <a:p>
            <a:r>
              <a:rPr lang="en-US" sz="2800" dirty="0" smtClean="0"/>
              <a:t>Exercise and activity </a:t>
            </a:r>
          </a:p>
          <a:p>
            <a:r>
              <a:rPr lang="en-US" sz="2800" dirty="0" smtClean="0"/>
              <a:t>Health care </a:t>
            </a:r>
          </a:p>
          <a:p>
            <a:r>
              <a:rPr lang="en-US" sz="2800" dirty="0" smtClean="0"/>
              <a:t>Secure attachments </a:t>
            </a:r>
          </a:p>
          <a:p>
            <a:r>
              <a:rPr lang="en-US" sz="2800" dirty="0" smtClean="0"/>
              <a:t>Attention and attunement from the caregivers </a:t>
            </a:r>
          </a:p>
          <a:p>
            <a:r>
              <a:rPr lang="en-US" sz="2800" dirty="0" smtClean="0"/>
              <a:t>Affection </a:t>
            </a:r>
          </a:p>
          <a:p>
            <a:r>
              <a:rPr lang="en-US" sz="2800" dirty="0" smtClean="0"/>
              <a:t>Lack of injury </a:t>
            </a:r>
          </a:p>
          <a:p>
            <a:r>
              <a:rPr lang="en-US" sz="2800" dirty="0" smtClean="0"/>
              <a:t>Stimulation of all 5 senses </a:t>
            </a:r>
          </a:p>
          <a:p>
            <a:r>
              <a:rPr lang="en-US" sz="2800" dirty="0" smtClean="0"/>
              <a:t>Opportunities for daily learning </a:t>
            </a:r>
          </a:p>
          <a:p>
            <a:r>
              <a:rPr lang="en-US" sz="2800" dirty="0" smtClean="0"/>
              <a:t>Repetition of stimuli </a:t>
            </a:r>
            <a:endParaRPr lang="en-US" sz="2800" dirty="0"/>
          </a:p>
        </p:txBody>
      </p:sp>
    </p:spTree>
    <p:extLst>
      <p:ext uri="{BB962C8B-B14F-4D97-AF65-F5344CB8AC3E}">
        <p14:creationId xmlns:p14="http://schemas.microsoft.com/office/powerpoint/2010/main" val="1877267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Adolescent Brain </a:t>
            </a:r>
            <a:endParaRPr lang="en-US" dirty="0"/>
          </a:p>
        </p:txBody>
      </p:sp>
      <p:sp>
        <p:nvSpPr>
          <p:cNvPr id="3" name="Content Placeholder 2"/>
          <p:cNvSpPr>
            <a:spLocks noGrp="1"/>
          </p:cNvSpPr>
          <p:nvPr>
            <p:ph idx="1"/>
          </p:nvPr>
        </p:nvSpPr>
        <p:spPr/>
        <p:txBody>
          <a:bodyPr>
            <a:normAutofit/>
          </a:bodyPr>
          <a:lstStyle/>
          <a:p>
            <a:r>
              <a:rPr lang="en-US" sz="2000" dirty="0" smtClean="0"/>
              <a:t>Yes, they do have one… and it is firing on all cylinders! </a:t>
            </a:r>
          </a:p>
          <a:p>
            <a:r>
              <a:rPr lang="en-US" sz="2000" dirty="0" smtClean="0"/>
              <a:t>The “emotional brain” (limbic system) is often in charge. </a:t>
            </a:r>
          </a:p>
          <a:p>
            <a:r>
              <a:rPr lang="en-US" sz="2000" dirty="0" smtClean="0"/>
              <a:t>The frontal cortex is going through great growth. </a:t>
            </a:r>
          </a:p>
          <a:p>
            <a:r>
              <a:rPr lang="en-US" sz="2000" dirty="0" smtClean="0"/>
              <a:t>They need guidance for using their “thinking brain” (planning, organizing, problem solving, decision making). </a:t>
            </a:r>
          </a:p>
          <a:p>
            <a:r>
              <a:rPr lang="en-US" sz="2000" dirty="0" smtClean="0"/>
              <a:t>If experiencing a HCD, parents often let go of the lead and this can impact the development of a teen’s higher functions. </a:t>
            </a:r>
            <a:endParaRPr lang="en-US" sz="2000" dirty="0"/>
          </a:p>
        </p:txBody>
      </p:sp>
      <p:pic>
        <p:nvPicPr>
          <p:cNvPr id="5122" name="Picture 2" descr="http://www.buzz12.com/wp-content/uploads/2013/04/teenager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4077072"/>
            <a:ext cx="3096344" cy="2623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66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Developmental Psychology and Brain Development </a:t>
            </a:r>
            <a:endParaRPr lang="en-US" dirty="0"/>
          </a:p>
        </p:txBody>
      </p:sp>
      <p:sp>
        <p:nvSpPr>
          <p:cNvPr id="3" name="Content Placeholder 2"/>
          <p:cNvSpPr>
            <a:spLocks noGrp="1"/>
          </p:cNvSpPr>
          <p:nvPr>
            <p:ph idx="1"/>
          </p:nvPr>
        </p:nvSpPr>
        <p:spPr>
          <a:xfrm>
            <a:off x="467544" y="2204864"/>
            <a:ext cx="8229600" cy="4525963"/>
          </a:xfrm>
        </p:spPr>
        <p:txBody>
          <a:bodyPr>
            <a:normAutofit/>
          </a:bodyPr>
          <a:lstStyle/>
          <a:p>
            <a:r>
              <a:rPr lang="en-US" sz="3600" dirty="0"/>
              <a:t>H</a:t>
            </a:r>
            <a:r>
              <a:rPr lang="en-US" sz="3600" dirty="0" smtClean="0"/>
              <a:t>ealthy brain development results in:</a:t>
            </a:r>
          </a:p>
          <a:p>
            <a:pPr lvl="1"/>
            <a:r>
              <a:rPr lang="en-US" sz="3200" dirty="0" smtClean="0"/>
              <a:t>An effective network of pathways </a:t>
            </a:r>
          </a:p>
          <a:p>
            <a:pPr lvl="1"/>
            <a:r>
              <a:rPr lang="en-US" sz="3200" dirty="0" smtClean="0"/>
              <a:t>Appropriate movement through each developmental stage </a:t>
            </a:r>
          </a:p>
          <a:p>
            <a:pPr lvl="1"/>
            <a:r>
              <a:rPr lang="en-US" sz="3200" dirty="0" smtClean="0"/>
              <a:t>Increased opportunities for potential and mastery</a:t>
            </a:r>
          </a:p>
        </p:txBody>
      </p:sp>
    </p:spTree>
    <p:extLst>
      <p:ext uri="{BB962C8B-B14F-4D97-AF65-F5344CB8AC3E}">
        <p14:creationId xmlns:p14="http://schemas.microsoft.com/office/powerpoint/2010/main" val="29149349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Epigenetics</a:t>
            </a:r>
            <a:endParaRPr lang="en-CA" dirty="0"/>
          </a:p>
        </p:txBody>
      </p:sp>
      <p:sp>
        <p:nvSpPr>
          <p:cNvPr id="3" name="Content Placeholder 2"/>
          <p:cNvSpPr>
            <a:spLocks noGrp="1"/>
          </p:cNvSpPr>
          <p:nvPr>
            <p:ph idx="1"/>
          </p:nvPr>
        </p:nvSpPr>
        <p:spPr/>
        <p:txBody>
          <a:bodyPr>
            <a:normAutofit/>
          </a:bodyPr>
          <a:lstStyle/>
          <a:p>
            <a:r>
              <a:rPr lang="en-US" sz="3200" dirty="0" smtClean="0"/>
              <a:t>Epigenetics – is the emerging science that explores how our brain development is impacted by genetics and environment. </a:t>
            </a:r>
          </a:p>
          <a:p>
            <a:r>
              <a:rPr lang="en-US" sz="3200" dirty="0" smtClean="0"/>
              <a:t>Nature and nurture are not independent factors. </a:t>
            </a:r>
          </a:p>
          <a:p>
            <a:r>
              <a:rPr lang="en-US" sz="3200" dirty="0" smtClean="0"/>
              <a:t>The environment in which the organism grows and develops will directly impact the genetic material of the organism. </a:t>
            </a:r>
            <a:endParaRPr lang="en-US" sz="3200" dirty="0"/>
          </a:p>
        </p:txBody>
      </p:sp>
      <p:pic>
        <p:nvPicPr>
          <p:cNvPr id="8194" name="Picture 2" descr="http://a57.foxnews.com/global.fncstatic.com/static/managed/img/Health/660/371/neuron.jpg?ve=1&amp;tl=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332656"/>
            <a:ext cx="2736304" cy="1301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236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245" y="5085184"/>
            <a:ext cx="8229600" cy="1329011"/>
          </a:xfrm>
        </p:spPr>
        <p:txBody>
          <a:bodyPr>
            <a:normAutofit/>
          </a:bodyPr>
          <a:lstStyle/>
          <a:p>
            <a:pPr marL="0" indent="0" algn="ctr">
              <a:buNone/>
            </a:pPr>
            <a:r>
              <a:rPr lang="en-US" sz="2800" dirty="0" smtClean="0"/>
              <a:t>Our neuron pathways are formed by our experience and our environment. </a:t>
            </a:r>
            <a:endParaRPr lang="en-US" sz="2800"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1427" y="1772816"/>
            <a:ext cx="4051151" cy="3034453"/>
          </a:xfrm>
          <a:prstGeom prst="rect">
            <a:avLst/>
          </a:prstGeom>
          <a:noFill/>
          <a:ln>
            <a:noFill/>
          </a:ln>
          <a:effectLst>
            <a:glow rad="127000">
              <a:schemeClr val="bg1"/>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23933" y="541710"/>
            <a:ext cx="8208912" cy="1231106"/>
          </a:xfrm>
          <a:prstGeom prst="rect">
            <a:avLst/>
          </a:prstGeom>
          <a:noFill/>
        </p:spPr>
        <p:txBody>
          <a:bodyPr wrap="square" rtlCol="0">
            <a:spAutoFit/>
          </a:bodyPr>
          <a:lstStyle/>
          <a:p>
            <a:pPr algn="ctr"/>
            <a:r>
              <a:rPr lang="en-US" sz="2800" dirty="0"/>
              <a:t>The brain is not just a product of genetics; it is a product of the environment in which it grows. </a:t>
            </a:r>
          </a:p>
          <a:p>
            <a:endParaRPr lang="en-CA" dirty="0"/>
          </a:p>
        </p:txBody>
      </p:sp>
    </p:spTree>
    <p:extLst>
      <p:ext uri="{BB962C8B-B14F-4D97-AF65-F5344CB8AC3E}">
        <p14:creationId xmlns:p14="http://schemas.microsoft.com/office/powerpoint/2010/main" val="21455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Neurological Pathways </a:t>
            </a:r>
            <a:r>
              <a:rPr lang="en-US" dirty="0"/>
              <a:t>D</a:t>
            </a:r>
            <a:r>
              <a:rPr lang="en-US" dirty="0" smtClean="0"/>
              <a:t>irectly </a:t>
            </a:r>
            <a:r>
              <a:rPr lang="en-US" dirty="0"/>
              <a:t>A</a:t>
            </a:r>
            <a:r>
              <a:rPr lang="en-US" dirty="0" smtClean="0"/>
              <a:t>ffect:</a:t>
            </a:r>
            <a:endParaRPr lang="en-US" dirty="0"/>
          </a:p>
        </p:txBody>
      </p:sp>
      <p:sp>
        <p:nvSpPr>
          <p:cNvPr id="3" name="Content Placeholder 2"/>
          <p:cNvSpPr>
            <a:spLocks noGrp="1"/>
          </p:cNvSpPr>
          <p:nvPr>
            <p:ph idx="1"/>
          </p:nvPr>
        </p:nvSpPr>
        <p:spPr/>
        <p:txBody>
          <a:bodyPr/>
          <a:lstStyle/>
          <a:p>
            <a:r>
              <a:rPr lang="en-US" dirty="0" smtClean="0"/>
              <a:t>The ability to process information</a:t>
            </a:r>
          </a:p>
          <a:p>
            <a:r>
              <a:rPr lang="en-US" dirty="0" smtClean="0"/>
              <a:t>Language and the ability to express emotions and thoughts</a:t>
            </a:r>
          </a:p>
          <a:p>
            <a:r>
              <a:rPr lang="en-US" dirty="0" smtClean="0"/>
              <a:t>Health and well being</a:t>
            </a:r>
          </a:p>
          <a:p>
            <a:r>
              <a:rPr lang="en-US" dirty="0" smtClean="0"/>
              <a:t>Behaviors </a:t>
            </a:r>
          </a:p>
          <a:p>
            <a:r>
              <a:rPr lang="en-US" dirty="0" smtClean="0"/>
              <a:t>Cognitive reasoning</a:t>
            </a:r>
          </a:p>
          <a:p>
            <a:r>
              <a:rPr lang="en-US" dirty="0" smtClean="0"/>
              <a:t>Higher functioning</a:t>
            </a:r>
            <a:endParaRPr lang="en-US" dirty="0"/>
          </a:p>
        </p:txBody>
      </p:sp>
      <p:pic>
        <p:nvPicPr>
          <p:cNvPr id="2050" name="Picture 2" descr="http://www.redorbit.com/media/uploads/2012/08/92242385-617x4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2849487"/>
            <a:ext cx="3738012" cy="2520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862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Ida Forsat, MCP (Candidate), Child and Family Therapist, AJA </a:t>
            </a:r>
            <a:endParaRPr lang="en-CA"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1800" y="1916832"/>
            <a:ext cx="3096344" cy="4392488"/>
          </a:xfrm>
        </p:spPr>
      </p:pic>
    </p:spTree>
    <p:extLst>
      <p:ext uri="{BB962C8B-B14F-4D97-AF65-F5344CB8AC3E}">
        <p14:creationId xmlns:p14="http://schemas.microsoft.com/office/powerpoint/2010/main" val="997391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Children Experiencing HCD </a:t>
            </a:r>
            <a:r>
              <a:rPr lang="en-US" dirty="0"/>
              <a:t>B</a:t>
            </a:r>
            <a:r>
              <a:rPr lang="en-US" dirty="0" smtClean="0"/>
              <a:t>ecome </a:t>
            </a:r>
            <a:r>
              <a:rPr lang="en-US" dirty="0"/>
              <a:t>W</a:t>
            </a:r>
            <a:r>
              <a:rPr lang="en-US" dirty="0" smtClean="0"/>
              <a:t>ired to be:</a:t>
            </a:r>
            <a:endParaRPr lang="en-US" dirty="0"/>
          </a:p>
        </p:txBody>
      </p:sp>
      <p:sp>
        <p:nvSpPr>
          <p:cNvPr id="3" name="Content Placeholder 2"/>
          <p:cNvSpPr>
            <a:spLocks noGrp="1"/>
          </p:cNvSpPr>
          <p:nvPr>
            <p:ph idx="1"/>
          </p:nvPr>
        </p:nvSpPr>
        <p:spPr>
          <a:xfrm>
            <a:off x="1115616" y="1700808"/>
            <a:ext cx="7139136" cy="4525963"/>
          </a:xfrm>
        </p:spPr>
        <p:txBody>
          <a:bodyPr>
            <a:normAutofit fontScale="92500" lnSpcReduction="20000"/>
          </a:bodyPr>
          <a:lstStyle/>
          <a:p>
            <a:pPr>
              <a:spcBef>
                <a:spcPts val="1800"/>
              </a:spcBef>
            </a:pPr>
            <a:r>
              <a:rPr lang="en-US" sz="3000" dirty="0" smtClean="0"/>
              <a:t>Anxious </a:t>
            </a:r>
          </a:p>
          <a:p>
            <a:pPr>
              <a:spcBef>
                <a:spcPts val="1800"/>
              </a:spcBef>
            </a:pPr>
            <a:r>
              <a:rPr lang="en-US" sz="3000" dirty="0" smtClean="0"/>
              <a:t>Agitated</a:t>
            </a:r>
          </a:p>
          <a:p>
            <a:pPr>
              <a:spcBef>
                <a:spcPts val="1800"/>
              </a:spcBef>
            </a:pPr>
            <a:r>
              <a:rPr lang="en-US" sz="3000" dirty="0" smtClean="0"/>
              <a:t>Distractible </a:t>
            </a:r>
          </a:p>
          <a:p>
            <a:pPr>
              <a:spcBef>
                <a:spcPts val="1800"/>
              </a:spcBef>
            </a:pPr>
            <a:r>
              <a:rPr lang="en-US" sz="3000" dirty="0" smtClean="0"/>
              <a:t>Highly aroused </a:t>
            </a:r>
          </a:p>
          <a:p>
            <a:pPr>
              <a:spcBef>
                <a:spcPts val="1800"/>
              </a:spcBef>
            </a:pPr>
            <a:r>
              <a:rPr lang="en-US" sz="3000" dirty="0" smtClean="0"/>
              <a:t>Impulsive</a:t>
            </a:r>
          </a:p>
          <a:p>
            <a:pPr>
              <a:spcBef>
                <a:spcPts val="1800"/>
              </a:spcBef>
            </a:pPr>
            <a:r>
              <a:rPr lang="en-US" sz="3000" dirty="0" smtClean="0"/>
              <a:t>Aggressive</a:t>
            </a:r>
          </a:p>
          <a:p>
            <a:pPr>
              <a:spcBef>
                <a:spcPts val="1800"/>
              </a:spcBef>
            </a:pPr>
            <a:r>
              <a:rPr lang="en-US" sz="3000" dirty="0" smtClean="0"/>
              <a:t>Underdeveloped empathy and compassion</a:t>
            </a:r>
          </a:p>
          <a:p>
            <a:endParaRPr lang="en-US" sz="2600" dirty="0"/>
          </a:p>
        </p:txBody>
      </p:sp>
      <p:pic>
        <p:nvPicPr>
          <p:cNvPr id="3074" name="Picture 2" descr="http://i.istockimg.com/file_thumbview_approve/18792934/3/stock-photo-18792934-human-brain-in-fiery-colo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412776"/>
            <a:ext cx="3456382"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394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Acestoohigh.com</a:t>
            </a:r>
            <a:endParaRPr lang="en-CA" dirty="0"/>
          </a:p>
        </p:txBody>
      </p:sp>
      <p:sp>
        <p:nvSpPr>
          <p:cNvPr id="3" name="Content Placeholder 2"/>
          <p:cNvSpPr>
            <a:spLocks noGrp="1"/>
          </p:cNvSpPr>
          <p:nvPr>
            <p:ph idx="1"/>
          </p:nvPr>
        </p:nvSpPr>
        <p:spPr/>
        <p:txBody>
          <a:bodyPr/>
          <a:lstStyle/>
          <a:p>
            <a:r>
              <a:rPr lang="en-CA" b="1" u="sng" dirty="0"/>
              <a:t>What are ACEs</a:t>
            </a:r>
            <a:r>
              <a:rPr lang="en-CA" b="1" u="sng" dirty="0" smtClean="0"/>
              <a:t>? (Adverse Childhood Experiences)</a:t>
            </a:r>
            <a:endParaRPr lang="en-CA" b="1" dirty="0"/>
          </a:p>
          <a:p>
            <a:r>
              <a:rPr lang="en-CA" dirty="0"/>
              <a:t>ACEs are adverse childhood experiences that harm children’s developing brains so profoundly that the effects show up decades later; they cause much of chronic disease, most mental illness, and are at the root of most violence.</a:t>
            </a:r>
          </a:p>
          <a:p>
            <a:endParaRPr lang="en-CA" dirty="0"/>
          </a:p>
        </p:txBody>
      </p:sp>
    </p:spTree>
    <p:extLst>
      <p:ext uri="{BB962C8B-B14F-4D97-AF65-F5344CB8AC3E}">
        <p14:creationId xmlns:p14="http://schemas.microsoft.com/office/powerpoint/2010/main" val="2895230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42194"/>
          </a:xfrm>
        </p:spPr>
        <p:txBody>
          <a:bodyPr>
            <a:normAutofit fontScale="90000"/>
          </a:bodyPr>
          <a:lstStyle/>
          <a:p>
            <a:r>
              <a:rPr lang="en-CA" dirty="0" smtClean="0"/>
              <a:t>Center for Disease control and prevention – Aces study –acesstudy.com</a:t>
            </a:r>
            <a:endParaRPr lang="en-CA" dirty="0"/>
          </a:p>
        </p:txBody>
      </p:sp>
      <p:sp>
        <p:nvSpPr>
          <p:cNvPr id="3" name="Content Placeholder 2"/>
          <p:cNvSpPr>
            <a:spLocks noGrp="1"/>
          </p:cNvSpPr>
          <p:nvPr>
            <p:ph idx="1"/>
          </p:nvPr>
        </p:nvSpPr>
        <p:spPr/>
        <p:txBody>
          <a:bodyPr/>
          <a:lstStyle/>
          <a:p>
            <a:endParaRPr lang="en-CA" dirty="0"/>
          </a:p>
        </p:txBody>
      </p:sp>
      <p:pic>
        <p:nvPicPr>
          <p:cNvPr id="1026" name="Picture 2" descr="\\vch.ca\home$\homedir01\JGonzalez\Profile\Desktop\ace_pyramid_lrg-mediu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916832"/>
            <a:ext cx="6048375"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396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Stress?</a:t>
            </a:r>
            <a:endParaRPr lang="en-US" dirty="0"/>
          </a:p>
        </p:txBody>
      </p:sp>
      <p:sp>
        <p:nvSpPr>
          <p:cNvPr id="3" name="Content Placeholder 2"/>
          <p:cNvSpPr>
            <a:spLocks noGrp="1"/>
          </p:cNvSpPr>
          <p:nvPr>
            <p:ph idx="1"/>
          </p:nvPr>
        </p:nvSpPr>
        <p:spPr>
          <a:xfrm>
            <a:off x="467544" y="4635418"/>
            <a:ext cx="8229600" cy="2193107"/>
          </a:xfrm>
        </p:spPr>
        <p:txBody>
          <a:bodyPr/>
          <a:lstStyle/>
          <a:p>
            <a:pPr marL="0" indent="0" algn="ctr">
              <a:buNone/>
            </a:pPr>
            <a:r>
              <a:rPr lang="en-US" dirty="0" smtClean="0"/>
              <a:t>“</a:t>
            </a:r>
            <a:r>
              <a:rPr lang="en-US" i="1" dirty="0" smtClean="0"/>
              <a:t>A state of mental or emotional strain or tension resulting from adverse or very demanding circumstances.” </a:t>
            </a:r>
          </a:p>
          <a:p>
            <a:pPr marL="0" indent="0" algn="ctr">
              <a:buNone/>
            </a:pPr>
            <a:endParaRPr lang="en-US" i="1" dirty="0"/>
          </a:p>
          <a:p>
            <a:pPr marL="0" indent="0" algn="r">
              <a:buNone/>
            </a:pPr>
            <a:r>
              <a:rPr lang="en-US" dirty="0" smtClean="0"/>
              <a:t>(Oxford Dictionary) </a:t>
            </a:r>
            <a:endParaRPr lang="en-US" dirty="0"/>
          </a:p>
        </p:txBody>
      </p:sp>
      <p:pic>
        <p:nvPicPr>
          <p:cNvPr id="5122" name="Picture 2" descr="http://i2.wp.com/www.raisingsupaman.com/wp-content/uploads/2013/05/Stressed-Out-Bo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6411" y="1556792"/>
            <a:ext cx="4282827" cy="2855218"/>
          </a:xfrm>
          <a:prstGeom prst="rect">
            <a:avLst/>
          </a:prstGeom>
          <a:noFill/>
          <a:effectLst>
            <a:glow rad="127000">
              <a:srgbClr val="FF0000"/>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404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Stress and the Brain </a:t>
            </a:r>
            <a:endParaRPr lang="en-US" dirty="0"/>
          </a:p>
        </p:txBody>
      </p:sp>
      <p:sp>
        <p:nvSpPr>
          <p:cNvPr id="3" name="Content Placeholder 2"/>
          <p:cNvSpPr>
            <a:spLocks noGrp="1"/>
          </p:cNvSpPr>
          <p:nvPr>
            <p:ph idx="1"/>
          </p:nvPr>
        </p:nvSpPr>
        <p:spPr/>
        <p:txBody>
          <a:bodyPr/>
          <a:lstStyle/>
          <a:p>
            <a:r>
              <a:rPr lang="en-US" dirty="0" smtClean="0"/>
              <a:t>Some stress is helpful as it can help protect us when there is danger, it can make us more alert, and it can assist us in accomplishing our goals. </a:t>
            </a:r>
          </a:p>
          <a:p>
            <a:r>
              <a:rPr lang="en-US" dirty="0" smtClean="0"/>
              <a:t>When stress is chronic, it throws our balance off and sends confusing signals to our brain, thus affecting brain chemistry.</a:t>
            </a:r>
          </a:p>
          <a:p>
            <a:r>
              <a:rPr lang="en-US" dirty="0" smtClean="0"/>
              <a:t>There are many hormones in action when we experience stress but Cortisol is our primary stress hormone. </a:t>
            </a:r>
          </a:p>
        </p:txBody>
      </p:sp>
    </p:spTree>
    <p:extLst>
      <p:ext uri="{BB962C8B-B14F-4D97-AF65-F5344CB8AC3E}">
        <p14:creationId xmlns:p14="http://schemas.microsoft.com/office/powerpoint/2010/main" val="3374094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Cortisol</a:t>
            </a:r>
            <a:endParaRPr lang="en-US" dirty="0"/>
          </a:p>
        </p:txBody>
      </p:sp>
      <p:sp>
        <p:nvSpPr>
          <p:cNvPr id="3" name="Content Placeholder 2"/>
          <p:cNvSpPr>
            <a:spLocks noGrp="1"/>
          </p:cNvSpPr>
          <p:nvPr>
            <p:ph idx="1"/>
          </p:nvPr>
        </p:nvSpPr>
        <p:spPr/>
        <p:txBody>
          <a:bodyPr>
            <a:normAutofit lnSpcReduction="10000"/>
          </a:bodyPr>
          <a:lstStyle/>
          <a:p>
            <a:r>
              <a:rPr lang="en-US" dirty="0" smtClean="0"/>
              <a:t>Cortisol is released from our adrenal glands. </a:t>
            </a:r>
          </a:p>
          <a:p>
            <a:r>
              <a:rPr lang="en-US" dirty="0" smtClean="0"/>
              <a:t>Simply put, the main function of cortisol is to restore balance in our system after a heightened experience. </a:t>
            </a:r>
          </a:p>
          <a:p>
            <a:r>
              <a:rPr lang="en-US" dirty="0" smtClean="0"/>
              <a:t>Too much or too little cortisol becomes problematic (too much can cause cell death and attentional deficits, and too little can impair our ability to regulate and respond). </a:t>
            </a:r>
          </a:p>
          <a:p>
            <a:r>
              <a:rPr lang="en-US" dirty="0" smtClean="0"/>
              <a:t>Our immune system becomes highly compromised when our cortisol is unbalanced and we are suffering from chronic stress. </a:t>
            </a:r>
          </a:p>
          <a:p>
            <a:r>
              <a:rPr lang="en-US" dirty="0" smtClean="0"/>
              <a:t>A high conflict divorce (HCD) often results in chronic stress for children, during very important stages in brain development. </a:t>
            </a:r>
          </a:p>
        </p:txBody>
      </p:sp>
    </p:spTree>
    <p:extLst>
      <p:ext uri="{BB962C8B-B14F-4D97-AF65-F5344CB8AC3E}">
        <p14:creationId xmlns:p14="http://schemas.microsoft.com/office/powerpoint/2010/main" val="3669888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Chronic Stress Associated with a HCD is Destructive to Children Because: </a:t>
            </a:r>
            <a:endParaRPr lang="en-US" dirty="0"/>
          </a:p>
        </p:txBody>
      </p:sp>
      <p:sp>
        <p:nvSpPr>
          <p:cNvPr id="3" name="Content Placeholder 2"/>
          <p:cNvSpPr>
            <a:spLocks noGrp="1"/>
          </p:cNvSpPr>
          <p:nvPr>
            <p:ph idx="1"/>
          </p:nvPr>
        </p:nvSpPr>
        <p:spPr/>
        <p:txBody>
          <a:bodyPr/>
          <a:lstStyle/>
          <a:p>
            <a:r>
              <a:rPr lang="en-US" dirty="0" smtClean="0"/>
              <a:t>A persistent fear response alters neurochemistry. </a:t>
            </a:r>
          </a:p>
          <a:p>
            <a:r>
              <a:rPr lang="en-US" dirty="0" smtClean="0"/>
              <a:t>Hyper-arousal will alter the ongoing baseline for appropriate arousal. </a:t>
            </a:r>
          </a:p>
          <a:p>
            <a:r>
              <a:rPr lang="en-US" dirty="0" smtClean="0"/>
              <a:t>It may result in dissociation (mentally and emotionally removing the self from the situation). </a:t>
            </a:r>
          </a:p>
          <a:p>
            <a:r>
              <a:rPr lang="en-US" dirty="0" smtClean="0"/>
              <a:t>It disrupts attachments (the child becomes focused on ‘surviving’ rather than growing, maturity is impaired). </a:t>
            </a:r>
          </a:p>
          <a:p>
            <a:pPr marL="0" indent="0">
              <a:buNone/>
            </a:pPr>
            <a:endParaRPr lang="en-US" dirty="0"/>
          </a:p>
        </p:txBody>
      </p:sp>
    </p:spTree>
    <p:extLst>
      <p:ext uri="{BB962C8B-B14F-4D97-AF65-F5344CB8AC3E}">
        <p14:creationId xmlns:p14="http://schemas.microsoft.com/office/powerpoint/2010/main" val="2304097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3200" dirty="0" smtClean="0"/>
              <a:t>Managing HCD situations is important, as the associated stress impairs the immune system of youth, and high conflict impairs brain development.</a:t>
            </a:r>
            <a:endParaRPr lang="en-US" sz="3200" dirty="0"/>
          </a:p>
        </p:txBody>
      </p:sp>
      <p:pic>
        <p:nvPicPr>
          <p:cNvPr id="3076" name="Picture 4" descr="http://1.bp.blogspot.com/-3hug6ly1gWI/UjWepEGYLCI/AAAAAAAAAC8/avu8RXA3dsQ/s1600/Anger-Handl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714342"/>
            <a:ext cx="2962275"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649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Brain Potential</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Brain growth and plasticity are directly affected by emotional interactions with our caregivers. </a:t>
            </a:r>
          </a:p>
          <a:p>
            <a:pPr marL="0" indent="0">
              <a:buNone/>
            </a:pPr>
            <a:endParaRPr lang="en-US" sz="2800" dirty="0" smtClean="0"/>
          </a:p>
          <a:p>
            <a:r>
              <a:rPr lang="en-US" sz="2800" dirty="0" smtClean="0"/>
              <a:t>Many brain capacities were originally thought to be fixed at birth, but we are now discovering that they are actually dependent on a sequence of experiences combined with heredity. </a:t>
            </a:r>
          </a:p>
          <a:p>
            <a:pPr marL="0" indent="0">
              <a:buNone/>
            </a:pPr>
            <a:endParaRPr lang="en-US" sz="2800" dirty="0" smtClean="0"/>
          </a:p>
          <a:p>
            <a:r>
              <a:rPr lang="en-US" sz="2800" dirty="0" smtClean="0"/>
              <a:t>The more brain cells are activated, the more potential. </a:t>
            </a:r>
          </a:p>
        </p:txBody>
      </p:sp>
    </p:spTree>
    <p:extLst>
      <p:ext uri="{BB962C8B-B14F-4D97-AF65-F5344CB8AC3E}">
        <p14:creationId xmlns:p14="http://schemas.microsoft.com/office/powerpoint/2010/main" val="1708610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The Brain &amp; Memory </a:t>
            </a:r>
            <a:endParaRPr lang="en-CA" dirty="0"/>
          </a:p>
        </p:txBody>
      </p:sp>
      <p:sp>
        <p:nvSpPr>
          <p:cNvPr id="3" name="Content Placeholder 2"/>
          <p:cNvSpPr>
            <a:spLocks noGrp="1"/>
          </p:cNvSpPr>
          <p:nvPr>
            <p:ph idx="1"/>
          </p:nvPr>
        </p:nvSpPr>
        <p:spPr/>
        <p:txBody>
          <a:bodyPr/>
          <a:lstStyle/>
          <a:p>
            <a:r>
              <a:rPr lang="en-US" sz="3200" dirty="0"/>
              <a:t>The more repetition, the stronger the memory (this can be both beneficial and harmful</a:t>
            </a:r>
            <a:r>
              <a:rPr lang="en-US" sz="3200" dirty="0" smtClean="0"/>
              <a:t>).</a:t>
            </a:r>
          </a:p>
          <a:p>
            <a:pPr marL="0" indent="0">
              <a:buNone/>
            </a:pPr>
            <a:r>
              <a:rPr lang="en-US" sz="3200" dirty="0" smtClean="0"/>
              <a:t> </a:t>
            </a:r>
          </a:p>
          <a:p>
            <a:r>
              <a:rPr lang="en-US" sz="3200" dirty="0" smtClean="0"/>
              <a:t>With </a:t>
            </a:r>
            <a:r>
              <a:rPr lang="en-US" sz="3200" dirty="0"/>
              <a:t>HCD, the repetition of conflict can embed negative memories and disrupt healthy brain development. </a:t>
            </a:r>
          </a:p>
          <a:p>
            <a:endParaRPr lang="en-CA" dirty="0"/>
          </a:p>
        </p:txBody>
      </p:sp>
    </p:spTree>
    <p:extLst>
      <p:ext uri="{BB962C8B-B14F-4D97-AF65-F5344CB8AC3E}">
        <p14:creationId xmlns:p14="http://schemas.microsoft.com/office/powerpoint/2010/main" val="5214692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Alyson Jones MA, RCC</a:t>
            </a:r>
            <a:br>
              <a:rPr lang="en-CA" dirty="0" smtClean="0"/>
            </a:br>
            <a:r>
              <a:rPr lang="en-CA" dirty="0" smtClean="0"/>
              <a:t>Clinical Director AJA </a:t>
            </a:r>
            <a:endParaRPr lang="en-C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63346" y="1600200"/>
            <a:ext cx="3017308" cy="4525963"/>
          </a:xfrm>
        </p:spPr>
      </p:pic>
    </p:spTree>
    <p:extLst>
      <p:ext uri="{BB962C8B-B14F-4D97-AF65-F5344CB8AC3E}">
        <p14:creationId xmlns:p14="http://schemas.microsoft.com/office/powerpoint/2010/main" val="2057842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Pruning the Pathways</a:t>
            </a:r>
            <a:endParaRPr lang="en-CA" dirty="0"/>
          </a:p>
        </p:txBody>
      </p:sp>
      <p:sp>
        <p:nvSpPr>
          <p:cNvPr id="3" name="Content Placeholder 2"/>
          <p:cNvSpPr>
            <a:spLocks noGrp="1"/>
          </p:cNvSpPr>
          <p:nvPr>
            <p:ph idx="1"/>
          </p:nvPr>
        </p:nvSpPr>
        <p:spPr/>
        <p:txBody>
          <a:bodyPr>
            <a:normAutofit/>
          </a:bodyPr>
          <a:lstStyle/>
          <a:p>
            <a:r>
              <a:rPr lang="en-US" dirty="0" smtClean="0"/>
              <a:t>High conflict can disrupt the sensitive periods of brain growth in children and this can result in a disruption of potential. If certain synapses and pathways are not being activated, they may be discarded. This loss of pathways is often referred to as “pruning”. A developing brain’s capacity can be diminished by destructive conflict. </a:t>
            </a:r>
          </a:p>
          <a:p>
            <a:pPr marL="0" indent="0">
              <a:buNone/>
            </a:pPr>
            <a:endParaRPr lang="en-US" dirty="0" smtClean="0"/>
          </a:p>
        </p:txBody>
      </p:sp>
      <p:pic>
        <p:nvPicPr>
          <p:cNvPr id="7170" name="Picture 2" descr="http://bclna.com/files/2013/01/prun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4003402"/>
            <a:ext cx="2613670" cy="2613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235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3200" dirty="0" smtClean="0"/>
              <a:t>The younger the child of a HCD, the more difficult it is to reverse the negative impact on the brain development of children. </a:t>
            </a:r>
          </a:p>
          <a:p>
            <a:pPr marL="0" indent="0" algn="ctr">
              <a:buNone/>
            </a:pPr>
            <a:endParaRPr lang="en-US" sz="3200" dirty="0"/>
          </a:p>
          <a:p>
            <a:pPr marL="0" indent="0" algn="ctr">
              <a:buNone/>
            </a:pPr>
            <a:r>
              <a:rPr lang="en-US" sz="3200" dirty="0" smtClean="0"/>
              <a:t>(Weinstein et al., 2000)</a:t>
            </a:r>
          </a:p>
        </p:txBody>
      </p:sp>
    </p:spTree>
    <p:extLst>
      <p:ext uri="{BB962C8B-B14F-4D97-AF65-F5344CB8AC3E}">
        <p14:creationId xmlns:p14="http://schemas.microsoft.com/office/powerpoint/2010/main" val="303417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CA" dirty="0" smtClean="0"/>
              <a:t>Thank Goodness for the Plastic </a:t>
            </a:r>
            <a:r>
              <a:rPr lang="en-CA" dirty="0"/>
              <a:t>B</a:t>
            </a:r>
            <a:r>
              <a:rPr lang="en-CA" dirty="0" smtClean="0"/>
              <a:t>rain!</a:t>
            </a:r>
            <a:endParaRPr lang="en-CA" dirty="0"/>
          </a:p>
        </p:txBody>
      </p:sp>
      <p:sp>
        <p:nvSpPr>
          <p:cNvPr id="3" name="Content Placeholder 2"/>
          <p:cNvSpPr>
            <a:spLocks noGrp="1"/>
          </p:cNvSpPr>
          <p:nvPr>
            <p:ph idx="1"/>
          </p:nvPr>
        </p:nvSpPr>
        <p:spPr/>
        <p:txBody>
          <a:bodyPr/>
          <a:lstStyle/>
          <a:p>
            <a:r>
              <a:rPr lang="en-US" dirty="0"/>
              <a:t>The brain is more “plastic” than we originally </a:t>
            </a:r>
            <a:r>
              <a:rPr lang="en-US" dirty="0" smtClean="0"/>
              <a:t>thought.</a:t>
            </a:r>
          </a:p>
          <a:p>
            <a:r>
              <a:rPr lang="en-US" dirty="0" smtClean="0"/>
              <a:t>Plasticity </a:t>
            </a:r>
            <a:r>
              <a:rPr lang="en-US" dirty="0"/>
              <a:t>is the brain’s ability to change in response to repeated stimulation. </a:t>
            </a:r>
          </a:p>
          <a:p>
            <a:endParaRPr lang="en-CA" dirty="0"/>
          </a:p>
        </p:txBody>
      </p:sp>
      <p:pic>
        <p:nvPicPr>
          <p:cNvPr id="6146" name="Picture 2" descr="http://www.jvs.org.uk/wp-content/uploads/2013/08/Healthy-brain-iStock_000016198123XSmall-300x25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735" y="3429000"/>
            <a:ext cx="3312368" cy="2793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21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924944"/>
            <a:ext cx="8496944" cy="1143000"/>
          </a:xfrm>
        </p:spPr>
        <p:txBody>
          <a:bodyPr>
            <a:noAutofit/>
          </a:bodyPr>
          <a:lstStyle/>
          <a:p>
            <a:pPr algn="ctr"/>
            <a:r>
              <a:rPr lang="en-CA" sz="6600" dirty="0" smtClean="0"/>
              <a:t>A quick look at the research…</a:t>
            </a:r>
            <a:endParaRPr lang="en-CA" sz="6600" dirty="0"/>
          </a:p>
        </p:txBody>
      </p:sp>
    </p:spTree>
    <p:extLst>
      <p:ext uri="{BB962C8B-B14F-4D97-AF65-F5344CB8AC3E}">
        <p14:creationId xmlns:p14="http://schemas.microsoft.com/office/powerpoint/2010/main" val="1591271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3200" dirty="0" smtClean="0"/>
              <a:t>There is a direct link between parental conflict and the child’s cognitive and intellectual development. This link also applies to parental conflict and the child’s ability to regulate attention and the stress response. </a:t>
            </a:r>
          </a:p>
          <a:p>
            <a:pPr marL="0" indent="0" algn="ctr">
              <a:buNone/>
            </a:pPr>
            <a:endParaRPr lang="en-US" sz="3200" dirty="0"/>
          </a:p>
          <a:p>
            <a:pPr marL="0" indent="0" algn="ctr">
              <a:buNone/>
            </a:pPr>
            <a:r>
              <a:rPr lang="en-US" sz="3200" dirty="0" smtClean="0"/>
              <a:t>(El-Sheikh, 2008)</a:t>
            </a:r>
            <a:endParaRPr lang="en-US" sz="3200" dirty="0"/>
          </a:p>
        </p:txBody>
      </p:sp>
    </p:spTree>
    <p:extLst>
      <p:ext uri="{BB962C8B-B14F-4D97-AF65-F5344CB8AC3E}">
        <p14:creationId xmlns:p14="http://schemas.microsoft.com/office/powerpoint/2010/main" val="4036381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3200" dirty="0" smtClean="0"/>
              <a:t>Trauma is not limited to children witnessing violent conflict between their parents, but non-violent discordant conflict between parents also has significant effects on the brain development in children. </a:t>
            </a:r>
          </a:p>
          <a:p>
            <a:pPr marL="0" indent="0" algn="ctr">
              <a:buNone/>
            </a:pPr>
            <a:endParaRPr lang="en-US" sz="3200" dirty="0"/>
          </a:p>
          <a:p>
            <a:pPr marL="0" indent="0" algn="ctr">
              <a:buNone/>
            </a:pPr>
            <a:r>
              <a:rPr lang="en-US" sz="3200" dirty="0" smtClean="0"/>
              <a:t>(Cummings &amp; Dawes, 2010)</a:t>
            </a:r>
            <a:endParaRPr lang="en-US" sz="3200" dirty="0"/>
          </a:p>
        </p:txBody>
      </p:sp>
    </p:spTree>
    <p:extLst>
      <p:ext uri="{BB962C8B-B14F-4D97-AF65-F5344CB8AC3E}">
        <p14:creationId xmlns:p14="http://schemas.microsoft.com/office/powerpoint/2010/main" val="1691350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3200" dirty="0" smtClean="0"/>
              <a:t>Children from divorced families are two times as likely to be prescribed medication for ADD/ADHD than children from intact families. </a:t>
            </a:r>
          </a:p>
          <a:p>
            <a:pPr marL="0" indent="0" algn="ctr">
              <a:buNone/>
            </a:pPr>
            <a:endParaRPr lang="en-US" sz="3200" dirty="0"/>
          </a:p>
          <a:p>
            <a:pPr marL="0" indent="0" algn="ctr">
              <a:buNone/>
            </a:pPr>
            <a:r>
              <a:rPr lang="en-US" sz="3200" dirty="0" smtClean="0"/>
              <a:t>(University of Alberta Study)</a:t>
            </a:r>
            <a:endParaRPr lang="en-US" sz="3200" dirty="0"/>
          </a:p>
        </p:txBody>
      </p:sp>
    </p:spTree>
    <p:extLst>
      <p:ext uri="{BB962C8B-B14F-4D97-AF65-F5344CB8AC3E}">
        <p14:creationId xmlns:p14="http://schemas.microsoft.com/office/powerpoint/2010/main" val="1292459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Term Effects of High Conflict:</a:t>
            </a:r>
            <a:endParaRPr lang="en-US" dirty="0"/>
          </a:p>
        </p:txBody>
      </p:sp>
      <p:sp>
        <p:nvSpPr>
          <p:cNvPr id="3" name="Content Placeholder 2"/>
          <p:cNvSpPr>
            <a:spLocks noGrp="1"/>
          </p:cNvSpPr>
          <p:nvPr>
            <p:ph idx="1"/>
          </p:nvPr>
        </p:nvSpPr>
        <p:spPr/>
        <p:txBody>
          <a:bodyPr/>
          <a:lstStyle/>
          <a:p>
            <a:r>
              <a:rPr lang="en-US" dirty="0" smtClean="0"/>
              <a:t>Changes in the nature of the child-parent relationship </a:t>
            </a:r>
          </a:p>
          <a:p>
            <a:r>
              <a:rPr lang="en-US" dirty="0" smtClean="0"/>
              <a:t>Creates significant anxiety and distress</a:t>
            </a:r>
          </a:p>
          <a:p>
            <a:r>
              <a:rPr lang="en-US" dirty="0" smtClean="0"/>
              <a:t>Impacts brain development and limits potential </a:t>
            </a:r>
          </a:p>
          <a:p>
            <a:r>
              <a:rPr lang="en-US" dirty="0" smtClean="0"/>
              <a:t>Overstimulates and frightens children </a:t>
            </a:r>
          </a:p>
          <a:p>
            <a:r>
              <a:rPr lang="en-US" dirty="0" smtClean="0"/>
              <a:t>Compromises identity development </a:t>
            </a:r>
          </a:p>
          <a:p>
            <a:r>
              <a:rPr lang="en-US" dirty="0" smtClean="0"/>
              <a:t>Creates feelings of helplessness and hopelessness</a:t>
            </a:r>
          </a:p>
          <a:p>
            <a:pPr marL="0" indent="0">
              <a:buNone/>
            </a:pPr>
            <a:endParaRPr lang="en-US" dirty="0"/>
          </a:p>
        </p:txBody>
      </p:sp>
    </p:spTree>
    <p:extLst>
      <p:ext uri="{BB962C8B-B14F-4D97-AF65-F5344CB8AC3E}">
        <p14:creationId xmlns:p14="http://schemas.microsoft.com/office/powerpoint/2010/main" val="625871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665" y="1390438"/>
            <a:ext cx="8229600" cy="4525963"/>
          </a:xfrm>
        </p:spPr>
        <p:txBody>
          <a:bodyPr>
            <a:normAutofit/>
          </a:bodyPr>
          <a:lstStyle/>
          <a:p>
            <a:pPr marL="0" indent="0" algn="ctr">
              <a:buNone/>
            </a:pPr>
            <a:r>
              <a:rPr lang="en-CA" sz="4000" dirty="0" smtClean="0"/>
              <a:t>HIGH CONFLICT AFFECTS ATTACHMENT </a:t>
            </a:r>
            <a:endParaRPr lang="en-CA" sz="4000" dirty="0"/>
          </a:p>
        </p:txBody>
      </p:sp>
      <p:pic>
        <p:nvPicPr>
          <p:cNvPr id="3074" name="Picture 2" descr="http://cdn.blogs.sheknows.com/gardening.sheknows.com/2011/04/dying-seedl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2852936"/>
            <a:ext cx="3528392" cy="2348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397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accent5">
                    <a:lumMod val="75000"/>
                  </a:schemeClr>
                </a:solidFill>
              </a:rPr>
              <a:t>It all begins with Attachment</a:t>
            </a:r>
            <a:endParaRPr lang="en-US" dirty="0">
              <a:solidFill>
                <a:schemeClr val="accent5">
                  <a:lumMod val="75000"/>
                </a:schemeClr>
              </a:solidFill>
            </a:endParaRPr>
          </a:p>
        </p:txBody>
      </p:sp>
      <p:sp>
        <p:nvSpPr>
          <p:cNvPr id="3" name="Content Placeholder 2"/>
          <p:cNvSpPr>
            <a:spLocks noGrp="1"/>
          </p:cNvSpPr>
          <p:nvPr>
            <p:ph idx="1"/>
          </p:nvPr>
        </p:nvSpPr>
        <p:spPr/>
        <p:txBody>
          <a:bodyPr>
            <a:normAutofit fontScale="92500" lnSpcReduction="10000"/>
          </a:bodyPr>
          <a:lstStyle/>
          <a:p>
            <a:r>
              <a:rPr lang="en-CA" i="1" dirty="0" smtClean="0"/>
              <a:t>Attachment</a:t>
            </a:r>
            <a:r>
              <a:rPr lang="en-CA" dirty="0" smtClean="0"/>
              <a:t> is a strong emotional connection, such as the bond between a child and caregiver</a:t>
            </a:r>
          </a:p>
          <a:p>
            <a:r>
              <a:rPr lang="en-CA" i="1" dirty="0" smtClean="0"/>
              <a:t>Attachment</a:t>
            </a:r>
            <a:r>
              <a:rPr lang="en-CA" b="1" dirty="0" smtClean="0"/>
              <a:t> </a:t>
            </a:r>
            <a:r>
              <a:rPr lang="en-CA" dirty="0" smtClean="0"/>
              <a:t>joins people together emotionally</a:t>
            </a:r>
          </a:p>
          <a:p>
            <a:r>
              <a:rPr lang="en-CA" dirty="0" smtClean="0"/>
              <a:t>In psychology, the concept of </a:t>
            </a:r>
            <a:r>
              <a:rPr lang="en-CA" i="1" dirty="0" smtClean="0"/>
              <a:t>attachment</a:t>
            </a:r>
            <a:r>
              <a:rPr lang="en-CA" dirty="0" smtClean="0"/>
              <a:t> helps explain development and personality</a:t>
            </a:r>
          </a:p>
          <a:p>
            <a:pPr>
              <a:defRPr/>
            </a:pPr>
            <a:r>
              <a:rPr lang="en-CA" dirty="0" smtClean="0"/>
              <a:t>Essential </a:t>
            </a:r>
            <a:r>
              <a:rPr lang="en-CA" dirty="0"/>
              <a:t>for human survival and development; we need each other and we protect each </a:t>
            </a:r>
            <a:r>
              <a:rPr lang="en-CA" dirty="0" smtClean="0"/>
              <a:t>other.  Parent-child </a:t>
            </a:r>
            <a:r>
              <a:rPr lang="en-CA" dirty="0"/>
              <a:t>attachment is normal and needed</a:t>
            </a:r>
          </a:p>
          <a:p>
            <a:pPr>
              <a:defRPr/>
            </a:pPr>
            <a:r>
              <a:rPr lang="en-CA" dirty="0"/>
              <a:t>For the parent to protect and the child to be drawn to the protector is natural, and it is what has kept us alive and </a:t>
            </a:r>
            <a:r>
              <a:rPr lang="en-CA" dirty="0" smtClean="0"/>
              <a:t>thriving</a:t>
            </a:r>
          </a:p>
          <a:p>
            <a:pPr>
              <a:defRPr/>
            </a:pPr>
            <a:r>
              <a:rPr lang="en-CA" dirty="0" smtClean="0"/>
              <a:t>As Divorce Professionals it is best to do whatever we can to support the secure attachment to both parents. </a:t>
            </a:r>
            <a:endParaRPr lang="en-CA" dirty="0"/>
          </a:p>
          <a:p>
            <a:endParaRPr lang="en-CA" dirty="0" smtClean="0"/>
          </a:p>
          <a:p>
            <a:endParaRPr lang="en-US" dirty="0"/>
          </a:p>
        </p:txBody>
      </p:sp>
    </p:spTree>
    <p:extLst>
      <p:ext uri="{BB962C8B-B14F-4D97-AF65-F5344CB8AC3E}">
        <p14:creationId xmlns:p14="http://schemas.microsoft.com/office/powerpoint/2010/main" val="2695986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And What about you?</a:t>
            </a:r>
            <a:endParaRPr lang="en-CA" dirty="0"/>
          </a:p>
        </p:txBody>
      </p:sp>
      <p:sp>
        <p:nvSpPr>
          <p:cNvPr id="3" name="Content Placeholder 2"/>
          <p:cNvSpPr>
            <a:spLocks noGrp="1"/>
          </p:cNvSpPr>
          <p:nvPr>
            <p:ph idx="1"/>
          </p:nvPr>
        </p:nvSpPr>
        <p:spPr/>
        <p:txBody>
          <a:bodyPr/>
          <a:lstStyle/>
          <a:p>
            <a:r>
              <a:rPr lang="en-CA" dirty="0" smtClean="0"/>
              <a:t>How many lawyers?</a:t>
            </a:r>
          </a:p>
          <a:p>
            <a:r>
              <a:rPr lang="en-CA" dirty="0" smtClean="0"/>
              <a:t>How many mental health professionals?</a:t>
            </a:r>
          </a:p>
          <a:p>
            <a:r>
              <a:rPr lang="en-CA" dirty="0" smtClean="0"/>
              <a:t>Mediators?</a:t>
            </a:r>
          </a:p>
          <a:p>
            <a:r>
              <a:rPr lang="en-CA" dirty="0" smtClean="0"/>
              <a:t>Judges?</a:t>
            </a:r>
          </a:p>
          <a:p>
            <a:r>
              <a:rPr lang="en-CA" dirty="0" smtClean="0"/>
              <a:t>How many of you have worked on high conflict cases?</a:t>
            </a:r>
          </a:p>
          <a:p>
            <a:r>
              <a:rPr lang="en-CA" dirty="0" smtClean="0"/>
              <a:t>How many practice exclusively collaborative? </a:t>
            </a:r>
          </a:p>
          <a:p>
            <a:endParaRPr lang="en-CA" dirty="0"/>
          </a:p>
        </p:txBody>
      </p:sp>
    </p:spTree>
    <p:extLst>
      <p:ext uri="{BB962C8B-B14F-4D97-AF65-F5344CB8AC3E}">
        <p14:creationId xmlns:p14="http://schemas.microsoft.com/office/powerpoint/2010/main" val="646920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accent5">
                    <a:lumMod val="75000"/>
                  </a:schemeClr>
                </a:solidFill>
              </a:rPr>
              <a:t>Attachment wounds</a:t>
            </a:r>
            <a:endParaRPr lang="en-US" dirty="0">
              <a:solidFill>
                <a:schemeClr val="accent5">
                  <a:lumMod val="75000"/>
                </a:schemeClr>
              </a:solidFill>
            </a:endParaRPr>
          </a:p>
        </p:txBody>
      </p:sp>
      <p:sp>
        <p:nvSpPr>
          <p:cNvPr id="3" name="Content Placeholder 2"/>
          <p:cNvSpPr>
            <a:spLocks noGrp="1"/>
          </p:cNvSpPr>
          <p:nvPr>
            <p:ph idx="1"/>
          </p:nvPr>
        </p:nvSpPr>
        <p:spPr/>
        <p:txBody>
          <a:bodyPr>
            <a:normAutofit/>
          </a:bodyPr>
          <a:lstStyle/>
          <a:p>
            <a:pPr marL="0" indent="0">
              <a:buNone/>
            </a:pPr>
            <a:r>
              <a:rPr lang="en-CA" sz="2550" i="1" dirty="0"/>
              <a:t>Attachment issues can occur when there is an insecure attachment to the caregiver, or when the security of the attachment is undermined by the actions of another through alienating behaviours.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888" y="4876800"/>
            <a:ext cx="1179788" cy="973913"/>
          </a:xfrm>
          <a:prstGeom prst="rect">
            <a:avLst/>
          </a:prstGeom>
        </p:spPr>
      </p:pic>
    </p:spTree>
    <p:extLst>
      <p:ext uri="{BB962C8B-B14F-4D97-AF65-F5344CB8AC3E}">
        <p14:creationId xmlns:p14="http://schemas.microsoft.com/office/powerpoint/2010/main" val="3490878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HCD can lead to Attachment Disruptions or Disorders </a:t>
            </a:r>
            <a:endParaRPr lang="en-CA" dirty="0"/>
          </a:p>
        </p:txBody>
      </p:sp>
      <p:sp>
        <p:nvSpPr>
          <p:cNvPr id="3" name="Content Placeholder 2"/>
          <p:cNvSpPr>
            <a:spLocks noGrp="1"/>
          </p:cNvSpPr>
          <p:nvPr>
            <p:ph idx="1"/>
          </p:nvPr>
        </p:nvSpPr>
        <p:spPr/>
        <p:txBody>
          <a:bodyPr>
            <a:normAutofit fontScale="92500"/>
          </a:bodyPr>
          <a:lstStyle/>
          <a:p>
            <a:r>
              <a:rPr lang="en-CA" dirty="0" smtClean="0"/>
              <a:t>An Attachment Disruption occurs </a:t>
            </a:r>
            <a:r>
              <a:rPr lang="en-CA" dirty="0"/>
              <a:t>when the natural attachment between a child and caregiver is disrupted as a result of circumstances causing separation from a </a:t>
            </a:r>
            <a:r>
              <a:rPr lang="en-CA" dirty="0" smtClean="0"/>
              <a:t>caregiver.  Can </a:t>
            </a:r>
            <a:r>
              <a:rPr lang="en-CA" dirty="0"/>
              <a:t>be due to death, or to estrangement or alienation</a:t>
            </a:r>
          </a:p>
          <a:p>
            <a:pPr marL="0" indent="0">
              <a:buNone/>
            </a:pPr>
            <a:r>
              <a:rPr lang="en-CA" dirty="0" smtClean="0"/>
              <a:t> </a:t>
            </a:r>
          </a:p>
          <a:p>
            <a:r>
              <a:rPr lang="en-CA" dirty="0" smtClean="0"/>
              <a:t>An attachment disorder is a disorder of mood, behaviour and social relationships which results from a failure of the child to form a normal attachment (bonding) with their primary caregiver(s).</a:t>
            </a:r>
          </a:p>
          <a:p>
            <a:r>
              <a:rPr lang="en-CA" dirty="0" smtClean="0"/>
              <a:t>  </a:t>
            </a:r>
          </a:p>
          <a:p>
            <a:r>
              <a:rPr lang="en-CA" dirty="0" smtClean="0"/>
              <a:t>These issues can result when parents are highly distracted, negligent, aggressive or engaged in alienating behaviours.  </a:t>
            </a:r>
            <a:endParaRPr lang="en-CA" dirty="0"/>
          </a:p>
        </p:txBody>
      </p:sp>
    </p:spTree>
    <p:extLst>
      <p:ext uri="{BB962C8B-B14F-4D97-AF65-F5344CB8AC3E}">
        <p14:creationId xmlns:p14="http://schemas.microsoft.com/office/powerpoint/2010/main" val="454789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Parental Alienation and Estrangement </a:t>
            </a:r>
            <a:endParaRPr lang="en-CA" dirty="0"/>
          </a:p>
        </p:txBody>
      </p:sp>
      <p:sp>
        <p:nvSpPr>
          <p:cNvPr id="3" name="Content Placeholder 2"/>
          <p:cNvSpPr>
            <a:spLocks noGrp="1"/>
          </p:cNvSpPr>
          <p:nvPr>
            <p:ph idx="1"/>
          </p:nvPr>
        </p:nvSpPr>
        <p:spPr/>
        <p:txBody>
          <a:bodyPr>
            <a:normAutofit fontScale="85000" lnSpcReduction="10000"/>
          </a:bodyPr>
          <a:lstStyle/>
          <a:p>
            <a:r>
              <a:rPr lang="en-CA" dirty="0" smtClean="0"/>
              <a:t>Although not all cases of HCD lead to parental alienation, there is no doubt that high conflict is a part of the cause for parental alienation.  Alienation occurs when one parent is undermining the attachment of the other parent with the child(</a:t>
            </a:r>
            <a:r>
              <a:rPr lang="en-CA" dirty="0" err="1" smtClean="0"/>
              <a:t>ren</a:t>
            </a:r>
            <a:r>
              <a:rPr lang="en-CA" dirty="0" smtClean="0"/>
              <a:t>). </a:t>
            </a:r>
            <a:r>
              <a:rPr lang="en-CA" dirty="0"/>
              <a:t> </a:t>
            </a:r>
            <a:r>
              <a:rPr lang="en-CA" dirty="0" smtClean="0"/>
              <a:t>When the child rejects the parent without concrete reasons (or as an act of allegiance with the favoured parent), then we may have an alienation situation.  </a:t>
            </a:r>
          </a:p>
          <a:p>
            <a:endParaRPr lang="en-CA" dirty="0"/>
          </a:p>
          <a:p>
            <a:r>
              <a:rPr lang="en-CA" dirty="0" smtClean="0"/>
              <a:t>Parental estrangement occurs when there are legitimate reasons for the child withdrawing from the parent.  This can be an outcome of abuse, neglect, addiction or complicated relationship issues.  HCD often play a part in this dynamic as well.</a:t>
            </a:r>
          </a:p>
          <a:p>
            <a:endParaRPr lang="en-CA" dirty="0" smtClean="0"/>
          </a:p>
          <a:p>
            <a:r>
              <a:rPr lang="en-CA" dirty="0" smtClean="0"/>
              <a:t>Sometimes there is a hybrid of both alienation and estrangement.</a:t>
            </a:r>
            <a:endParaRPr lang="en-CA" dirty="0"/>
          </a:p>
        </p:txBody>
      </p:sp>
    </p:spTree>
    <p:extLst>
      <p:ext uri="{BB962C8B-B14F-4D97-AF65-F5344CB8AC3E}">
        <p14:creationId xmlns:p14="http://schemas.microsoft.com/office/powerpoint/2010/main" val="1633439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3992563"/>
          </a:xfrm>
        </p:spPr>
        <p:txBody>
          <a:bodyPr/>
          <a:lstStyle/>
          <a:p>
            <a:pPr marL="0" indent="0" algn="ctr">
              <a:buNone/>
            </a:pPr>
            <a:r>
              <a:rPr lang="en-CA" sz="4000" dirty="0"/>
              <a:t>Parental Alienation (PA) is one of the most difficult and complex family issues to deal with in family therapy and family law cases.</a:t>
            </a:r>
          </a:p>
          <a:p>
            <a:pPr marL="0" indent="0">
              <a:buNone/>
            </a:pPr>
            <a:endParaRPr lang="en-CA" dirty="0"/>
          </a:p>
        </p:txBody>
      </p:sp>
    </p:spTree>
    <p:extLst>
      <p:ext uri="{BB962C8B-B14F-4D97-AF65-F5344CB8AC3E}">
        <p14:creationId xmlns:p14="http://schemas.microsoft.com/office/powerpoint/2010/main" val="4091566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Helps </a:t>
            </a:r>
            <a:r>
              <a:rPr lang="en-US" dirty="0"/>
              <a:t>C</a:t>
            </a:r>
            <a:r>
              <a:rPr lang="en-US" dirty="0" smtClean="0"/>
              <a:t>hildren in these HC Situations? </a:t>
            </a:r>
            <a:endParaRPr lang="en-US" dirty="0"/>
          </a:p>
        </p:txBody>
      </p:sp>
      <p:sp>
        <p:nvSpPr>
          <p:cNvPr id="3" name="Content Placeholder 2"/>
          <p:cNvSpPr>
            <a:spLocks noGrp="1"/>
          </p:cNvSpPr>
          <p:nvPr>
            <p:ph idx="1"/>
          </p:nvPr>
        </p:nvSpPr>
        <p:spPr/>
        <p:txBody>
          <a:bodyPr/>
          <a:lstStyle/>
          <a:p>
            <a:r>
              <a:rPr lang="en-US" dirty="0" smtClean="0"/>
              <a:t>Relationship with a reliable adult </a:t>
            </a:r>
          </a:p>
          <a:p>
            <a:r>
              <a:rPr lang="en-US" dirty="0" smtClean="0"/>
              <a:t>Buffers from the conflict</a:t>
            </a:r>
          </a:p>
          <a:p>
            <a:r>
              <a:rPr lang="en-US" dirty="0" smtClean="0"/>
              <a:t>Siblings </a:t>
            </a:r>
          </a:p>
          <a:p>
            <a:r>
              <a:rPr lang="en-US" dirty="0" smtClean="0"/>
              <a:t>Warmth </a:t>
            </a:r>
          </a:p>
          <a:p>
            <a:r>
              <a:rPr lang="en-US" dirty="0" smtClean="0"/>
              <a:t>Affection </a:t>
            </a:r>
          </a:p>
          <a:p>
            <a:r>
              <a:rPr lang="en-US" dirty="0" smtClean="0"/>
              <a:t>Counselling</a:t>
            </a:r>
          </a:p>
          <a:p>
            <a:r>
              <a:rPr lang="en-US" dirty="0" smtClean="0"/>
              <a:t>Appropriate peer support</a:t>
            </a:r>
          </a:p>
          <a:p>
            <a:r>
              <a:rPr lang="en-US" dirty="0" smtClean="0"/>
              <a:t>Activities in which they </a:t>
            </a:r>
          </a:p>
          <a:p>
            <a:pPr marL="0" indent="0">
              <a:buNone/>
            </a:pPr>
            <a:r>
              <a:rPr lang="en-US" dirty="0" smtClean="0"/>
              <a:t>   can find mastery </a:t>
            </a:r>
            <a:endParaRPr lang="en-US" dirty="0"/>
          </a:p>
        </p:txBody>
      </p:sp>
      <p:pic>
        <p:nvPicPr>
          <p:cNvPr id="4098" name="Picture 2" descr="http://ideas.randomactsofkindness.org/images/214/large/86e8e67edae9219d12d438efd5f5a939_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1772816"/>
            <a:ext cx="3251074" cy="2180519"/>
          </a:xfrm>
          <a:prstGeom prst="rect">
            <a:avLst/>
          </a:prstGeom>
          <a:noFill/>
          <a:effectLst>
            <a:glow rad="127000">
              <a:schemeClr val="bg1"/>
            </a:glow>
          </a:effectLst>
          <a:extLst>
            <a:ext uri="{909E8E84-426E-40DD-AFC4-6F175D3DCCD1}">
              <a14:hiddenFill xmlns:a14="http://schemas.microsoft.com/office/drawing/2010/main">
                <a:solidFill>
                  <a:srgbClr val="FFFFFF"/>
                </a:solidFill>
              </a14:hiddenFill>
            </a:ext>
          </a:extLst>
        </p:spPr>
      </p:pic>
      <p:pic>
        <p:nvPicPr>
          <p:cNvPr id="11266" name="Picture 2" descr="http://indianblogworld.com/wp-content/uploads/2010/01/adult-child-hold-hand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5449" y="4069432"/>
            <a:ext cx="3312368" cy="2325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428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229600" cy="1143000"/>
          </a:xfrm>
        </p:spPr>
        <p:txBody>
          <a:bodyPr>
            <a:normAutofit/>
          </a:bodyPr>
          <a:lstStyle/>
          <a:p>
            <a:pPr algn="ctr"/>
            <a:r>
              <a:rPr lang="en-CA" sz="5400" dirty="0"/>
              <a:t>What Parents Can Do</a:t>
            </a:r>
            <a:endParaRPr lang="en-US" sz="5400" dirty="0"/>
          </a:p>
        </p:txBody>
      </p:sp>
      <p:pic>
        <p:nvPicPr>
          <p:cNvPr id="1030" name="Picture 6" descr="http://cdn.mommynoire.com/wp-content/uploads/2013/09/co-parenting4-300x4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1791823"/>
            <a:ext cx="2857500"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101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What Parents Can Do</a:t>
            </a:r>
            <a:endParaRPr lang="en-CA" dirty="0"/>
          </a:p>
        </p:txBody>
      </p:sp>
      <p:sp>
        <p:nvSpPr>
          <p:cNvPr id="3" name="Content Placeholder 2"/>
          <p:cNvSpPr>
            <a:spLocks noGrp="1"/>
          </p:cNvSpPr>
          <p:nvPr>
            <p:ph idx="1"/>
          </p:nvPr>
        </p:nvSpPr>
        <p:spPr/>
        <p:txBody>
          <a:bodyPr/>
          <a:lstStyle/>
          <a:p>
            <a:r>
              <a:rPr lang="en-CA" dirty="0" smtClean="0"/>
              <a:t>Communicate with the children and explain the divorce in an age appropriate manner.</a:t>
            </a:r>
          </a:p>
          <a:p>
            <a:r>
              <a:rPr lang="en-CA" dirty="0" smtClean="0"/>
              <a:t>Give children a voice but do not burden them with the choice.</a:t>
            </a:r>
          </a:p>
          <a:p>
            <a:r>
              <a:rPr lang="en-CA" dirty="0" smtClean="0"/>
              <a:t>Lead the children through the process in a respectful manner.</a:t>
            </a:r>
          </a:p>
          <a:p>
            <a:r>
              <a:rPr lang="en-CA" dirty="0" smtClean="0"/>
              <a:t>Endorse and support the attachment between the children and both parents. </a:t>
            </a:r>
          </a:p>
          <a:p>
            <a:r>
              <a:rPr lang="en-CA" dirty="0" smtClean="0"/>
              <a:t>Allow children to grieve and express their emotions.</a:t>
            </a:r>
          </a:p>
          <a:p>
            <a:r>
              <a:rPr lang="en-CA" dirty="0" smtClean="0"/>
              <a:t>Set up effective co-parenting communication that takes the children out of the middle.</a:t>
            </a:r>
            <a:endParaRPr lang="en-CA" dirty="0"/>
          </a:p>
        </p:txBody>
      </p:sp>
    </p:spTree>
    <p:extLst>
      <p:ext uri="{BB962C8B-B14F-4D97-AF65-F5344CB8AC3E}">
        <p14:creationId xmlns:p14="http://schemas.microsoft.com/office/powerpoint/2010/main" val="4008074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What can the Professionals do?</a:t>
            </a:r>
            <a:endParaRPr lang="en-CA" dirty="0"/>
          </a:p>
        </p:txBody>
      </p:sp>
      <p:sp>
        <p:nvSpPr>
          <p:cNvPr id="3" name="Content Placeholder 2"/>
          <p:cNvSpPr>
            <a:spLocks noGrp="1"/>
          </p:cNvSpPr>
          <p:nvPr>
            <p:ph idx="1"/>
          </p:nvPr>
        </p:nvSpPr>
        <p:spPr/>
        <p:txBody>
          <a:bodyPr>
            <a:normAutofit fontScale="92500" lnSpcReduction="10000"/>
          </a:bodyPr>
          <a:lstStyle/>
          <a:p>
            <a:r>
              <a:rPr lang="en-US" dirty="0" smtClean="0"/>
              <a:t>Address </a:t>
            </a:r>
            <a:r>
              <a:rPr lang="en-US" dirty="0"/>
              <a:t>the family system, not just the parents or the children in </a:t>
            </a:r>
            <a:r>
              <a:rPr lang="en-US" dirty="0" smtClean="0"/>
              <a:t>isolation. </a:t>
            </a:r>
            <a:endParaRPr lang="en-US" dirty="0"/>
          </a:p>
          <a:p>
            <a:r>
              <a:rPr lang="en-US" dirty="0"/>
              <a:t>Operate from the guiding principle of the best interests of the </a:t>
            </a:r>
            <a:r>
              <a:rPr lang="en-US" dirty="0" smtClean="0"/>
              <a:t>children.</a:t>
            </a:r>
            <a:endParaRPr lang="en-US" dirty="0"/>
          </a:p>
          <a:p>
            <a:r>
              <a:rPr lang="en-US" dirty="0" smtClean="0"/>
              <a:t>Educate </a:t>
            </a:r>
            <a:r>
              <a:rPr lang="en-US" dirty="0"/>
              <a:t>parents on the high cost of conflict to their children </a:t>
            </a:r>
          </a:p>
          <a:p>
            <a:r>
              <a:rPr lang="en-US" dirty="0"/>
              <a:t>Build resiliency in </a:t>
            </a:r>
            <a:r>
              <a:rPr lang="en-US" dirty="0" smtClean="0"/>
              <a:t>children. </a:t>
            </a:r>
            <a:endParaRPr lang="en-US" dirty="0"/>
          </a:p>
          <a:p>
            <a:r>
              <a:rPr lang="en-US" dirty="0"/>
              <a:t>Build resiliency in parents (if possible</a:t>
            </a:r>
            <a:r>
              <a:rPr lang="en-US" dirty="0" smtClean="0"/>
              <a:t>).</a:t>
            </a:r>
            <a:endParaRPr lang="en-US" dirty="0"/>
          </a:p>
          <a:p>
            <a:r>
              <a:rPr lang="en-US" dirty="0"/>
              <a:t>Help build healthy social connections </a:t>
            </a:r>
            <a:r>
              <a:rPr lang="en-US" dirty="0" smtClean="0"/>
              <a:t>and </a:t>
            </a:r>
            <a:r>
              <a:rPr lang="en-US" dirty="0"/>
              <a:t>community </a:t>
            </a:r>
            <a:r>
              <a:rPr lang="en-US" dirty="0" smtClean="0"/>
              <a:t>engagement.</a:t>
            </a:r>
          </a:p>
          <a:p>
            <a:r>
              <a:rPr lang="en-US" dirty="0"/>
              <a:t>Provide buffers from the </a:t>
            </a:r>
            <a:r>
              <a:rPr lang="en-US" dirty="0" smtClean="0"/>
              <a:t>conflict.</a:t>
            </a:r>
            <a:endParaRPr lang="en-US" dirty="0"/>
          </a:p>
          <a:p>
            <a:r>
              <a:rPr lang="en-US" dirty="0"/>
              <a:t>Assist in setting up boundaries that minimize negative parental interaction in front of the </a:t>
            </a:r>
            <a:r>
              <a:rPr lang="en-US" dirty="0" smtClean="0"/>
              <a:t>children.</a:t>
            </a:r>
            <a:endParaRPr lang="en-US" dirty="0"/>
          </a:p>
          <a:p>
            <a:pPr marL="0" indent="0">
              <a:buNone/>
            </a:pPr>
            <a:endParaRPr lang="en-US" dirty="0"/>
          </a:p>
          <a:p>
            <a:endParaRPr lang="en-CA" dirty="0"/>
          </a:p>
        </p:txBody>
      </p:sp>
    </p:spTree>
    <p:extLst>
      <p:ext uri="{BB962C8B-B14F-4D97-AF65-F5344CB8AC3E}">
        <p14:creationId xmlns:p14="http://schemas.microsoft.com/office/powerpoint/2010/main" val="3652861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Professional Interventions </a:t>
            </a:r>
            <a:endParaRPr lang="en-CA" dirty="0"/>
          </a:p>
        </p:txBody>
      </p:sp>
      <p:sp>
        <p:nvSpPr>
          <p:cNvPr id="3" name="Content Placeholder 2"/>
          <p:cNvSpPr>
            <a:spLocks noGrp="1"/>
          </p:cNvSpPr>
          <p:nvPr>
            <p:ph idx="1"/>
          </p:nvPr>
        </p:nvSpPr>
        <p:spPr/>
        <p:txBody>
          <a:bodyPr/>
          <a:lstStyle/>
          <a:p>
            <a:r>
              <a:rPr lang="en-US" dirty="0"/>
              <a:t>Set up conflict management structures and containment strategies</a:t>
            </a:r>
          </a:p>
          <a:p>
            <a:r>
              <a:rPr lang="en-US" dirty="0" smtClean="0"/>
              <a:t>Parent </a:t>
            </a:r>
            <a:r>
              <a:rPr lang="en-US" dirty="0"/>
              <a:t>Coordination (PC</a:t>
            </a:r>
            <a:r>
              <a:rPr lang="en-US" dirty="0" smtClean="0"/>
              <a:t>)</a:t>
            </a:r>
          </a:p>
          <a:p>
            <a:r>
              <a:rPr lang="en-US" dirty="0" smtClean="0"/>
              <a:t>Collaborative Divorce </a:t>
            </a:r>
          </a:p>
          <a:p>
            <a:r>
              <a:rPr lang="en-US" dirty="0" smtClean="0"/>
              <a:t>Divorce Coaching</a:t>
            </a:r>
          </a:p>
          <a:p>
            <a:r>
              <a:rPr lang="en-US" dirty="0" smtClean="0"/>
              <a:t>Mediation</a:t>
            </a:r>
          </a:p>
          <a:p>
            <a:r>
              <a:rPr lang="en-US" dirty="0" smtClean="0"/>
              <a:t>Custody and access evaluations</a:t>
            </a:r>
          </a:p>
          <a:p>
            <a:r>
              <a:rPr lang="en-US" dirty="0" smtClean="0"/>
              <a:t>Coordinated </a:t>
            </a:r>
            <a:r>
              <a:rPr lang="en-US" dirty="0"/>
              <a:t>counselling and team treatment </a:t>
            </a:r>
            <a:r>
              <a:rPr lang="en-US" dirty="0" smtClean="0"/>
              <a:t>approaches</a:t>
            </a:r>
          </a:p>
          <a:p>
            <a:r>
              <a:rPr lang="en-US" dirty="0"/>
              <a:t>Intervention programs that are family focused </a:t>
            </a:r>
          </a:p>
          <a:p>
            <a:r>
              <a:rPr lang="en-US" dirty="0" smtClean="0"/>
              <a:t> </a:t>
            </a:r>
            <a:r>
              <a:rPr lang="en-US" dirty="0"/>
              <a:t>Child advocacy in divorce process</a:t>
            </a:r>
          </a:p>
          <a:p>
            <a:endParaRPr lang="en-US" dirty="0"/>
          </a:p>
          <a:p>
            <a:endParaRPr lang="en-US" dirty="0"/>
          </a:p>
          <a:p>
            <a:endParaRPr lang="en-CA" dirty="0"/>
          </a:p>
        </p:txBody>
      </p:sp>
    </p:spTree>
    <p:extLst>
      <p:ext uri="{BB962C8B-B14F-4D97-AF65-F5344CB8AC3E}">
        <p14:creationId xmlns:p14="http://schemas.microsoft.com/office/powerpoint/2010/main" val="2161332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Building resiliency (AcesConnection.com)</a:t>
            </a:r>
            <a:endParaRPr lang="en-CA" dirty="0"/>
          </a:p>
        </p:txBody>
      </p:sp>
      <p:sp>
        <p:nvSpPr>
          <p:cNvPr id="3" name="Content Placeholder 2"/>
          <p:cNvSpPr>
            <a:spLocks noGrp="1"/>
          </p:cNvSpPr>
          <p:nvPr>
            <p:ph idx="1"/>
          </p:nvPr>
        </p:nvSpPr>
        <p:spPr/>
        <p:txBody>
          <a:bodyPr/>
          <a:lstStyle/>
          <a:p>
            <a:r>
              <a:rPr lang="en-CA" dirty="0" smtClean="0"/>
              <a:t>1.  Make sure the basic needs of the child are being met.</a:t>
            </a:r>
          </a:p>
          <a:p>
            <a:r>
              <a:rPr lang="en-CA" dirty="0" smtClean="0"/>
              <a:t>2.  Build resiliency in the parents (as much as possible).</a:t>
            </a:r>
          </a:p>
          <a:p>
            <a:r>
              <a:rPr lang="en-CA" dirty="0"/>
              <a:t>3</a:t>
            </a:r>
            <a:r>
              <a:rPr lang="en-CA" dirty="0" smtClean="0"/>
              <a:t>.  Parent education for parents  (educate on developmental psychology, parenting skills and educate on the cost of conflict and how this effects the developing brain).</a:t>
            </a:r>
          </a:p>
          <a:p>
            <a:r>
              <a:rPr lang="en-CA" dirty="0"/>
              <a:t>4</a:t>
            </a:r>
            <a:r>
              <a:rPr lang="en-CA" dirty="0" smtClean="0"/>
              <a:t>.  Attachment training for parents (aka </a:t>
            </a:r>
            <a:r>
              <a:rPr lang="en-CA" dirty="0"/>
              <a:t>a</a:t>
            </a:r>
            <a:r>
              <a:rPr lang="en-CA" dirty="0" smtClean="0"/>
              <a:t>ttachment boot camp).</a:t>
            </a:r>
          </a:p>
          <a:p>
            <a:r>
              <a:rPr lang="en-CA" dirty="0" smtClean="0"/>
              <a:t>5. Build alternate social connections for the child.  </a:t>
            </a:r>
          </a:p>
          <a:p>
            <a:r>
              <a:rPr lang="en-CA" dirty="0" smtClean="0"/>
              <a:t>6.  Build social and emotional skills in the child to the best of your ability.</a:t>
            </a:r>
            <a:endParaRPr lang="en-CA" dirty="0"/>
          </a:p>
        </p:txBody>
      </p:sp>
    </p:spTree>
    <p:extLst>
      <p:ext uri="{BB962C8B-B14F-4D97-AF65-F5344CB8AC3E}">
        <p14:creationId xmlns:p14="http://schemas.microsoft.com/office/powerpoint/2010/main" val="1809739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556792"/>
            <a:ext cx="8229600" cy="2808312"/>
          </a:xfrm>
        </p:spPr>
        <p:txBody>
          <a:bodyPr>
            <a:noAutofit/>
          </a:bodyPr>
          <a:lstStyle/>
          <a:p>
            <a:pPr algn="ctr"/>
            <a:r>
              <a:rPr lang="en-CA" sz="6000" dirty="0" smtClean="0"/>
              <a:t>Let’s get right into  the bad news…</a:t>
            </a:r>
            <a:endParaRPr lang="en-CA" sz="6000" dirty="0"/>
          </a:p>
        </p:txBody>
      </p:sp>
    </p:spTree>
    <p:extLst>
      <p:ext uri="{BB962C8B-B14F-4D97-AF65-F5344CB8AC3E}">
        <p14:creationId xmlns:p14="http://schemas.microsoft.com/office/powerpoint/2010/main" val="977026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Guide the Adults in Dealing with the Adult Issues</a:t>
            </a:r>
            <a:endParaRPr lang="en-CA" dirty="0"/>
          </a:p>
        </p:txBody>
      </p:sp>
      <p:sp>
        <p:nvSpPr>
          <p:cNvPr id="3" name="Content Placeholder 2"/>
          <p:cNvSpPr>
            <a:spLocks noGrp="1"/>
          </p:cNvSpPr>
          <p:nvPr>
            <p:ph idx="1"/>
          </p:nvPr>
        </p:nvSpPr>
        <p:spPr/>
        <p:txBody>
          <a:bodyPr/>
          <a:lstStyle/>
          <a:p>
            <a:r>
              <a:rPr lang="en-CA" dirty="0" smtClean="0"/>
              <a:t>Creating a space in which the adults can deal with the adult issues is one of the most effective ways of reducing the collateral damage of adult conflict on children. </a:t>
            </a:r>
          </a:p>
          <a:p>
            <a:r>
              <a:rPr lang="en-CA" dirty="0" smtClean="0"/>
              <a:t>Containment </a:t>
            </a:r>
          </a:p>
          <a:p>
            <a:r>
              <a:rPr lang="en-CA" dirty="0" smtClean="0"/>
              <a:t>Respect</a:t>
            </a:r>
          </a:p>
          <a:p>
            <a:r>
              <a:rPr lang="en-CA" dirty="0" smtClean="0"/>
              <a:t>Boundaries</a:t>
            </a:r>
          </a:p>
          <a:p>
            <a:r>
              <a:rPr lang="en-CA" dirty="0" smtClean="0"/>
              <a:t>Accountability </a:t>
            </a:r>
          </a:p>
          <a:p>
            <a:r>
              <a:rPr lang="en-CA" dirty="0" smtClean="0"/>
              <a:t>Education</a:t>
            </a:r>
          </a:p>
          <a:p>
            <a:r>
              <a:rPr lang="en-CA" dirty="0" smtClean="0"/>
              <a:t>Compassion</a:t>
            </a:r>
          </a:p>
          <a:p>
            <a:r>
              <a:rPr lang="en-CA" dirty="0" smtClean="0"/>
              <a:t>Direction  </a:t>
            </a:r>
            <a:endParaRPr lang="en-CA" dirty="0"/>
          </a:p>
        </p:txBody>
      </p:sp>
    </p:spTree>
    <p:extLst>
      <p:ext uri="{BB962C8B-B14F-4D97-AF65-F5344CB8AC3E}">
        <p14:creationId xmlns:p14="http://schemas.microsoft.com/office/powerpoint/2010/main" val="1999491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Why Professionals are Important</a:t>
            </a:r>
            <a:endParaRPr lang="en-CA" dirty="0"/>
          </a:p>
        </p:txBody>
      </p:sp>
      <p:sp>
        <p:nvSpPr>
          <p:cNvPr id="3" name="Content Placeholder 2"/>
          <p:cNvSpPr>
            <a:spLocks noGrp="1"/>
          </p:cNvSpPr>
          <p:nvPr>
            <p:ph idx="1"/>
          </p:nvPr>
        </p:nvSpPr>
        <p:spPr/>
        <p:txBody>
          <a:bodyPr/>
          <a:lstStyle/>
          <a:p>
            <a:r>
              <a:rPr lang="en-CA" dirty="0" smtClean="0"/>
              <a:t>They implement strategies to contain conflict.</a:t>
            </a:r>
          </a:p>
          <a:p>
            <a:r>
              <a:rPr lang="en-CA" dirty="0" smtClean="0"/>
              <a:t>Parents have often lost perspective- professions can provide perspective again.</a:t>
            </a:r>
          </a:p>
          <a:p>
            <a:r>
              <a:rPr lang="en-CA" dirty="0"/>
              <a:t>Some parents will continue the fight no matter the costs</a:t>
            </a:r>
            <a:r>
              <a:rPr lang="en-CA" dirty="0" smtClean="0"/>
              <a:t>.</a:t>
            </a:r>
          </a:p>
          <a:p>
            <a:r>
              <a:rPr lang="en-CA" dirty="0" smtClean="0"/>
              <a:t>By managing the conflict, we can make a difference in the development and well being of a child. </a:t>
            </a:r>
          </a:p>
          <a:p>
            <a:r>
              <a:rPr lang="en-CA" dirty="0" smtClean="0"/>
              <a:t>As professionals involved with these families we can make a direct difference to the child by assisting with conflict management and containment. </a:t>
            </a:r>
          </a:p>
          <a:p>
            <a:endParaRPr lang="en-CA" dirty="0"/>
          </a:p>
        </p:txBody>
      </p:sp>
    </p:spTree>
    <p:extLst>
      <p:ext uri="{BB962C8B-B14F-4D97-AF65-F5344CB8AC3E}">
        <p14:creationId xmlns:p14="http://schemas.microsoft.com/office/powerpoint/2010/main" val="1694287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a:bodyPr>
          <a:lstStyle/>
          <a:p>
            <a:pPr marL="0" indent="0">
              <a:buNone/>
            </a:pPr>
            <a:r>
              <a:rPr lang="en-CA" sz="4000" dirty="0" smtClean="0"/>
              <a:t>The Level of Conflict</a:t>
            </a:r>
            <a:r>
              <a:rPr lang="en-CA" sz="4000" dirty="0"/>
              <a:t>,</a:t>
            </a:r>
            <a:r>
              <a:rPr lang="en-CA" sz="4000" dirty="0" smtClean="0"/>
              <a:t> </a:t>
            </a:r>
          </a:p>
          <a:p>
            <a:pPr marL="0" indent="0">
              <a:buNone/>
            </a:pPr>
            <a:r>
              <a:rPr lang="en-CA" sz="4000" dirty="0" smtClean="0"/>
              <a:t>and the parent’s ability to manage that conflict,</a:t>
            </a:r>
          </a:p>
          <a:p>
            <a:pPr marL="0" indent="0">
              <a:buNone/>
            </a:pPr>
            <a:r>
              <a:rPr lang="en-CA" sz="4000" dirty="0" smtClean="0"/>
              <a:t>directly effects the mental health and well being of their children. </a:t>
            </a:r>
            <a:endParaRPr lang="en-CA" sz="4000" dirty="0"/>
          </a:p>
        </p:txBody>
      </p:sp>
    </p:spTree>
    <p:extLst>
      <p:ext uri="{BB962C8B-B14F-4D97-AF65-F5344CB8AC3E}">
        <p14:creationId xmlns:p14="http://schemas.microsoft.com/office/powerpoint/2010/main" val="3444920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res.mindbodygreen.com/img/ftr/Crossroads-tracks-flick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44" y="116632"/>
            <a:ext cx="9054064" cy="670915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908720"/>
            <a:ext cx="8363272" cy="5400600"/>
          </a:xfrm>
        </p:spPr>
        <p:txBody>
          <a:bodyPr>
            <a:normAutofit/>
          </a:bodyPr>
          <a:lstStyle/>
          <a:p>
            <a:pPr marL="0" indent="0" algn="ctr">
              <a:buNone/>
            </a:pPr>
            <a:r>
              <a:rPr lang="en-CA" sz="3200" i="1" dirty="0" smtClean="0"/>
              <a:t>“</a:t>
            </a:r>
            <a:r>
              <a:rPr lang="en-CA" sz="3500" b="1" i="1" dirty="0" smtClean="0">
                <a:solidFill>
                  <a:schemeClr val="bg1"/>
                </a:solidFill>
              </a:rPr>
              <a:t>Crisis is an opportunity. How we respond to it can bring out the worst case scenario (destruction) or the best case scenario (growth).”</a:t>
            </a:r>
          </a:p>
          <a:p>
            <a:pPr algn="ctr">
              <a:buFontTx/>
              <a:buChar char="-"/>
            </a:pPr>
            <a:r>
              <a:rPr lang="en-CA" sz="3500" b="1" i="1" dirty="0" smtClean="0">
                <a:solidFill>
                  <a:schemeClr val="bg1"/>
                </a:solidFill>
              </a:rPr>
              <a:t>Alyson Jones</a:t>
            </a:r>
          </a:p>
          <a:p>
            <a:pPr marL="0" indent="0" algn="ctr">
              <a:buNone/>
            </a:pPr>
            <a:endParaRPr lang="en-CA" sz="3500" b="1" i="1" dirty="0">
              <a:solidFill>
                <a:schemeClr val="bg1"/>
              </a:solidFill>
            </a:endParaRPr>
          </a:p>
          <a:p>
            <a:pPr marL="0" indent="0" algn="ctr">
              <a:buNone/>
            </a:pPr>
            <a:r>
              <a:rPr lang="en-CA" sz="3500" b="1" dirty="0" smtClean="0">
                <a:solidFill>
                  <a:schemeClr val="bg1"/>
                </a:solidFill>
              </a:rPr>
              <a:t>Let’s keep looking for ways to move this in the right direction!</a:t>
            </a:r>
            <a:endParaRPr lang="en-CA" sz="3500" b="1" dirty="0">
              <a:solidFill>
                <a:schemeClr val="bg1"/>
              </a:solidFill>
            </a:endParaRPr>
          </a:p>
        </p:txBody>
      </p:sp>
    </p:spTree>
    <p:extLst>
      <p:ext uri="{BB962C8B-B14F-4D97-AF65-F5344CB8AC3E}">
        <p14:creationId xmlns:p14="http://schemas.microsoft.com/office/powerpoint/2010/main" val="402489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Contact</a:t>
            </a:r>
            <a:endParaRPr lang="en-CA" dirty="0"/>
          </a:p>
        </p:txBody>
      </p:sp>
      <p:sp>
        <p:nvSpPr>
          <p:cNvPr id="3" name="Content Placeholder 2"/>
          <p:cNvSpPr>
            <a:spLocks noGrp="1"/>
          </p:cNvSpPr>
          <p:nvPr>
            <p:ph idx="1"/>
          </p:nvPr>
        </p:nvSpPr>
        <p:spPr>
          <a:xfrm>
            <a:off x="457200" y="2852936"/>
            <a:ext cx="8229600" cy="3273227"/>
          </a:xfrm>
        </p:spPr>
        <p:txBody>
          <a:bodyPr/>
          <a:lstStyle/>
          <a:p>
            <a:pPr>
              <a:buNone/>
            </a:pPr>
            <a:r>
              <a:rPr lang="en-CA" dirty="0" smtClean="0"/>
              <a:t>Alyson Jones &amp; Associates</a:t>
            </a:r>
          </a:p>
          <a:p>
            <a:pPr lvl="1"/>
            <a:r>
              <a:rPr lang="en-CA" dirty="0" smtClean="0"/>
              <a:t>Alyson Jones, MA, RCC</a:t>
            </a:r>
          </a:p>
          <a:p>
            <a:pPr lvl="1"/>
            <a:r>
              <a:rPr lang="en-CA" dirty="0" smtClean="0"/>
              <a:t>113-2419 Bellevue Avenue, West Vancouver, V7V 4T4</a:t>
            </a:r>
          </a:p>
          <a:p>
            <a:pPr lvl="1"/>
            <a:r>
              <a:rPr lang="en-CA" dirty="0" smtClean="0"/>
              <a:t>(604)926-6665</a:t>
            </a:r>
          </a:p>
          <a:p>
            <a:pPr lvl="1"/>
            <a:r>
              <a:rPr lang="en-CA" dirty="0" smtClean="0">
                <a:hlinkClick r:id="rId3"/>
              </a:rPr>
              <a:t>info@alysonjones.ca</a:t>
            </a:r>
            <a:endParaRPr lang="en-CA" dirty="0" smtClean="0"/>
          </a:p>
          <a:p>
            <a:pPr lvl="1"/>
            <a:r>
              <a:rPr lang="en-CA" dirty="0" smtClean="0">
                <a:hlinkClick r:id="rId4"/>
              </a:rPr>
              <a:t>www.alysonjones.ca</a:t>
            </a:r>
            <a:endParaRPr lang="en-CA" dirty="0" smtClean="0"/>
          </a:p>
          <a:p>
            <a:pPr marL="365760" lvl="1" indent="0">
              <a:buNone/>
            </a:pPr>
            <a:endParaRPr lang="en-CA"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0232" y="260649"/>
            <a:ext cx="2233578" cy="1843814"/>
          </a:xfrm>
          <a:prstGeom prst="rect">
            <a:avLst/>
          </a:prstGeom>
        </p:spPr>
      </p:pic>
      <p:pic>
        <p:nvPicPr>
          <p:cNvPr id="5" name="Picture 4" descr="AJones RGB.jpg"/>
          <p:cNvPicPr>
            <a:picLocks noChangeAspect="1"/>
          </p:cNvPicPr>
          <p:nvPr/>
        </p:nvPicPr>
        <p:blipFill>
          <a:blip r:embed="rId6" cstate="print"/>
          <a:stretch>
            <a:fillRect/>
          </a:stretch>
        </p:blipFill>
        <p:spPr>
          <a:xfrm>
            <a:off x="6588224" y="2276872"/>
            <a:ext cx="2330705" cy="550162"/>
          </a:xfrm>
          <a:prstGeom prst="rect">
            <a:avLst/>
          </a:prstGeom>
        </p:spPr>
      </p:pic>
    </p:spTree>
    <p:extLst>
      <p:ext uri="{BB962C8B-B14F-4D97-AF65-F5344CB8AC3E}">
        <p14:creationId xmlns:p14="http://schemas.microsoft.com/office/powerpoint/2010/main" val="4284438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504056"/>
          </a:xfrm>
        </p:spPr>
        <p:txBody>
          <a:bodyPr>
            <a:normAutofit/>
          </a:bodyPr>
          <a:lstStyle/>
          <a:p>
            <a:r>
              <a:rPr lang="en-CA" sz="2200" dirty="0" smtClean="0"/>
              <a:t>References and Resources</a:t>
            </a:r>
            <a:endParaRPr lang="en-CA" sz="2200" dirty="0"/>
          </a:p>
        </p:txBody>
      </p:sp>
      <p:sp>
        <p:nvSpPr>
          <p:cNvPr id="3" name="Content Placeholder 2"/>
          <p:cNvSpPr>
            <a:spLocks noGrp="1"/>
          </p:cNvSpPr>
          <p:nvPr>
            <p:ph idx="1"/>
          </p:nvPr>
        </p:nvSpPr>
        <p:spPr>
          <a:xfrm>
            <a:off x="457200" y="980728"/>
            <a:ext cx="8229600" cy="5616624"/>
          </a:xfrm>
        </p:spPr>
        <p:txBody>
          <a:bodyPr>
            <a:noAutofit/>
          </a:bodyPr>
          <a:lstStyle/>
          <a:p>
            <a:r>
              <a:rPr lang="en-CA" sz="1500" dirty="0" smtClean="0"/>
              <a:t>L.M. Baker, L.M. Williams, M.S. </a:t>
            </a:r>
            <a:r>
              <a:rPr lang="en-CA" sz="1500" dirty="0" err="1" smtClean="0"/>
              <a:t>Korgaonkar</a:t>
            </a:r>
            <a:r>
              <a:rPr lang="en-CA" sz="1500" dirty="0" smtClean="0"/>
              <a:t>, R.A. Cohen, J.M. Heaps, R.H. Paul  Impact of early vs. late childhood early life stress on brain </a:t>
            </a:r>
            <a:r>
              <a:rPr lang="en-CA" sz="1500" dirty="0" err="1" smtClean="0"/>
              <a:t>morphometrics</a:t>
            </a:r>
            <a:r>
              <a:rPr lang="en-CA" sz="1500" dirty="0" smtClean="0"/>
              <a:t>  Brain Imaging </a:t>
            </a:r>
            <a:r>
              <a:rPr lang="en-CA" sz="1500" dirty="0" err="1" smtClean="0"/>
              <a:t>Behav</a:t>
            </a:r>
            <a:r>
              <a:rPr lang="en-CA" sz="1500" dirty="0" smtClean="0"/>
              <a:t>., 7 (2013), pp. 196–203</a:t>
            </a:r>
          </a:p>
          <a:p>
            <a:r>
              <a:rPr lang="en-CA" sz="1500" dirty="0" err="1" smtClean="0"/>
              <a:t>Strauch</a:t>
            </a:r>
            <a:r>
              <a:rPr lang="en-CA" sz="1500" dirty="0" smtClean="0"/>
              <a:t>, Barbara, What the new discoveries about the teenage brain tell us about our kids, New York Anchor Books (2003)</a:t>
            </a:r>
          </a:p>
          <a:p>
            <a:r>
              <a:rPr lang="en-CA" sz="1500" dirty="0" smtClean="0"/>
              <a:t>Anita </a:t>
            </a:r>
            <a:r>
              <a:rPr lang="en-CA" sz="1500" dirty="0" err="1" smtClean="0"/>
              <a:t>Thapar</a:t>
            </a:r>
            <a:r>
              <a:rPr lang="en-CA" sz="1500" dirty="0" smtClean="0"/>
              <a:t>, Gordon Harold, Frances Rice, Kate Langley, Michael O'Donovan. </a:t>
            </a:r>
            <a:r>
              <a:rPr lang="en-CA" sz="1500" b="1" dirty="0" smtClean="0"/>
              <a:t>The contribution of gene–environment interaction to psychopathology</a:t>
            </a:r>
            <a:r>
              <a:rPr lang="en-CA" sz="1500" dirty="0" smtClean="0"/>
              <a:t>. </a:t>
            </a:r>
            <a:r>
              <a:rPr lang="en-CA" sz="1500" i="1" dirty="0" smtClean="0"/>
              <a:t>Development and Psychopathology</a:t>
            </a:r>
            <a:r>
              <a:rPr lang="en-CA" sz="1500" dirty="0" smtClean="0"/>
              <a:t>, 2007; 19 (04) DOI:</a:t>
            </a:r>
          </a:p>
          <a:p>
            <a:r>
              <a:rPr lang="en-CA" sz="1500" dirty="0" smtClean="0"/>
              <a:t>Cummings, E. M., &amp; Davies, P. T.  (1994). </a:t>
            </a:r>
            <a:r>
              <a:rPr lang="en-CA" sz="1500" i="1" dirty="0" smtClean="0"/>
              <a:t>Children and marital conflict: The impact of family dispute and resolution</a:t>
            </a:r>
            <a:r>
              <a:rPr lang="en-CA" sz="1500" dirty="0" smtClean="0"/>
              <a:t>. Guilford series on social and emotional development. </a:t>
            </a:r>
            <a:r>
              <a:rPr lang="en-CA" sz="1500" dirty="0" err="1" smtClean="0"/>
              <a:t>NewYork</a:t>
            </a:r>
            <a:r>
              <a:rPr lang="en-CA" sz="1500" dirty="0" smtClean="0"/>
              <a:t>, NY, US: Guilford Press.</a:t>
            </a:r>
          </a:p>
          <a:p>
            <a:r>
              <a:rPr lang="en-CA" sz="1500" dirty="0" smtClean="0"/>
              <a:t>Cummings, E., &amp; Davies, P. T. (2010). </a:t>
            </a:r>
            <a:r>
              <a:rPr lang="en-CA" sz="1500" i="1" dirty="0" smtClean="0"/>
              <a:t>Marital conflict and children: An emotional security perspective</a:t>
            </a:r>
            <a:r>
              <a:rPr lang="en-CA" sz="1500" dirty="0" smtClean="0"/>
              <a:t>. New York: Guilford.</a:t>
            </a:r>
          </a:p>
          <a:p>
            <a:r>
              <a:rPr lang="en-CA" sz="1500" dirty="0" smtClean="0"/>
              <a:t>Cummings, E. M., Ballard, M., El-Sheikh, M., &amp; Lake, M. (1991). Resolution and children's responses to </a:t>
            </a:r>
            <a:r>
              <a:rPr lang="en-CA" sz="1500" dirty="0" err="1" smtClean="0"/>
              <a:t>interadult</a:t>
            </a:r>
            <a:r>
              <a:rPr lang="en-CA" sz="1500" dirty="0" smtClean="0"/>
              <a:t> anger. </a:t>
            </a:r>
            <a:r>
              <a:rPr lang="en-CA" sz="1500" i="1" dirty="0" smtClean="0"/>
              <a:t>Developmental Psychology, 27</a:t>
            </a:r>
            <a:r>
              <a:rPr lang="en-CA" sz="1500" dirty="0" smtClean="0"/>
              <a:t>, 462–470.</a:t>
            </a:r>
          </a:p>
          <a:p>
            <a:r>
              <a:rPr lang="en-CA" sz="1500" dirty="0" smtClean="0"/>
              <a:t>Davies, P. T., &amp; Cummings, E. M. (1994). Marital conflict and child adjustment: An emotional security hypothesis. </a:t>
            </a:r>
          </a:p>
          <a:p>
            <a:r>
              <a:rPr lang="en-CA" sz="1500" dirty="0" smtClean="0"/>
              <a:t>Katz, L.F., &amp; </a:t>
            </a:r>
            <a:r>
              <a:rPr lang="en-CA" sz="1500" dirty="0" err="1" smtClean="0"/>
              <a:t>Gottman</a:t>
            </a:r>
            <a:r>
              <a:rPr lang="en-CA" sz="1500" dirty="0" smtClean="0"/>
              <a:t>, J.M. (1993). Patterns of marital conflict predict children’s internalizing and externalizing </a:t>
            </a:r>
            <a:r>
              <a:rPr lang="en-CA" sz="1500" dirty="0" err="1" smtClean="0"/>
              <a:t>behaviors</a:t>
            </a:r>
            <a:r>
              <a:rPr lang="en-CA" sz="1500" dirty="0" smtClean="0"/>
              <a:t>.</a:t>
            </a:r>
          </a:p>
          <a:p>
            <a:r>
              <a:rPr lang="en-CA" sz="1500" dirty="0" smtClean="0"/>
              <a:t>Developmental Psychology, 29, 940-950.</a:t>
            </a:r>
          </a:p>
          <a:p>
            <a:r>
              <a:rPr lang="en-CA" sz="1500" dirty="0" smtClean="0"/>
              <a:t> Kelly, J. B. (1982). Divorce: The adult experience. In B. Wolman and G. </a:t>
            </a:r>
            <a:r>
              <a:rPr lang="en-CA" sz="1500" dirty="0" err="1" smtClean="0"/>
              <a:t>Stricker</a:t>
            </a:r>
            <a:r>
              <a:rPr lang="en-CA" sz="1500" dirty="0" smtClean="0"/>
              <a:t>(Eds.),Handbook of developmental psychology. New Jersey: Prentice-Hall.</a:t>
            </a:r>
          </a:p>
          <a:p>
            <a:r>
              <a:rPr lang="en-CA" sz="1500" dirty="0" smtClean="0"/>
              <a:t> Kelly, J. B. (2000). Children’s adjustment in conflicted marriage and divorce: A decade review of research.</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Children and Divorce</a:t>
            </a:r>
            <a:endParaRPr lang="en-CA" dirty="0"/>
          </a:p>
        </p:txBody>
      </p:sp>
      <p:sp>
        <p:nvSpPr>
          <p:cNvPr id="3" name="Content Placeholder 2"/>
          <p:cNvSpPr>
            <a:spLocks noGrp="1"/>
          </p:cNvSpPr>
          <p:nvPr>
            <p:ph idx="1"/>
          </p:nvPr>
        </p:nvSpPr>
        <p:spPr>
          <a:xfrm>
            <a:off x="316488" y="2780928"/>
            <a:ext cx="8229600" cy="2664296"/>
          </a:xfrm>
        </p:spPr>
        <p:txBody>
          <a:bodyPr numCol="2">
            <a:normAutofit/>
          </a:bodyPr>
          <a:lstStyle/>
          <a:p>
            <a:pPr lvl="1">
              <a:buFont typeface="Wingdings" panose="05000000000000000000" pitchFamily="2" charset="2"/>
              <a:buChar char="Ø"/>
            </a:pPr>
            <a:r>
              <a:rPr lang="en-CA" dirty="0" smtClean="0"/>
              <a:t>Depression </a:t>
            </a:r>
          </a:p>
          <a:p>
            <a:pPr lvl="1">
              <a:buFont typeface="Wingdings" panose="05000000000000000000" pitchFamily="2" charset="2"/>
              <a:buChar char="Ø"/>
            </a:pPr>
            <a:r>
              <a:rPr lang="en-CA" dirty="0" smtClean="0"/>
              <a:t>Anxiety </a:t>
            </a:r>
          </a:p>
          <a:p>
            <a:pPr lvl="1">
              <a:buFont typeface="Wingdings" panose="05000000000000000000" pitchFamily="2" charset="2"/>
              <a:buChar char="Ø"/>
            </a:pPr>
            <a:r>
              <a:rPr lang="en-CA" dirty="0" smtClean="0"/>
              <a:t>Self-harming behaviors </a:t>
            </a:r>
          </a:p>
          <a:p>
            <a:pPr lvl="1">
              <a:buFont typeface="Wingdings" panose="05000000000000000000" pitchFamily="2" charset="2"/>
              <a:buChar char="Ø"/>
            </a:pPr>
            <a:r>
              <a:rPr lang="en-CA" dirty="0" smtClean="0"/>
              <a:t>Suicide </a:t>
            </a:r>
          </a:p>
          <a:p>
            <a:pPr lvl="1">
              <a:buFont typeface="Wingdings" panose="05000000000000000000" pitchFamily="2" charset="2"/>
              <a:buChar char="Ø"/>
            </a:pPr>
            <a:r>
              <a:rPr lang="en-CA" dirty="0" smtClean="0"/>
              <a:t>Academic issues </a:t>
            </a:r>
          </a:p>
          <a:p>
            <a:pPr lvl="1">
              <a:buFont typeface="Wingdings" panose="05000000000000000000" pitchFamily="2" charset="2"/>
              <a:buChar char="Ø"/>
            </a:pPr>
            <a:r>
              <a:rPr lang="en-CA" dirty="0" smtClean="0"/>
              <a:t>Promiscuity </a:t>
            </a:r>
          </a:p>
          <a:p>
            <a:pPr lvl="1">
              <a:buFont typeface="Wingdings" panose="05000000000000000000" pitchFamily="2" charset="2"/>
              <a:buChar char="Ø"/>
            </a:pPr>
            <a:r>
              <a:rPr lang="en-CA" dirty="0" smtClean="0"/>
              <a:t>Teenage pregnancy </a:t>
            </a:r>
          </a:p>
          <a:p>
            <a:pPr lvl="1">
              <a:buFont typeface="Wingdings" panose="05000000000000000000" pitchFamily="2" charset="2"/>
              <a:buChar char="Ø"/>
            </a:pPr>
            <a:r>
              <a:rPr lang="en-CA" dirty="0" smtClean="0"/>
              <a:t>Alcohol and drug misuse </a:t>
            </a:r>
          </a:p>
          <a:p>
            <a:pPr lvl="1">
              <a:buFont typeface="Wingdings" panose="05000000000000000000" pitchFamily="2" charset="2"/>
              <a:buChar char="Ø"/>
            </a:pPr>
            <a:r>
              <a:rPr lang="en-CA" dirty="0" smtClean="0"/>
              <a:t>Addictions</a:t>
            </a:r>
          </a:p>
          <a:p>
            <a:pPr lvl="1">
              <a:buFont typeface="Wingdings" panose="05000000000000000000" pitchFamily="2" charset="2"/>
              <a:buChar char="Ø"/>
            </a:pPr>
            <a:r>
              <a:rPr lang="en-CA" dirty="0" smtClean="0"/>
              <a:t>Problematic relationships </a:t>
            </a:r>
          </a:p>
          <a:p>
            <a:pPr lvl="1">
              <a:buFont typeface="Wingdings" panose="05000000000000000000" pitchFamily="2" charset="2"/>
              <a:buChar char="Ø"/>
            </a:pPr>
            <a:r>
              <a:rPr lang="en-CA" dirty="0" smtClean="0"/>
              <a:t>Divorce for themselves </a:t>
            </a:r>
          </a:p>
          <a:p>
            <a:pPr lvl="1">
              <a:buFont typeface="Wingdings" panose="05000000000000000000" pitchFamily="2" charset="2"/>
              <a:buChar char="Ø"/>
            </a:pPr>
            <a:r>
              <a:rPr lang="en-CA" dirty="0" smtClean="0"/>
              <a:t>Aggression &amp; violence </a:t>
            </a:r>
          </a:p>
          <a:p>
            <a:pPr lvl="1">
              <a:buFont typeface="Wingdings" panose="05000000000000000000" pitchFamily="2" charset="2"/>
              <a:buChar char="Ø"/>
            </a:pPr>
            <a:r>
              <a:rPr lang="en-CA" dirty="0" smtClean="0"/>
              <a:t>Heart disease </a:t>
            </a:r>
          </a:p>
          <a:p>
            <a:pPr marL="365760" lvl="1" indent="0">
              <a:buNone/>
            </a:pPr>
            <a:endParaRPr lang="en-CA" dirty="0"/>
          </a:p>
        </p:txBody>
      </p:sp>
      <p:sp>
        <p:nvSpPr>
          <p:cNvPr id="6" name="TextBox 5"/>
          <p:cNvSpPr txBox="1"/>
          <p:nvPr/>
        </p:nvSpPr>
        <p:spPr>
          <a:xfrm>
            <a:off x="755576" y="1772816"/>
            <a:ext cx="7790512" cy="830997"/>
          </a:xfrm>
          <a:prstGeom prst="rect">
            <a:avLst/>
          </a:prstGeom>
          <a:noFill/>
        </p:spPr>
        <p:txBody>
          <a:bodyPr wrap="square" rtlCol="0">
            <a:spAutoFit/>
          </a:bodyPr>
          <a:lstStyle/>
          <a:p>
            <a:r>
              <a:rPr lang="en-CA" sz="2400" dirty="0">
                <a:solidFill>
                  <a:schemeClr val="tx2"/>
                </a:solidFill>
              </a:rPr>
              <a:t>Children who have experienced a parental separation and divorce are at higher risk for:</a:t>
            </a:r>
          </a:p>
        </p:txBody>
      </p:sp>
    </p:spTree>
    <p:extLst>
      <p:ext uri="{BB962C8B-B14F-4D97-AF65-F5344CB8AC3E}">
        <p14:creationId xmlns:p14="http://schemas.microsoft.com/office/powerpoint/2010/main" val="3803894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836712"/>
            <a:ext cx="8229600" cy="5832648"/>
          </a:xfrm>
        </p:spPr>
        <p:txBody>
          <a:bodyPr numCol="2"/>
          <a:lstStyle/>
          <a:p>
            <a:pPr marL="0" indent="0">
              <a:buNone/>
            </a:pPr>
            <a:r>
              <a:rPr lang="en-US" sz="3600" dirty="0" smtClean="0"/>
              <a:t>We see this played out through Externalized issues:</a:t>
            </a:r>
          </a:p>
          <a:p>
            <a:pPr lvl="1"/>
            <a:r>
              <a:rPr lang="en-US" dirty="0" smtClean="0"/>
              <a:t>Disobedience </a:t>
            </a:r>
          </a:p>
          <a:p>
            <a:pPr lvl="1"/>
            <a:r>
              <a:rPr lang="en-US" dirty="0" smtClean="0"/>
              <a:t>Delinquency </a:t>
            </a:r>
          </a:p>
          <a:p>
            <a:pPr lvl="1"/>
            <a:r>
              <a:rPr lang="en-US" dirty="0" smtClean="0"/>
              <a:t>Aggression</a:t>
            </a:r>
          </a:p>
          <a:p>
            <a:pPr lvl="1"/>
            <a:r>
              <a:rPr lang="en-US" dirty="0" smtClean="0"/>
              <a:t>Anti Social </a:t>
            </a:r>
            <a:r>
              <a:rPr lang="en-US" dirty="0" err="1"/>
              <a:t>B</a:t>
            </a:r>
            <a:r>
              <a:rPr lang="en-US" dirty="0" err="1" smtClean="0"/>
              <a:t>ehaviours</a:t>
            </a:r>
            <a:r>
              <a:rPr lang="en-US" dirty="0" smtClean="0"/>
              <a:t>  </a:t>
            </a:r>
          </a:p>
          <a:p>
            <a:endParaRPr lang="en-US" dirty="0" smtClean="0"/>
          </a:p>
          <a:p>
            <a:endParaRPr lang="en-US" dirty="0"/>
          </a:p>
          <a:p>
            <a:endParaRPr lang="en-US" dirty="0" smtClean="0"/>
          </a:p>
          <a:p>
            <a:endParaRPr lang="en-US" dirty="0"/>
          </a:p>
          <a:p>
            <a:endParaRPr lang="en-US" dirty="0" smtClean="0"/>
          </a:p>
        </p:txBody>
      </p:sp>
      <p:pic>
        <p:nvPicPr>
          <p:cNvPr id="1026" name="Picture 2" descr="http://mariamontessori.com/mm/wp-content/uploads/2010/07/432465091_ca0375a708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692696"/>
            <a:ext cx="4197152" cy="4084713"/>
          </a:xfrm>
          <a:prstGeom prst="rect">
            <a:avLst/>
          </a:prstGeom>
          <a:noFill/>
          <a:effectLst>
            <a:glow rad="127000">
              <a:schemeClr val="tx1"/>
            </a:glow>
          </a:effectLst>
          <a:extLst>
            <a:ext uri="{909E8E84-426E-40DD-AFC4-6F175D3DCCD1}">
              <a14:hiddenFill xmlns:a14="http://schemas.microsoft.com/office/drawing/2010/main">
                <a:solidFill>
                  <a:srgbClr val="FFFFFF"/>
                </a:solidFill>
              </a14:hiddenFill>
            </a:ext>
          </a:extLst>
        </p:spPr>
      </p:pic>
      <p:pic>
        <p:nvPicPr>
          <p:cNvPr id="4" name="Picture 2" descr="http://www.theepochtimes.com/n2/images/stories/large/2011/08/30/875731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4704762"/>
            <a:ext cx="3240360" cy="2153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982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hatch">
  <a:themeElements>
    <a:clrScheme name="Custom 1">
      <a:dk1>
        <a:sysClr val="windowText" lastClr="000000"/>
      </a:dk1>
      <a:lt1>
        <a:sysClr val="window" lastClr="FFFFFF"/>
      </a:lt1>
      <a:dk2>
        <a:srgbClr val="1F497D"/>
      </a:dk2>
      <a:lt2>
        <a:srgbClr val="EEECE1"/>
      </a:lt2>
      <a:accent1>
        <a:srgbClr val="92D05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1860</TotalTime>
  <Words>3294</Words>
  <Application>Microsoft Office PowerPoint</Application>
  <PresentationFormat>On-screen Show (4:3)</PresentationFormat>
  <Paragraphs>428</Paragraphs>
  <Slides>75</Slides>
  <Notes>58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75</vt:i4>
      </vt:variant>
    </vt:vector>
  </HeadingPairs>
  <TitlesOfParts>
    <vt:vector size="80" baseType="lpstr">
      <vt:lpstr>Arial</vt:lpstr>
      <vt:lpstr>Calibri</vt:lpstr>
      <vt:lpstr>Tw Cen MT</vt:lpstr>
      <vt:lpstr>Wingdings</vt:lpstr>
      <vt:lpstr>Thatch</vt:lpstr>
      <vt:lpstr>Understanding Conflict and How to Protect Children From Divorce Fallout   </vt:lpstr>
      <vt:lpstr>Samar Shata, MCP, RCC Child &amp; Family Therapist, Alyson Jones &amp; Associates  </vt:lpstr>
      <vt:lpstr>Salley-Ann Ross, MACC, RCC, Child &amp; Family Therapist  AJA, West Vancouver, Canada </vt:lpstr>
      <vt:lpstr>Ida Forsat, MCP (Candidate), Child and Family Therapist, AJA </vt:lpstr>
      <vt:lpstr>Alyson Jones MA, RCC Clinical Director AJA </vt:lpstr>
      <vt:lpstr>And What about you?</vt:lpstr>
      <vt:lpstr>Let’s get right into  the bad news…</vt:lpstr>
      <vt:lpstr>Children and Divorce</vt:lpstr>
      <vt:lpstr>PowerPoint Presentation</vt:lpstr>
      <vt:lpstr>Internalized Issues</vt:lpstr>
      <vt:lpstr>Problems in Learning</vt:lpstr>
      <vt:lpstr>Why?</vt:lpstr>
      <vt:lpstr>PowerPoint Presentation</vt:lpstr>
      <vt:lpstr>PowerPoint Presentation</vt:lpstr>
      <vt:lpstr>And now for the good news…</vt:lpstr>
      <vt:lpstr>PowerPoint Presentation</vt:lpstr>
      <vt:lpstr>The Wound of Divorce</vt:lpstr>
      <vt:lpstr>Divorce Adjustment </vt:lpstr>
      <vt:lpstr>The vicious cycle</vt:lpstr>
      <vt:lpstr>The positive cycle</vt:lpstr>
      <vt:lpstr>Factors elevating risk creating High Conflict Divorces</vt:lpstr>
      <vt:lpstr>PowerPoint Presentation</vt:lpstr>
      <vt:lpstr>What is Conflict? </vt:lpstr>
      <vt:lpstr>A Few Facts about Conflict</vt:lpstr>
      <vt:lpstr>The Real Story About Conflict</vt:lpstr>
      <vt:lpstr>PowerPoint Presentation</vt:lpstr>
      <vt:lpstr>The important message is:</vt:lpstr>
      <vt:lpstr>What Makes Conflict Destructive for Children? </vt:lpstr>
      <vt:lpstr>Conflict is Destructive When: </vt:lpstr>
      <vt:lpstr>If the Conflict Centers on the Child, it is More Destructive to the Child</vt:lpstr>
      <vt:lpstr>Conflict Can be Constructive </vt:lpstr>
      <vt:lpstr>PowerPoint Presentation</vt:lpstr>
      <vt:lpstr>A Few Facts about Child and Brain Development</vt:lpstr>
      <vt:lpstr>Primary Factors for Healthy Brain Development </vt:lpstr>
      <vt:lpstr>The Adolescent Brain </vt:lpstr>
      <vt:lpstr>Developmental Psychology and Brain Development </vt:lpstr>
      <vt:lpstr>Epigenetics</vt:lpstr>
      <vt:lpstr>PowerPoint Presentation</vt:lpstr>
      <vt:lpstr>Neurological Pathways Directly Affect:</vt:lpstr>
      <vt:lpstr>Children Experiencing HCD Become Wired to be:</vt:lpstr>
      <vt:lpstr>Acestoohigh.com</vt:lpstr>
      <vt:lpstr>Center for Disease control and prevention – Aces study –acesstudy.com</vt:lpstr>
      <vt:lpstr>What is Stress?</vt:lpstr>
      <vt:lpstr>Stress and the Brain </vt:lpstr>
      <vt:lpstr>Cortisol</vt:lpstr>
      <vt:lpstr>Chronic Stress Associated with a HCD is Destructive to Children Because: </vt:lpstr>
      <vt:lpstr>PowerPoint Presentation</vt:lpstr>
      <vt:lpstr>Brain Potential</vt:lpstr>
      <vt:lpstr>The Brain &amp; Memory </vt:lpstr>
      <vt:lpstr>Pruning the Pathways</vt:lpstr>
      <vt:lpstr>PowerPoint Presentation</vt:lpstr>
      <vt:lpstr>Thank Goodness for the Plastic Brain!</vt:lpstr>
      <vt:lpstr>A quick look at the research…</vt:lpstr>
      <vt:lpstr>PowerPoint Presentation</vt:lpstr>
      <vt:lpstr>PowerPoint Presentation</vt:lpstr>
      <vt:lpstr>PowerPoint Presentation</vt:lpstr>
      <vt:lpstr>Long Term Effects of High Conflict:</vt:lpstr>
      <vt:lpstr>PowerPoint Presentation</vt:lpstr>
      <vt:lpstr>It all begins with Attachment</vt:lpstr>
      <vt:lpstr>Attachment wounds</vt:lpstr>
      <vt:lpstr>HCD can lead to Attachment Disruptions or Disorders </vt:lpstr>
      <vt:lpstr>Parental Alienation and Estrangement </vt:lpstr>
      <vt:lpstr>PowerPoint Presentation</vt:lpstr>
      <vt:lpstr>What Helps Children in these HC Situations? </vt:lpstr>
      <vt:lpstr>What Parents Can Do</vt:lpstr>
      <vt:lpstr>What Parents Can Do</vt:lpstr>
      <vt:lpstr>What can the Professionals do?</vt:lpstr>
      <vt:lpstr>Professional Interventions </vt:lpstr>
      <vt:lpstr>Building resiliency (AcesConnection.com)</vt:lpstr>
      <vt:lpstr>Guide the Adults in Dealing with the Adult Issues</vt:lpstr>
      <vt:lpstr>Why Professionals are Important</vt:lpstr>
      <vt:lpstr>PowerPoint Presentation</vt:lpstr>
      <vt:lpstr>PowerPoint Presentation</vt:lpstr>
      <vt:lpstr>Contact</vt:lpstr>
      <vt:lpstr>References and Resources</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Cost of High Conflict on Children</dc:title>
  <dc:creator>alyson</dc:creator>
  <cp:lastModifiedBy>Alyson Jones</cp:lastModifiedBy>
  <cp:revision>100</cp:revision>
  <dcterms:created xsi:type="dcterms:W3CDTF">2014-02-05T18:47:26Z</dcterms:created>
  <dcterms:modified xsi:type="dcterms:W3CDTF">2018-08-31T22:47:06Z</dcterms:modified>
</cp:coreProperties>
</file>