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9" r:id="rId3"/>
    <p:sldId id="257" r:id="rId4"/>
    <p:sldId id="269" r:id="rId5"/>
    <p:sldId id="270" r:id="rId6"/>
    <p:sldId id="285" r:id="rId7"/>
    <p:sldId id="271" r:id="rId8"/>
    <p:sldId id="261" r:id="rId9"/>
    <p:sldId id="287" r:id="rId10"/>
    <p:sldId id="262" r:id="rId11"/>
    <p:sldId id="263" r:id="rId12"/>
    <p:sldId id="264" r:id="rId13"/>
    <p:sldId id="265" r:id="rId14"/>
    <p:sldId id="267" r:id="rId15"/>
    <p:sldId id="268" r:id="rId16"/>
    <p:sldId id="266" r:id="rId17"/>
    <p:sldId id="272" r:id="rId18"/>
    <p:sldId id="277" r:id="rId19"/>
    <p:sldId id="278" r:id="rId20"/>
    <p:sldId id="279" r:id="rId21"/>
    <p:sldId id="280" r:id="rId22"/>
    <p:sldId id="281" r:id="rId23"/>
    <p:sldId id="273" r:id="rId24"/>
    <p:sldId id="260" r:id="rId25"/>
    <p:sldId id="274" r:id="rId26"/>
    <p:sldId id="276" r:id="rId27"/>
    <p:sldId id="288" r:id="rId28"/>
    <p:sldId id="289" r:id="rId29"/>
    <p:sldId id="283" r:id="rId30"/>
    <p:sldId id="27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2" autoAdjust="0"/>
    <p:restoredTop sz="86420" autoAdjust="0"/>
  </p:normalViewPr>
  <p:slideViewPr>
    <p:cSldViewPr>
      <p:cViewPr varScale="1">
        <p:scale>
          <a:sx n="100" d="100"/>
          <a:sy n="100" d="100"/>
        </p:scale>
        <p:origin x="-19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068" y="2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D00B3-2095-4F69-A446-477F4083077C}" type="datetimeFigureOut">
              <a:rPr lang="en-US" smtClean="0"/>
              <a:pPr/>
              <a:t>3/9/2018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26B0A-2407-4C91-8D21-38D6D63D2ADB}" type="slidenum">
              <a:rPr lang="en-US" smtClean="0"/>
              <a:pPr/>
              <a:t>‹#›</a:t>
            </a:fld>
            <a:endParaRPr lang="en-US"/>
          </a:p>
        </p:txBody>
      </p:sp>
    </p:spTree>
    <p:extLst>
      <p:ext uri="{BB962C8B-B14F-4D97-AF65-F5344CB8AC3E}">
        <p14:creationId xmlns="" xmlns:p14="http://schemas.microsoft.com/office/powerpoint/2010/main" val="209740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has read Collaborating</a:t>
            </a:r>
            <a:r>
              <a:rPr lang="en-US" baseline="0" dirty="0" smtClean="0"/>
              <a:t> with the enemy?</a:t>
            </a:r>
          </a:p>
          <a:p>
            <a:r>
              <a:rPr lang="en-US" baseline="0" dirty="0" smtClean="0"/>
              <a:t>Interactive Plenary</a:t>
            </a:r>
            <a:endParaRPr lang="en-US" dirty="0"/>
          </a:p>
        </p:txBody>
      </p:sp>
      <p:sp>
        <p:nvSpPr>
          <p:cNvPr id="4" name="Slide Number Placeholder 3"/>
          <p:cNvSpPr>
            <a:spLocks noGrp="1"/>
          </p:cNvSpPr>
          <p:nvPr>
            <p:ph type="sldNum" sz="quarter" idx="10"/>
          </p:nvPr>
        </p:nvSpPr>
        <p:spPr/>
        <p:txBody>
          <a:bodyPr/>
          <a:lstStyle/>
          <a:p>
            <a:fld id="{41626B0A-2407-4C91-8D21-38D6D63D2ADB}" type="slidenum">
              <a:rPr lang="en-US" smtClean="0"/>
              <a:pPr/>
              <a:t>1</a:t>
            </a:fld>
            <a:endParaRPr lang="en-US"/>
          </a:p>
        </p:txBody>
      </p:sp>
    </p:spTree>
    <p:extLst>
      <p:ext uri="{BB962C8B-B14F-4D97-AF65-F5344CB8AC3E}">
        <p14:creationId xmlns="" xmlns:p14="http://schemas.microsoft.com/office/powerpoint/2010/main" val="2726069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1626B0A-2407-4C91-8D21-38D6D63D2ADB}" type="slidenum">
              <a:rPr lang="en-US" smtClean="0"/>
              <a:pPr/>
              <a:t>26</a:t>
            </a:fld>
            <a:endParaRPr lang="en-US"/>
          </a:p>
        </p:txBody>
      </p:sp>
    </p:spTree>
    <p:extLst>
      <p:ext uri="{BB962C8B-B14F-4D97-AF65-F5344CB8AC3E}">
        <p14:creationId xmlns="" xmlns:p14="http://schemas.microsoft.com/office/powerpoint/2010/main" val="1720591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Team: “the good of the whole”</a:t>
            </a:r>
          </a:p>
          <a:p>
            <a:r>
              <a:rPr lang="en-CA" dirty="0" smtClean="0"/>
              <a:t>Clients – this may not feel like “what is best for me”</a:t>
            </a:r>
            <a:endParaRPr lang="en-CA" dirty="0"/>
          </a:p>
        </p:txBody>
      </p:sp>
      <p:sp>
        <p:nvSpPr>
          <p:cNvPr id="4" name="Slide Number Placeholder 3"/>
          <p:cNvSpPr>
            <a:spLocks noGrp="1"/>
          </p:cNvSpPr>
          <p:nvPr>
            <p:ph type="sldNum" sz="quarter" idx="10"/>
          </p:nvPr>
        </p:nvSpPr>
        <p:spPr/>
        <p:txBody>
          <a:bodyPr/>
          <a:lstStyle/>
          <a:p>
            <a:fld id="{41626B0A-2407-4C91-8D21-38D6D63D2ADB}" type="slidenum">
              <a:rPr lang="en-US" smtClean="0"/>
              <a:pPr/>
              <a:t>2</a:t>
            </a:fld>
            <a:endParaRPr lang="en-US"/>
          </a:p>
        </p:txBody>
      </p:sp>
    </p:spTree>
    <p:extLst>
      <p:ext uri="{BB962C8B-B14F-4D97-AF65-F5344CB8AC3E}">
        <p14:creationId xmlns="" xmlns:p14="http://schemas.microsoft.com/office/powerpoint/2010/main" val="218100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Precarious balancing that is needed</a:t>
            </a:r>
            <a:r>
              <a:rPr lang="en-US" baseline="0" dirty="0" smtClean="0"/>
              <a:t> to have a team end up in collaboration</a:t>
            </a:r>
          </a:p>
          <a:p>
            <a:r>
              <a:rPr lang="en-US" baseline="0" dirty="0" smtClean="0"/>
              <a:t>Compromise often becomes our compromise to collaboration</a:t>
            </a:r>
          </a:p>
          <a:p>
            <a:r>
              <a:rPr lang="en-US" baseline="0" dirty="0" smtClean="0"/>
              <a:t>Questions, comments</a:t>
            </a:r>
          </a:p>
          <a:p>
            <a:r>
              <a:rPr lang="en-US" baseline="0" dirty="0" smtClean="0"/>
              <a:t>I have always appreciated the assertive to cooperative tuning up or tuning down, a little unclear on how to do that and on how to choreograph that</a:t>
            </a:r>
            <a:endParaRPr lang="en-US" dirty="0"/>
          </a:p>
        </p:txBody>
      </p:sp>
      <p:sp>
        <p:nvSpPr>
          <p:cNvPr id="4" name="Slide Number Placeholder 3"/>
          <p:cNvSpPr>
            <a:spLocks noGrp="1"/>
          </p:cNvSpPr>
          <p:nvPr>
            <p:ph type="sldNum" sz="quarter" idx="10"/>
          </p:nvPr>
        </p:nvSpPr>
        <p:spPr/>
        <p:txBody>
          <a:bodyPr/>
          <a:lstStyle/>
          <a:p>
            <a:fld id="{A98B362D-BCF9-49BA-B0EC-3C13E1578174}" type="slidenum">
              <a:rPr lang="en-US" smtClean="0"/>
              <a:pPr/>
              <a:t>3</a:t>
            </a:fld>
            <a:endParaRPr lang="en-US"/>
          </a:p>
        </p:txBody>
      </p:sp>
    </p:spTree>
    <p:extLst>
      <p:ext uri="{BB962C8B-B14F-4D97-AF65-F5344CB8AC3E}">
        <p14:creationId xmlns="" xmlns:p14="http://schemas.microsoft.com/office/powerpoint/2010/main" val="3511120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 have this conversation, my close collaborative friends tend to say, “I don’t buy it” – who is feeling like that?</a:t>
            </a:r>
          </a:p>
          <a:p>
            <a:r>
              <a:rPr lang="en-US" dirty="0" smtClean="0"/>
              <a:t>Who does this resonate for?</a:t>
            </a:r>
          </a:p>
          <a:p>
            <a:r>
              <a:rPr lang="en-US" dirty="0" smtClean="0"/>
              <a:t>Example – IACP</a:t>
            </a:r>
          </a:p>
          <a:p>
            <a:r>
              <a:rPr lang="en-US" dirty="0" smtClean="0"/>
              <a:t>Risk with forcing – may  be pushback and we end up</a:t>
            </a:r>
            <a:r>
              <a:rPr lang="en-US" baseline="0" dirty="0" smtClean="0"/>
              <a:t> with something different from what we desired</a:t>
            </a:r>
          </a:p>
          <a:p>
            <a:r>
              <a:rPr lang="en-US" baseline="0" dirty="0" smtClean="0"/>
              <a:t>Risk of adapting – may end up struggling to survive</a:t>
            </a:r>
          </a:p>
          <a:p>
            <a:r>
              <a:rPr lang="en-US" baseline="0" dirty="0" smtClean="0"/>
              <a:t>Risk of exiting – sometimes we need to give up a lot that is important </a:t>
            </a:r>
            <a:r>
              <a:rPr lang="en-US" baseline="0" dirty="0" err="1" smtClean="0"/>
              <a:t>ot</a:t>
            </a:r>
            <a:r>
              <a:rPr lang="en-US" baseline="0" dirty="0" smtClean="0"/>
              <a:t> us or matters to us.</a:t>
            </a:r>
          </a:p>
        </p:txBody>
      </p:sp>
      <p:sp>
        <p:nvSpPr>
          <p:cNvPr id="4" name="Slide Number Placeholder 3"/>
          <p:cNvSpPr>
            <a:spLocks noGrp="1"/>
          </p:cNvSpPr>
          <p:nvPr>
            <p:ph type="sldNum" sz="quarter" idx="10"/>
          </p:nvPr>
        </p:nvSpPr>
        <p:spPr/>
        <p:txBody>
          <a:bodyPr/>
          <a:lstStyle/>
          <a:p>
            <a:fld id="{41626B0A-2407-4C91-8D21-38D6D63D2ADB}" type="slidenum">
              <a:rPr lang="en-US" smtClean="0"/>
              <a:pPr/>
              <a:t>4</a:t>
            </a:fld>
            <a:endParaRPr lang="en-US"/>
          </a:p>
        </p:txBody>
      </p:sp>
    </p:spTree>
    <p:extLst>
      <p:ext uri="{BB962C8B-B14F-4D97-AF65-F5344CB8AC3E}">
        <p14:creationId xmlns="" xmlns:p14="http://schemas.microsoft.com/office/powerpoint/2010/main" val="71609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do we move to collaboration – given that easier movement is compromise – pull in what people have said in their definition of collaboration</a:t>
            </a:r>
            <a:endParaRPr lang="en-US" dirty="0"/>
          </a:p>
        </p:txBody>
      </p:sp>
      <p:sp>
        <p:nvSpPr>
          <p:cNvPr id="4" name="Slide Number Placeholder 3"/>
          <p:cNvSpPr>
            <a:spLocks noGrp="1"/>
          </p:cNvSpPr>
          <p:nvPr>
            <p:ph type="sldNum" sz="quarter" idx="10"/>
          </p:nvPr>
        </p:nvSpPr>
        <p:spPr/>
        <p:txBody>
          <a:bodyPr/>
          <a:lstStyle/>
          <a:p>
            <a:fld id="{A98B362D-BCF9-49BA-B0EC-3C13E1578174}" type="slidenum">
              <a:rPr lang="en-US" smtClean="0"/>
              <a:pPr/>
              <a:t>6</a:t>
            </a:fld>
            <a:endParaRPr lang="en-US"/>
          </a:p>
        </p:txBody>
      </p:sp>
    </p:spTree>
    <p:extLst>
      <p:ext uri="{BB962C8B-B14F-4D97-AF65-F5344CB8AC3E}">
        <p14:creationId xmlns="" xmlns:p14="http://schemas.microsoft.com/office/powerpoint/2010/main" val="1730248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Stop for questions – do people want examples?</a:t>
            </a:r>
            <a:endParaRPr lang="en-US" dirty="0"/>
          </a:p>
        </p:txBody>
      </p:sp>
      <p:sp>
        <p:nvSpPr>
          <p:cNvPr id="4" name="Slide Number Placeholder 3"/>
          <p:cNvSpPr>
            <a:spLocks noGrp="1"/>
          </p:cNvSpPr>
          <p:nvPr>
            <p:ph type="sldNum" sz="quarter" idx="10"/>
          </p:nvPr>
        </p:nvSpPr>
        <p:spPr/>
        <p:txBody>
          <a:bodyPr/>
          <a:lstStyle/>
          <a:p>
            <a:fld id="{41626B0A-2407-4C91-8D21-38D6D63D2ADB}" type="slidenum">
              <a:rPr lang="en-US" smtClean="0"/>
              <a:pPr/>
              <a:t>11</a:t>
            </a:fld>
            <a:endParaRPr lang="en-US"/>
          </a:p>
        </p:txBody>
      </p:sp>
    </p:spTree>
    <p:extLst>
      <p:ext uri="{BB962C8B-B14F-4D97-AF65-F5344CB8AC3E}">
        <p14:creationId xmlns="" xmlns:p14="http://schemas.microsoft.com/office/powerpoint/2010/main" val="3081141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Look at typical gender roles</a:t>
            </a:r>
            <a:r>
              <a:rPr lang="en-CA" baseline="0" dirty="0" smtClean="0"/>
              <a:t> to explain generative and degenerative sides of each</a:t>
            </a:r>
            <a:endParaRPr lang="en-CA" dirty="0"/>
          </a:p>
        </p:txBody>
      </p:sp>
      <p:sp>
        <p:nvSpPr>
          <p:cNvPr id="4" name="Slide Number Placeholder 3"/>
          <p:cNvSpPr>
            <a:spLocks noGrp="1"/>
          </p:cNvSpPr>
          <p:nvPr>
            <p:ph type="sldNum" sz="quarter" idx="10"/>
          </p:nvPr>
        </p:nvSpPr>
        <p:spPr/>
        <p:txBody>
          <a:bodyPr/>
          <a:lstStyle/>
          <a:p>
            <a:fld id="{41626B0A-2407-4C91-8D21-38D6D63D2ADB}" type="slidenum">
              <a:rPr lang="en-US" smtClean="0"/>
              <a:pPr/>
              <a:t>13</a:t>
            </a:fld>
            <a:endParaRPr lang="en-US"/>
          </a:p>
        </p:txBody>
      </p:sp>
    </p:spTree>
    <p:extLst>
      <p:ext uri="{BB962C8B-B14F-4D97-AF65-F5344CB8AC3E}">
        <p14:creationId xmlns="" xmlns:p14="http://schemas.microsoft.com/office/powerpoint/2010/main" val="2724556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Autonomy</a:t>
            </a:r>
            <a:r>
              <a:rPr lang="en-US" baseline="0" dirty="0" smtClean="0"/>
              <a:t> and relationship</a:t>
            </a:r>
          </a:p>
          <a:p>
            <a:r>
              <a:rPr lang="en-US" baseline="0" dirty="0" smtClean="0"/>
              <a:t>Jason</a:t>
            </a:r>
            <a:endParaRPr lang="en-US" dirty="0"/>
          </a:p>
        </p:txBody>
      </p:sp>
      <p:sp>
        <p:nvSpPr>
          <p:cNvPr id="4" name="Slide Number Placeholder 3"/>
          <p:cNvSpPr>
            <a:spLocks noGrp="1"/>
          </p:cNvSpPr>
          <p:nvPr>
            <p:ph type="sldNum" sz="quarter" idx="10"/>
          </p:nvPr>
        </p:nvSpPr>
        <p:spPr/>
        <p:txBody>
          <a:bodyPr/>
          <a:lstStyle/>
          <a:p>
            <a:fld id="{41626B0A-2407-4C91-8D21-38D6D63D2ADB}" type="slidenum">
              <a:rPr lang="en-US" smtClean="0"/>
              <a:pPr/>
              <a:t>16</a:t>
            </a:fld>
            <a:endParaRPr lang="en-US"/>
          </a:p>
        </p:txBody>
      </p:sp>
    </p:spTree>
    <p:extLst>
      <p:ext uri="{BB962C8B-B14F-4D97-AF65-F5344CB8AC3E}">
        <p14:creationId xmlns="" xmlns:p14="http://schemas.microsoft.com/office/powerpoint/2010/main" val="2952682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Bickersons</a:t>
            </a:r>
            <a:endParaRPr lang="en-US" dirty="0"/>
          </a:p>
        </p:txBody>
      </p:sp>
      <p:sp>
        <p:nvSpPr>
          <p:cNvPr id="4" name="Slide Number Placeholder 3"/>
          <p:cNvSpPr>
            <a:spLocks noGrp="1"/>
          </p:cNvSpPr>
          <p:nvPr>
            <p:ph type="sldNum" sz="quarter" idx="10"/>
          </p:nvPr>
        </p:nvSpPr>
        <p:spPr/>
        <p:txBody>
          <a:bodyPr/>
          <a:lstStyle/>
          <a:p>
            <a:fld id="{41626B0A-2407-4C91-8D21-38D6D63D2ADB}" type="slidenum">
              <a:rPr lang="en-US" smtClean="0"/>
              <a:pPr/>
              <a:t>18</a:t>
            </a:fld>
            <a:endParaRPr lang="en-US"/>
          </a:p>
        </p:txBody>
      </p:sp>
    </p:spTree>
    <p:extLst>
      <p:ext uri="{BB962C8B-B14F-4D97-AF65-F5344CB8AC3E}">
        <p14:creationId xmlns="" xmlns:p14="http://schemas.microsoft.com/office/powerpoint/2010/main" val="338995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63510B-D3D9-41CC-8552-E3FFCC930B51}" type="datetime1">
              <a:rPr lang="en-US" smtClean="0"/>
              <a:pPr/>
              <a:t>3/9/2018</a:t>
            </a:fld>
            <a:endParaRPr lang="en-US"/>
          </a:p>
        </p:txBody>
      </p:sp>
      <p:sp>
        <p:nvSpPr>
          <p:cNvPr id="5" name="Footer Placeholder 4"/>
          <p:cNvSpPr>
            <a:spLocks noGrp="1"/>
          </p:cNvSpPr>
          <p:nvPr>
            <p:ph type="ftr" sz="quarter" idx="11"/>
          </p:nvPr>
        </p:nvSpPr>
        <p:spPr/>
        <p:txBody>
          <a:bodyPr/>
          <a:lstStyle/>
          <a:p>
            <a:r>
              <a:rPr lang="en-US" smtClean="0"/>
              <a:t>Nancy Cameron, QC</a:t>
            </a:r>
            <a:endParaRPr lang="en-US"/>
          </a:p>
        </p:txBody>
      </p:sp>
      <p:sp>
        <p:nvSpPr>
          <p:cNvPr id="6" name="Slide Number Placeholder 5"/>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DDB8B-F168-41FA-8487-B113D8BECAF5}" type="datetime1">
              <a:rPr lang="en-US" smtClean="0"/>
              <a:pPr/>
              <a:t>3/9/2018</a:t>
            </a:fld>
            <a:endParaRPr lang="en-US"/>
          </a:p>
        </p:txBody>
      </p:sp>
      <p:sp>
        <p:nvSpPr>
          <p:cNvPr id="5" name="Footer Placeholder 4"/>
          <p:cNvSpPr>
            <a:spLocks noGrp="1"/>
          </p:cNvSpPr>
          <p:nvPr>
            <p:ph type="ftr" sz="quarter" idx="11"/>
          </p:nvPr>
        </p:nvSpPr>
        <p:spPr/>
        <p:txBody>
          <a:bodyPr/>
          <a:lstStyle/>
          <a:p>
            <a:r>
              <a:rPr lang="en-US" smtClean="0"/>
              <a:t>Nancy Cameron, QC</a:t>
            </a:r>
            <a:endParaRPr lang="en-US"/>
          </a:p>
        </p:txBody>
      </p:sp>
      <p:sp>
        <p:nvSpPr>
          <p:cNvPr id="6" name="Slide Number Placeholder 5"/>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CBA39D-7A76-45D8-BC6E-D667856E94F8}" type="datetime1">
              <a:rPr lang="en-US" smtClean="0"/>
              <a:pPr/>
              <a:t>3/9/2018</a:t>
            </a:fld>
            <a:endParaRPr lang="en-US"/>
          </a:p>
        </p:txBody>
      </p:sp>
      <p:sp>
        <p:nvSpPr>
          <p:cNvPr id="5" name="Footer Placeholder 4"/>
          <p:cNvSpPr>
            <a:spLocks noGrp="1"/>
          </p:cNvSpPr>
          <p:nvPr>
            <p:ph type="ftr" sz="quarter" idx="11"/>
          </p:nvPr>
        </p:nvSpPr>
        <p:spPr/>
        <p:txBody>
          <a:bodyPr/>
          <a:lstStyle/>
          <a:p>
            <a:r>
              <a:rPr lang="en-US" smtClean="0"/>
              <a:t>Nancy Cameron, QC</a:t>
            </a:r>
            <a:endParaRPr lang="en-US"/>
          </a:p>
        </p:txBody>
      </p:sp>
      <p:sp>
        <p:nvSpPr>
          <p:cNvPr id="6" name="Slide Number Placeholder 5"/>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18BD7-4935-4423-B520-39CCA04E3E47}" type="datetime1">
              <a:rPr lang="en-US" smtClean="0"/>
              <a:pPr/>
              <a:t>3/9/2018</a:t>
            </a:fld>
            <a:endParaRPr lang="en-US"/>
          </a:p>
        </p:txBody>
      </p:sp>
      <p:sp>
        <p:nvSpPr>
          <p:cNvPr id="5" name="Footer Placeholder 4"/>
          <p:cNvSpPr>
            <a:spLocks noGrp="1"/>
          </p:cNvSpPr>
          <p:nvPr>
            <p:ph type="ftr" sz="quarter" idx="11"/>
          </p:nvPr>
        </p:nvSpPr>
        <p:spPr/>
        <p:txBody>
          <a:bodyPr/>
          <a:lstStyle/>
          <a:p>
            <a:r>
              <a:rPr lang="en-US" smtClean="0"/>
              <a:t>Nancy Cameron, QC</a:t>
            </a:r>
            <a:endParaRPr lang="en-US"/>
          </a:p>
        </p:txBody>
      </p:sp>
      <p:sp>
        <p:nvSpPr>
          <p:cNvPr id="6" name="Slide Number Placeholder 5"/>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D00B69-1A3F-4BFD-A46D-C019DD838221}" type="datetime1">
              <a:rPr lang="en-US" smtClean="0"/>
              <a:pPr/>
              <a:t>3/9/2018</a:t>
            </a:fld>
            <a:endParaRPr lang="en-US"/>
          </a:p>
        </p:txBody>
      </p:sp>
      <p:sp>
        <p:nvSpPr>
          <p:cNvPr id="5" name="Footer Placeholder 4"/>
          <p:cNvSpPr>
            <a:spLocks noGrp="1"/>
          </p:cNvSpPr>
          <p:nvPr>
            <p:ph type="ftr" sz="quarter" idx="11"/>
          </p:nvPr>
        </p:nvSpPr>
        <p:spPr/>
        <p:txBody>
          <a:bodyPr/>
          <a:lstStyle/>
          <a:p>
            <a:r>
              <a:rPr lang="en-US" smtClean="0"/>
              <a:t>Nancy Cameron, QC</a:t>
            </a:r>
            <a:endParaRPr lang="en-US"/>
          </a:p>
        </p:txBody>
      </p:sp>
      <p:sp>
        <p:nvSpPr>
          <p:cNvPr id="6" name="Slide Number Placeholder 5"/>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A7461E-D7F4-4564-9653-1EA5F67AF724}" type="datetime1">
              <a:rPr lang="en-US" smtClean="0"/>
              <a:pPr/>
              <a:t>3/9/2018</a:t>
            </a:fld>
            <a:endParaRPr lang="en-US"/>
          </a:p>
        </p:txBody>
      </p:sp>
      <p:sp>
        <p:nvSpPr>
          <p:cNvPr id="6" name="Footer Placeholder 5"/>
          <p:cNvSpPr>
            <a:spLocks noGrp="1"/>
          </p:cNvSpPr>
          <p:nvPr>
            <p:ph type="ftr" sz="quarter" idx="11"/>
          </p:nvPr>
        </p:nvSpPr>
        <p:spPr/>
        <p:txBody>
          <a:bodyPr/>
          <a:lstStyle/>
          <a:p>
            <a:r>
              <a:rPr lang="en-US" smtClean="0"/>
              <a:t>Nancy Cameron, QC</a:t>
            </a:r>
            <a:endParaRPr lang="en-US"/>
          </a:p>
        </p:txBody>
      </p:sp>
      <p:sp>
        <p:nvSpPr>
          <p:cNvPr id="7" name="Slide Number Placeholder 6"/>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4F043D-CFEE-4C89-8F6B-1F4FF9A1FC49}" type="datetime1">
              <a:rPr lang="en-US" smtClean="0"/>
              <a:pPr/>
              <a:t>3/9/2018</a:t>
            </a:fld>
            <a:endParaRPr lang="en-US"/>
          </a:p>
        </p:txBody>
      </p:sp>
      <p:sp>
        <p:nvSpPr>
          <p:cNvPr id="8" name="Footer Placeholder 7"/>
          <p:cNvSpPr>
            <a:spLocks noGrp="1"/>
          </p:cNvSpPr>
          <p:nvPr>
            <p:ph type="ftr" sz="quarter" idx="11"/>
          </p:nvPr>
        </p:nvSpPr>
        <p:spPr/>
        <p:txBody>
          <a:bodyPr/>
          <a:lstStyle/>
          <a:p>
            <a:r>
              <a:rPr lang="en-US" smtClean="0"/>
              <a:t>Nancy Cameron, QC</a:t>
            </a:r>
            <a:endParaRPr lang="en-US"/>
          </a:p>
        </p:txBody>
      </p:sp>
      <p:sp>
        <p:nvSpPr>
          <p:cNvPr id="9" name="Slide Number Placeholder 8"/>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FCDD9F-2DCB-4AA3-A845-3481842369A1}" type="datetime1">
              <a:rPr lang="en-US" smtClean="0"/>
              <a:pPr/>
              <a:t>3/9/2018</a:t>
            </a:fld>
            <a:endParaRPr lang="en-US"/>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00413B-2B22-4167-9ECC-356587DE1230}" type="datetime1">
              <a:rPr lang="en-US" smtClean="0"/>
              <a:pPr/>
              <a:t>3/9/2018</a:t>
            </a:fld>
            <a:endParaRPr lang="en-US"/>
          </a:p>
        </p:txBody>
      </p:sp>
      <p:sp>
        <p:nvSpPr>
          <p:cNvPr id="3" name="Footer Placeholder 2"/>
          <p:cNvSpPr>
            <a:spLocks noGrp="1"/>
          </p:cNvSpPr>
          <p:nvPr>
            <p:ph type="ftr" sz="quarter" idx="11"/>
          </p:nvPr>
        </p:nvSpPr>
        <p:spPr/>
        <p:txBody>
          <a:bodyPr/>
          <a:lstStyle/>
          <a:p>
            <a:r>
              <a:rPr lang="en-US" smtClean="0"/>
              <a:t>Nancy Cameron, QC</a:t>
            </a:r>
            <a:endParaRPr lang="en-US"/>
          </a:p>
        </p:txBody>
      </p:sp>
      <p:sp>
        <p:nvSpPr>
          <p:cNvPr id="4" name="Slide Number Placeholder 3"/>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C1425-756A-43A3-81F3-19FAD19A1CE4}" type="datetime1">
              <a:rPr lang="en-US" smtClean="0"/>
              <a:pPr/>
              <a:t>3/9/2018</a:t>
            </a:fld>
            <a:endParaRPr lang="en-US"/>
          </a:p>
        </p:txBody>
      </p:sp>
      <p:sp>
        <p:nvSpPr>
          <p:cNvPr id="6" name="Footer Placeholder 5"/>
          <p:cNvSpPr>
            <a:spLocks noGrp="1"/>
          </p:cNvSpPr>
          <p:nvPr>
            <p:ph type="ftr" sz="quarter" idx="11"/>
          </p:nvPr>
        </p:nvSpPr>
        <p:spPr/>
        <p:txBody>
          <a:bodyPr/>
          <a:lstStyle/>
          <a:p>
            <a:r>
              <a:rPr lang="en-US" smtClean="0"/>
              <a:t>Nancy Cameron, QC</a:t>
            </a:r>
            <a:endParaRPr lang="en-US"/>
          </a:p>
        </p:txBody>
      </p:sp>
      <p:sp>
        <p:nvSpPr>
          <p:cNvPr id="7" name="Slide Number Placeholder 6"/>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9DEC9-F758-4BE5-8E2D-9818A4DF64A5}" type="datetime1">
              <a:rPr lang="en-US" smtClean="0"/>
              <a:pPr/>
              <a:t>3/9/2018</a:t>
            </a:fld>
            <a:endParaRPr lang="en-US"/>
          </a:p>
        </p:txBody>
      </p:sp>
      <p:sp>
        <p:nvSpPr>
          <p:cNvPr id="6" name="Footer Placeholder 5"/>
          <p:cNvSpPr>
            <a:spLocks noGrp="1"/>
          </p:cNvSpPr>
          <p:nvPr>
            <p:ph type="ftr" sz="quarter" idx="11"/>
          </p:nvPr>
        </p:nvSpPr>
        <p:spPr/>
        <p:txBody>
          <a:bodyPr/>
          <a:lstStyle/>
          <a:p>
            <a:r>
              <a:rPr lang="en-US" smtClean="0"/>
              <a:t>Nancy Cameron, QC</a:t>
            </a:r>
            <a:endParaRPr lang="en-US"/>
          </a:p>
        </p:txBody>
      </p:sp>
      <p:sp>
        <p:nvSpPr>
          <p:cNvPr id="7" name="Slide Number Placeholder 6"/>
          <p:cNvSpPr>
            <a:spLocks noGrp="1"/>
          </p:cNvSpPr>
          <p:nvPr>
            <p:ph type="sldNum" sz="quarter" idx="12"/>
          </p:nvPr>
        </p:nvSpPr>
        <p:spPr/>
        <p:txBody>
          <a:bodyPr/>
          <a:lstStyle/>
          <a:p>
            <a:fld id="{6BAD00F6-22DE-4561-AD40-963445DF5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CA907-FAA9-4F31-A978-965E71314F26}" type="datetime1">
              <a:rPr lang="en-US" smtClean="0"/>
              <a:pPr/>
              <a:t>3/9/2018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Nancy Cameron, QC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D00F6-22DE-4561-AD40-963445DF5F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file:///C:\Users\nancy\Music\Playlists\Untitled%20playlist.wp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Stretch Collaboration</a:t>
            </a:r>
            <a:endParaRPr lang="en-US" dirty="0"/>
          </a:p>
        </p:txBody>
      </p:sp>
      <p:sp>
        <p:nvSpPr>
          <p:cNvPr id="3" name="Subtitle 2"/>
          <p:cNvSpPr>
            <a:spLocks noGrp="1"/>
          </p:cNvSpPr>
          <p:nvPr>
            <p:ph type="subTitle" idx="1"/>
          </p:nvPr>
        </p:nvSpPr>
        <p:spPr/>
        <p:txBody>
          <a:bodyPr/>
          <a:lstStyle/>
          <a:p>
            <a:r>
              <a:rPr lang="en-US" dirty="0" smtClean="0"/>
              <a:t>Nancy Cameron, Q.C. </a:t>
            </a:r>
          </a:p>
          <a:p>
            <a:r>
              <a:rPr lang="en-US" dirty="0" smtClean="0"/>
              <a:t>With thanks </a:t>
            </a:r>
            <a:r>
              <a:rPr lang="en-US" smtClean="0"/>
              <a:t>and appreciation  </a:t>
            </a:r>
            <a:r>
              <a:rPr lang="en-US" dirty="0" smtClean="0"/>
              <a:t>to Adam </a:t>
            </a:r>
            <a:r>
              <a:rPr lang="en-US" dirty="0" err="1" smtClean="0"/>
              <a:t>Kahane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Power</a:t>
            </a:r>
            <a:endParaRPr lang="en-CA" dirty="0"/>
          </a:p>
        </p:txBody>
      </p:sp>
      <p:sp>
        <p:nvSpPr>
          <p:cNvPr id="3" name="Content Placeholder 2"/>
          <p:cNvSpPr>
            <a:spLocks noGrp="1"/>
          </p:cNvSpPr>
          <p:nvPr>
            <p:ph idx="1"/>
          </p:nvPr>
        </p:nvSpPr>
        <p:spPr/>
        <p:txBody>
          <a:bodyPr/>
          <a:lstStyle/>
          <a:p>
            <a:r>
              <a:rPr lang="en-CA" dirty="0" smtClean="0"/>
              <a:t>Paul Tillich: Power – the drive of everything living to realize itself, with increasing intensity and extensity.</a:t>
            </a:r>
          </a:p>
          <a:p>
            <a:r>
              <a:rPr lang="en-CA" dirty="0" smtClean="0"/>
              <a:t>“Power properly understood is nothing but the ability to achieve purpose.” Martin Luther King.</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10</a:t>
            </a:fld>
            <a:endParaRPr lang="en-US"/>
          </a:p>
        </p:txBody>
      </p:sp>
    </p:spTree>
    <p:extLst>
      <p:ext uri="{BB962C8B-B14F-4D97-AF65-F5344CB8AC3E}">
        <p14:creationId xmlns="" xmlns:p14="http://schemas.microsoft.com/office/powerpoint/2010/main" val="1619551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Love</a:t>
            </a:r>
            <a:endParaRPr lang="en-CA" dirty="0"/>
          </a:p>
        </p:txBody>
      </p:sp>
      <p:sp>
        <p:nvSpPr>
          <p:cNvPr id="3" name="Content Placeholder 2"/>
          <p:cNvSpPr>
            <a:spLocks noGrp="1"/>
          </p:cNvSpPr>
          <p:nvPr>
            <p:ph idx="1"/>
          </p:nvPr>
        </p:nvSpPr>
        <p:spPr/>
        <p:txBody>
          <a:bodyPr/>
          <a:lstStyle/>
          <a:p>
            <a:r>
              <a:rPr lang="en-CA" dirty="0" smtClean="0"/>
              <a:t>Tillich: “The drive towards the unity of the separated.”</a:t>
            </a:r>
          </a:p>
          <a:p>
            <a:r>
              <a:rPr lang="en-CA" dirty="0" smtClean="0"/>
              <a:t>Robert Johnson: “Love is the one power that awakens the ego to the existence of something outside itself.”</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11</a:t>
            </a:fld>
            <a:endParaRPr lang="en-US"/>
          </a:p>
        </p:txBody>
      </p:sp>
    </p:spTree>
    <p:extLst>
      <p:ext uri="{BB962C8B-B14F-4D97-AF65-F5344CB8AC3E}">
        <p14:creationId xmlns="" xmlns:p14="http://schemas.microsoft.com/office/powerpoint/2010/main" val="180185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Overarching dilemma</a:t>
            </a:r>
            <a:endParaRPr lang="en-CA" dirty="0"/>
          </a:p>
        </p:txBody>
      </p:sp>
      <p:sp>
        <p:nvSpPr>
          <p:cNvPr id="3" name="Content Placeholder 2"/>
          <p:cNvSpPr>
            <a:spLocks noGrp="1"/>
          </p:cNvSpPr>
          <p:nvPr>
            <p:ph idx="1"/>
          </p:nvPr>
        </p:nvSpPr>
        <p:spPr/>
        <p:txBody>
          <a:bodyPr/>
          <a:lstStyle/>
          <a:p>
            <a:r>
              <a:rPr lang="en-CA" dirty="0" smtClean="0"/>
              <a:t>How do we balance the desire for unity – love – with the desire for self-realization - power?</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12</a:t>
            </a:fld>
            <a:endParaRPr lang="en-US"/>
          </a:p>
        </p:txBody>
      </p:sp>
    </p:spTree>
    <p:extLst>
      <p:ext uri="{BB962C8B-B14F-4D97-AF65-F5344CB8AC3E}">
        <p14:creationId xmlns="" xmlns:p14="http://schemas.microsoft.com/office/powerpoint/2010/main" val="173347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Two sides of power and love</a:t>
            </a:r>
            <a:endParaRPr lang="en-CA" dirty="0"/>
          </a:p>
        </p:txBody>
      </p:sp>
      <p:sp>
        <p:nvSpPr>
          <p:cNvPr id="3" name="Content Placeholder 2"/>
          <p:cNvSpPr>
            <a:spLocks noGrp="1"/>
          </p:cNvSpPr>
          <p:nvPr>
            <p:ph idx="1"/>
          </p:nvPr>
        </p:nvSpPr>
        <p:spPr/>
        <p:txBody>
          <a:bodyPr/>
          <a:lstStyle/>
          <a:p>
            <a:r>
              <a:rPr lang="en-CA" dirty="0" smtClean="0"/>
              <a:t>Generative and degenerative</a:t>
            </a:r>
          </a:p>
          <a:p>
            <a:r>
              <a:rPr lang="en-CA" dirty="0" smtClean="0"/>
              <a:t>Love is what makes power generative as opposed to degenerative</a:t>
            </a:r>
          </a:p>
          <a:p>
            <a:r>
              <a:rPr lang="en-CA" dirty="0" smtClean="0"/>
              <a:t>Power is what makes love generative as opposed to degenerative</a:t>
            </a:r>
          </a:p>
          <a:p>
            <a:r>
              <a:rPr lang="en-CA" dirty="0" smtClean="0"/>
              <a:t>For each of these to reach full potential, need the other.</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13</a:t>
            </a:fld>
            <a:endParaRPr lang="en-US"/>
          </a:p>
        </p:txBody>
      </p:sp>
    </p:spTree>
    <p:extLst>
      <p:ext uri="{BB962C8B-B14F-4D97-AF65-F5344CB8AC3E}">
        <p14:creationId xmlns="" xmlns:p14="http://schemas.microsoft.com/office/powerpoint/2010/main" val="3345771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a:t>
            </a:r>
            <a:r>
              <a:rPr lang="en-CA" dirty="0" smtClean="0"/>
              <a:t>xercise</a:t>
            </a:r>
            <a:endParaRPr lang="en-CA" dirty="0"/>
          </a:p>
        </p:txBody>
      </p:sp>
      <p:sp>
        <p:nvSpPr>
          <p:cNvPr id="3" name="Subtitle 2"/>
          <p:cNvSpPr>
            <a:spLocks noGrp="1"/>
          </p:cNvSpPr>
          <p:nvPr>
            <p:ph idx="1"/>
          </p:nvPr>
        </p:nvSpPr>
        <p:spPr/>
        <p:txBody>
          <a:bodyPr/>
          <a:lstStyle/>
          <a:p>
            <a:r>
              <a:rPr lang="en-CA" dirty="0" smtClean="0"/>
              <a:t>When you are collaborating think of an incident where you engaged in power. What happened?</a:t>
            </a:r>
          </a:p>
          <a:p>
            <a:r>
              <a:rPr lang="en-CA" dirty="0" smtClean="0"/>
              <a:t>Think of an incident where you engaged in love. What happened?</a:t>
            </a:r>
          </a:p>
          <a:p>
            <a:pPr marL="0" indent="0">
              <a:buNone/>
            </a:pPr>
            <a:endParaRPr lang="en-CA" dirty="0"/>
          </a:p>
          <a:p>
            <a:r>
              <a:rPr lang="en-CA" dirty="0" smtClean="0"/>
              <a:t>Pair and share</a:t>
            </a:r>
          </a:p>
          <a:p>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14</a:t>
            </a:fld>
            <a:endParaRPr lang="en-US"/>
          </a:p>
        </p:txBody>
      </p:sp>
    </p:spTree>
    <p:extLst>
      <p:ext uri="{BB962C8B-B14F-4D97-AF65-F5344CB8AC3E}">
        <p14:creationId xmlns="" xmlns:p14="http://schemas.microsoft.com/office/powerpoint/2010/main" val="2034764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Balancing power and love</a:t>
            </a:r>
            <a:endParaRPr lang="en-CA" dirty="0"/>
          </a:p>
        </p:txBody>
      </p:sp>
      <p:sp>
        <p:nvSpPr>
          <p:cNvPr id="3" name="Content Placeholder 2"/>
          <p:cNvSpPr>
            <a:spLocks noGrp="1"/>
          </p:cNvSpPr>
          <p:nvPr>
            <p:ph idx="1"/>
          </p:nvPr>
        </p:nvSpPr>
        <p:spPr/>
        <p:txBody>
          <a:bodyPr/>
          <a:lstStyle/>
          <a:p>
            <a:r>
              <a:rPr lang="en-CA" dirty="0" smtClean="0"/>
              <a:t>In your collaborations, what percentage of your time would you say you spend in power?</a:t>
            </a:r>
          </a:p>
          <a:p>
            <a:r>
              <a:rPr lang="en-CA" dirty="0" smtClean="0"/>
              <a:t>What percentage in love? (write these two down)</a:t>
            </a:r>
          </a:p>
          <a:p>
            <a:r>
              <a:rPr lang="en-CA" dirty="0" smtClean="0"/>
              <a:t>Does this vary depending on who you are working with?</a:t>
            </a:r>
          </a:p>
          <a:p>
            <a:r>
              <a:rPr lang="en-CA" dirty="0" smtClean="0"/>
              <a:t>How can you increase the non-dominant side?</a:t>
            </a:r>
          </a:p>
          <a:p>
            <a:r>
              <a:rPr lang="en-CA" dirty="0" smtClean="0"/>
              <a:t>Pair and share</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15</a:t>
            </a:fld>
            <a:endParaRPr lang="en-US"/>
          </a:p>
        </p:txBody>
      </p:sp>
    </p:spTree>
    <p:extLst>
      <p:ext uri="{BB962C8B-B14F-4D97-AF65-F5344CB8AC3E}">
        <p14:creationId xmlns="" xmlns:p14="http://schemas.microsoft.com/office/powerpoint/2010/main" val="3620486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CA" sz="4000" dirty="0" smtClean="0"/>
              <a:t>Permanent dilemma to balance these two</a:t>
            </a:r>
            <a:r>
              <a:rPr lang="en-CA" dirty="0" smtClean="0"/>
              <a:t/>
            </a:r>
            <a:br>
              <a:rPr lang="en-CA" dirty="0" smtClean="0"/>
            </a:br>
            <a:endParaRPr lang="en-US" dirty="0"/>
          </a:p>
        </p:txBody>
      </p:sp>
      <p:sp>
        <p:nvSpPr>
          <p:cNvPr id="3" name="Content Placeholder 2"/>
          <p:cNvSpPr>
            <a:spLocks noGrp="1"/>
          </p:cNvSpPr>
          <p:nvPr>
            <p:ph idx="1"/>
          </p:nvPr>
        </p:nvSpPr>
        <p:spPr/>
        <p:txBody>
          <a:bodyPr>
            <a:normAutofit fontScale="92500"/>
          </a:bodyPr>
          <a:lstStyle/>
          <a:p>
            <a:r>
              <a:rPr lang="en-CA" dirty="0" smtClean="0"/>
              <a:t>Jung: “Where love reigns, there is no will to power; and where the will power is paramount, love is lacking.  The one is but the shadow of the other.”</a:t>
            </a:r>
          </a:p>
          <a:p>
            <a:r>
              <a:rPr lang="en-CA" dirty="0" smtClean="0"/>
              <a:t>Robert Johnson: “Probably the most troublesome pair of opposites that we can reconcile is love and power.  Our modern world is torn to shreds by this dichotomy, and one finds many more failures than successes in the attempt to reconcile them.”</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16</a:t>
            </a:fld>
            <a:endParaRPr lang="en-US"/>
          </a:p>
        </p:txBody>
      </p:sp>
    </p:spTree>
    <p:extLst>
      <p:ext uri="{BB962C8B-B14F-4D97-AF65-F5344CB8AC3E}">
        <p14:creationId xmlns="" xmlns:p14="http://schemas.microsoft.com/office/powerpoint/2010/main" val="4060920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Four types of communicating</a:t>
            </a:r>
            <a:endParaRPr lang="en-CA" dirty="0"/>
          </a:p>
        </p:txBody>
      </p:sp>
      <p:sp>
        <p:nvSpPr>
          <p:cNvPr id="3" name="Content Placeholder 2"/>
          <p:cNvSpPr>
            <a:spLocks noGrp="1"/>
          </p:cNvSpPr>
          <p:nvPr>
            <p:ph idx="1"/>
          </p:nvPr>
        </p:nvSpPr>
        <p:spPr/>
        <p:txBody>
          <a:bodyPr/>
          <a:lstStyle/>
          <a:p>
            <a:r>
              <a:rPr lang="en-CA" dirty="0" smtClean="0"/>
              <a:t>Downloading</a:t>
            </a:r>
          </a:p>
          <a:p>
            <a:r>
              <a:rPr lang="en-CA" dirty="0" smtClean="0"/>
              <a:t>Debating</a:t>
            </a:r>
          </a:p>
          <a:p>
            <a:r>
              <a:rPr lang="en-CA" dirty="0" smtClean="0"/>
              <a:t>Dialogue</a:t>
            </a:r>
          </a:p>
          <a:p>
            <a:r>
              <a:rPr lang="en-CA" dirty="0" err="1" smtClean="0"/>
              <a:t>Presencing</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17</a:t>
            </a:fld>
            <a:endParaRPr lang="en-US"/>
          </a:p>
        </p:txBody>
      </p:sp>
    </p:spTree>
    <p:extLst>
      <p:ext uri="{BB962C8B-B14F-4D97-AF65-F5344CB8AC3E}">
        <p14:creationId xmlns="" xmlns:p14="http://schemas.microsoft.com/office/powerpoint/2010/main" val="1898782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Downloading </a:t>
            </a:r>
            <a:br>
              <a:rPr lang="en-CA" dirty="0" smtClean="0"/>
            </a:br>
            <a:r>
              <a:rPr lang="en-CA" dirty="0" smtClean="0"/>
              <a:t>“the truth is…”</a:t>
            </a:r>
            <a:endParaRPr lang="en-CA" dirty="0"/>
          </a:p>
        </p:txBody>
      </p:sp>
      <p:sp>
        <p:nvSpPr>
          <p:cNvPr id="3" name="Content Placeholder 2"/>
          <p:cNvSpPr>
            <a:spLocks noGrp="1"/>
          </p:cNvSpPr>
          <p:nvPr>
            <p:ph idx="1"/>
          </p:nvPr>
        </p:nvSpPr>
        <p:spPr/>
        <p:txBody>
          <a:bodyPr/>
          <a:lstStyle/>
          <a:p>
            <a:r>
              <a:rPr lang="en-CA" dirty="0" smtClean="0"/>
              <a:t>Listening</a:t>
            </a:r>
          </a:p>
          <a:p>
            <a:pPr lvl="1"/>
            <a:r>
              <a:rPr lang="en-CA" dirty="0" smtClean="0"/>
              <a:t> from within myself and my story</a:t>
            </a:r>
          </a:p>
          <a:p>
            <a:pPr lvl="1"/>
            <a:r>
              <a:rPr lang="en-CA" dirty="0" smtClean="0"/>
              <a:t>Hearing what confirms my own story</a:t>
            </a:r>
          </a:p>
          <a:p>
            <a:r>
              <a:rPr lang="en-CA" dirty="0" smtClean="0"/>
              <a:t>Speaking</a:t>
            </a:r>
          </a:p>
          <a:p>
            <a:pPr lvl="1"/>
            <a:r>
              <a:rPr lang="en-CA" dirty="0" smtClean="0"/>
              <a:t>Telling – my story, because it is the only true story (or polite one or safe one)</a:t>
            </a:r>
          </a:p>
          <a:p>
            <a:pPr lvl="1"/>
            <a:r>
              <a:rPr lang="en-CA" dirty="0" smtClean="0"/>
              <a:t>One way, one objective, position, strategy</a:t>
            </a:r>
          </a:p>
          <a:p>
            <a:pPr marL="457200" lvl="1" indent="0">
              <a:buNone/>
            </a:pP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18</a:t>
            </a:fld>
            <a:endParaRPr lang="en-US"/>
          </a:p>
        </p:txBody>
      </p:sp>
    </p:spTree>
    <p:extLst>
      <p:ext uri="{BB962C8B-B14F-4D97-AF65-F5344CB8AC3E}">
        <p14:creationId xmlns="" xmlns:p14="http://schemas.microsoft.com/office/powerpoint/2010/main" val="4150383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Debating:</a:t>
            </a:r>
            <a:br>
              <a:rPr lang="en-CA" dirty="0" smtClean="0"/>
            </a:br>
            <a:r>
              <a:rPr lang="en-CA" dirty="0" smtClean="0"/>
              <a:t>“in my opinion…”</a:t>
            </a:r>
            <a:endParaRPr lang="en-CA" dirty="0"/>
          </a:p>
        </p:txBody>
      </p:sp>
      <p:sp>
        <p:nvSpPr>
          <p:cNvPr id="3" name="Content Placeholder 2"/>
          <p:cNvSpPr>
            <a:spLocks noGrp="1"/>
          </p:cNvSpPr>
          <p:nvPr>
            <p:ph idx="1"/>
          </p:nvPr>
        </p:nvSpPr>
        <p:spPr/>
        <p:txBody>
          <a:bodyPr/>
          <a:lstStyle/>
          <a:p>
            <a:endParaRPr lang="en-CA" dirty="0" smtClean="0"/>
          </a:p>
          <a:p>
            <a:r>
              <a:rPr lang="en-CA" dirty="0" smtClean="0"/>
              <a:t>Listening</a:t>
            </a:r>
          </a:p>
          <a:p>
            <a:pPr lvl="1"/>
            <a:r>
              <a:rPr lang="en-CA" dirty="0" smtClean="0"/>
              <a:t>From the outside, factually and objectively</a:t>
            </a:r>
          </a:p>
          <a:p>
            <a:r>
              <a:rPr lang="en-CA" dirty="0" smtClean="0"/>
              <a:t>Speaking </a:t>
            </a:r>
          </a:p>
          <a:p>
            <a:pPr lvl="1"/>
            <a:r>
              <a:rPr lang="en-CA" dirty="0" smtClean="0"/>
              <a:t>Clash of ideas</a:t>
            </a:r>
          </a:p>
          <a:p>
            <a:pPr lvl="1"/>
            <a:r>
              <a:rPr lang="en-CA" dirty="0" smtClean="0"/>
              <a:t>“What I think”</a:t>
            </a:r>
          </a:p>
          <a:p>
            <a:r>
              <a:rPr lang="en-CA" dirty="0" smtClean="0"/>
              <a:t>More open than downloading because of an awareness that there are different views</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19</a:t>
            </a:fld>
            <a:endParaRPr lang="en-US"/>
          </a:p>
        </p:txBody>
      </p:sp>
    </p:spTree>
    <p:extLst>
      <p:ext uri="{BB962C8B-B14F-4D97-AF65-F5344CB8AC3E}">
        <p14:creationId xmlns="" xmlns:p14="http://schemas.microsoft.com/office/powerpoint/2010/main" val="1609235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dirty="0" smtClean="0"/>
              <a:t/>
            </a:r>
            <a:br>
              <a:rPr lang="en-US" dirty="0" smtClean="0"/>
            </a:br>
            <a:r>
              <a:rPr lang="en-US" sz="4000" dirty="0" smtClean="0"/>
              <a:t>What is Collaboration?  What are the essential elements?</a:t>
            </a:r>
            <a:endParaRPr lang="en-US" sz="4000" dirty="0"/>
          </a:p>
        </p:txBody>
      </p:sp>
      <p:sp>
        <p:nvSpPr>
          <p:cNvPr id="3" name="Content Placeholder 2"/>
          <p:cNvSpPr>
            <a:spLocks noGrp="1"/>
          </p:cNvSpPr>
          <p:nvPr>
            <p:ph idx="1"/>
          </p:nvPr>
        </p:nvSpPr>
        <p:spPr>
          <a:xfrm>
            <a:off x="457200" y="381000"/>
            <a:ext cx="8229600" cy="5745163"/>
          </a:xfrm>
        </p:spPr>
        <p:txBody>
          <a:bodyPr/>
          <a:lstStyle/>
          <a:p>
            <a:endParaRPr lang="en-US" dirty="0" smtClean="0"/>
          </a:p>
          <a:p>
            <a:endParaRPr lang="en-US" dirty="0" smtClean="0"/>
          </a:p>
          <a:p>
            <a:endParaRPr lang="en-US" dirty="0" smtClean="0"/>
          </a:p>
          <a:p>
            <a:pPr>
              <a:buNone/>
            </a:pPr>
            <a:r>
              <a:rPr lang="en-US" dirty="0" smtClean="0"/>
              <a:t>Harmonious team with an idea about where it is going.</a:t>
            </a:r>
          </a:p>
          <a:p>
            <a:pPr>
              <a:buNone/>
            </a:pPr>
            <a:r>
              <a:rPr lang="en-US" dirty="0" smtClean="0"/>
              <a:t>How it will get there.</a:t>
            </a:r>
          </a:p>
          <a:p>
            <a:pPr>
              <a:buNone/>
            </a:pPr>
            <a:r>
              <a:rPr lang="en-US" dirty="0" smtClean="0"/>
              <a:t>Who needs to do what.</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a:t>
            </a:fld>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2"/>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Dialoguing:</a:t>
            </a:r>
            <a:br>
              <a:rPr lang="en-CA" dirty="0" smtClean="0"/>
            </a:br>
            <a:r>
              <a:rPr lang="en-CA" dirty="0" smtClean="0"/>
              <a:t>“In my experience…”</a:t>
            </a:r>
            <a:endParaRPr lang="en-CA" dirty="0"/>
          </a:p>
        </p:txBody>
      </p:sp>
      <p:sp>
        <p:nvSpPr>
          <p:cNvPr id="3" name="Content Placeholder 2"/>
          <p:cNvSpPr>
            <a:spLocks noGrp="1"/>
          </p:cNvSpPr>
          <p:nvPr>
            <p:ph idx="1"/>
          </p:nvPr>
        </p:nvSpPr>
        <p:spPr/>
        <p:txBody>
          <a:bodyPr/>
          <a:lstStyle/>
          <a:p>
            <a:r>
              <a:rPr lang="en-CA" dirty="0" smtClean="0"/>
              <a:t>Listening</a:t>
            </a:r>
          </a:p>
          <a:p>
            <a:pPr lvl="1"/>
            <a:r>
              <a:rPr lang="en-CA" dirty="0" smtClean="0"/>
              <a:t>Listen to others as though you are listening from inside them</a:t>
            </a:r>
          </a:p>
          <a:p>
            <a:pPr lvl="1"/>
            <a:r>
              <a:rPr lang="en-CA" dirty="0" smtClean="0"/>
              <a:t>Empathetic listening</a:t>
            </a:r>
          </a:p>
          <a:p>
            <a:r>
              <a:rPr lang="en-CA" dirty="0" smtClean="0"/>
              <a:t>Talking</a:t>
            </a:r>
          </a:p>
          <a:p>
            <a:pPr lvl="1"/>
            <a:r>
              <a:rPr lang="en-CA" dirty="0" smtClean="0"/>
              <a:t>Self-reflective</a:t>
            </a:r>
          </a:p>
          <a:p>
            <a:pPr lvl="1"/>
            <a:r>
              <a:rPr lang="en-CA" dirty="0" smtClean="0"/>
              <a:t>Opens up new possibilities (works towards balancing of power and love)</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20</a:t>
            </a:fld>
            <a:endParaRPr lang="en-US"/>
          </a:p>
        </p:txBody>
      </p:sp>
    </p:spTree>
    <p:extLst>
      <p:ext uri="{BB962C8B-B14F-4D97-AF65-F5344CB8AC3E}">
        <p14:creationId xmlns="" xmlns:p14="http://schemas.microsoft.com/office/powerpoint/2010/main" val="25177625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err="1" smtClean="0"/>
              <a:t>Presencing</a:t>
            </a:r>
            <a:r>
              <a:rPr lang="en-CA" sz="3200" dirty="0" smtClean="0"/>
              <a:t>:</a:t>
            </a:r>
            <a:br>
              <a:rPr lang="en-CA" sz="3200" dirty="0" smtClean="0"/>
            </a:br>
            <a:r>
              <a:rPr lang="en-CA" sz="3200" dirty="0" smtClean="0"/>
              <a:t>“What I am noticing here and now is…”</a:t>
            </a:r>
            <a:endParaRPr lang="en-CA" sz="3200" dirty="0"/>
          </a:p>
        </p:txBody>
      </p:sp>
      <p:sp>
        <p:nvSpPr>
          <p:cNvPr id="3" name="Content Placeholder 2"/>
          <p:cNvSpPr>
            <a:spLocks noGrp="1"/>
          </p:cNvSpPr>
          <p:nvPr>
            <p:ph idx="1"/>
          </p:nvPr>
        </p:nvSpPr>
        <p:spPr/>
        <p:txBody>
          <a:bodyPr/>
          <a:lstStyle/>
          <a:p>
            <a:r>
              <a:rPr lang="en-CA" dirty="0" smtClean="0"/>
              <a:t>Listening</a:t>
            </a:r>
          </a:p>
          <a:p>
            <a:pPr lvl="1"/>
            <a:r>
              <a:rPr lang="en-CA" dirty="0" smtClean="0"/>
              <a:t>Sensing what is in the process of coming into being</a:t>
            </a:r>
          </a:p>
          <a:p>
            <a:pPr lvl="1"/>
            <a:r>
              <a:rPr lang="en-CA" dirty="0" smtClean="0"/>
              <a:t>Fully present</a:t>
            </a:r>
          </a:p>
          <a:p>
            <a:pPr lvl="1"/>
            <a:r>
              <a:rPr lang="en-CA" dirty="0" smtClean="0"/>
              <a:t>In a group, boundaries begin to disappear</a:t>
            </a:r>
          </a:p>
          <a:p>
            <a:r>
              <a:rPr lang="en-CA" dirty="0" smtClean="0"/>
              <a:t>Talking</a:t>
            </a:r>
          </a:p>
          <a:p>
            <a:pPr lvl="1"/>
            <a:r>
              <a:rPr lang="en-CA" dirty="0" smtClean="0"/>
              <a:t>Embodies a shared sense of purpose</a:t>
            </a:r>
          </a:p>
          <a:p>
            <a:pPr lvl="1"/>
            <a:r>
              <a:rPr lang="en-CA" dirty="0" smtClean="0"/>
              <a:t>Transcends the individuals</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21</a:t>
            </a:fld>
            <a:endParaRPr lang="en-US"/>
          </a:p>
        </p:txBody>
      </p:sp>
    </p:spTree>
    <p:extLst>
      <p:ext uri="{BB962C8B-B14F-4D97-AF65-F5344CB8AC3E}">
        <p14:creationId xmlns="" xmlns:p14="http://schemas.microsoft.com/office/powerpoint/2010/main" val="1708644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Nancy Cameron, QC</a:t>
            </a:r>
            <a:endParaRPr lang="en-US"/>
          </a:p>
        </p:txBody>
      </p:sp>
      <p:sp>
        <p:nvSpPr>
          <p:cNvPr id="3" name="Slide Number Placeholder 2"/>
          <p:cNvSpPr>
            <a:spLocks noGrp="1"/>
          </p:cNvSpPr>
          <p:nvPr>
            <p:ph type="sldNum" sz="quarter" idx="12"/>
          </p:nvPr>
        </p:nvSpPr>
        <p:spPr/>
        <p:txBody>
          <a:bodyPr/>
          <a:lstStyle/>
          <a:p>
            <a:fld id="{6BAD00F6-22DE-4561-AD40-963445DF5FF2}" type="slidenum">
              <a:rPr lang="en-US" smtClean="0"/>
              <a:pPr/>
              <a:t>22</a:t>
            </a:fld>
            <a:endParaRPr lang="en-US"/>
          </a:p>
        </p:txBody>
      </p:sp>
      <p:sp>
        <p:nvSpPr>
          <p:cNvPr id="4" name="TextBox 3"/>
          <p:cNvSpPr txBox="1"/>
          <p:nvPr/>
        </p:nvSpPr>
        <p:spPr>
          <a:xfrm>
            <a:off x="382091" y="2438400"/>
            <a:ext cx="8324715" cy="2800767"/>
          </a:xfrm>
          <a:prstGeom prst="rect">
            <a:avLst/>
          </a:prstGeom>
          <a:noFill/>
        </p:spPr>
        <p:txBody>
          <a:bodyPr wrap="none" rtlCol="0">
            <a:spAutoFit/>
          </a:bodyPr>
          <a:lstStyle/>
          <a:p>
            <a:pPr algn="ctr"/>
            <a:r>
              <a:rPr lang="en-CA" sz="2800" dirty="0" smtClean="0"/>
              <a:t>All four models are legitimate and have their own uses. </a:t>
            </a:r>
          </a:p>
          <a:p>
            <a:pPr algn="ctr"/>
            <a:r>
              <a:rPr lang="en-CA" sz="2800" dirty="0" smtClean="0"/>
              <a:t> If we want to co-create, we need to be able</a:t>
            </a:r>
          </a:p>
          <a:p>
            <a:pPr algn="ctr"/>
            <a:r>
              <a:rPr lang="en-CA" sz="2800" dirty="0" smtClean="0"/>
              <a:t> to spend at least some time in </a:t>
            </a:r>
          </a:p>
          <a:p>
            <a:pPr algn="ctr"/>
            <a:r>
              <a:rPr lang="en-CA" sz="2800" dirty="0" smtClean="0"/>
              <a:t>dialogue and</a:t>
            </a:r>
          </a:p>
          <a:p>
            <a:pPr algn="ctr"/>
            <a:r>
              <a:rPr lang="en-CA" sz="2800" dirty="0" err="1" smtClean="0"/>
              <a:t>presencing</a:t>
            </a:r>
            <a:endParaRPr lang="en-CA" sz="2800" dirty="0" smtClean="0"/>
          </a:p>
          <a:p>
            <a:endParaRPr lang="en-CA" dirty="0"/>
          </a:p>
          <a:p>
            <a:endParaRPr lang="en-CA" dirty="0"/>
          </a:p>
        </p:txBody>
      </p:sp>
    </p:spTree>
    <p:extLst>
      <p:ext uri="{BB962C8B-B14F-4D97-AF65-F5344CB8AC3E}">
        <p14:creationId xmlns="" xmlns:p14="http://schemas.microsoft.com/office/powerpoint/2010/main" val="3153008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Exercise</a:t>
            </a:r>
            <a:endParaRPr lang="en-CA" dirty="0"/>
          </a:p>
        </p:txBody>
      </p:sp>
      <p:sp>
        <p:nvSpPr>
          <p:cNvPr id="3" name="Content Placeholder 2"/>
          <p:cNvSpPr>
            <a:spLocks noGrp="1"/>
          </p:cNvSpPr>
          <p:nvPr>
            <p:ph idx="1"/>
          </p:nvPr>
        </p:nvSpPr>
        <p:spPr/>
        <p:txBody>
          <a:bodyPr/>
          <a:lstStyle/>
          <a:p>
            <a:r>
              <a:rPr lang="en-CA" dirty="0" smtClean="0"/>
              <a:t>Think of a collaboration you have done recently. What percentage of time did you spend</a:t>
            </a:r>
          </a:p>
          <a:p>
            <a:pPr lvl="1"/>
            <a:r>
              <a:rPr lang="en-CA" dirty="0" smtClean="0"/>
              <a:t>Downloading</a:t>
            </a:r>
          </a:p>
          <a:p>
            <a:pPr lvl="1"/>
            <a:r>
              <a:rPr lang="en-CA" dirty="0" smtClean="0"/>
              <a:t>Debating</a:t>
            </a:r>
          </a:p>
          <a:p>
            <a:pPr lvl="1"/>
            <a:r>
              <a:rPr lang="en-CA" dirty="0" smtClean="0"/>
              <a:t>Dialoguing</a:t>
            </a:r>
          </a:p>
          <a:p>
            <a:pPr lvl="1"/>
            <a:r>
              <a:rPr lang="en-CA" dirty="0" err="1"/>
              <a:t>P</a:t>
            </a:r>
            <a:r>
              <a:rPr lang="en-CA" dirty="0" err="1" smtClean="0"/>
              <a:t>resencing</a:t>
            </a:r>
            <a:endParaRPr lang="en-CA" dirty="0" smtClean="0"/>
          </a:p>
          <a:p>
            <a:pPr lvl="1"/>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23</a:t>
            </a:fld>
            <a:endParaRPr lang="en-US"/>
          </a:p>
        </p:txBody>
      </p:sp>
    </p:spTree>
    <p:extLst>
      <p:ext uri="{BB962C8B-B14F-4D97-AF65-F5344CB8AC3E}">
        <p14:creationId xmlns="" xmlns:p14="http://schemas.microsoft.com/office/powerpoint/2010/main" val="2402184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you are working </a:t>
            </a:r>
            <a:r>
              <a:rPr lang="en-US" smtClean="0"/>
              <a:t>with others, how much do you…</a:t>
            </a:r>
            <a:endParaRPr lang="en-US" dirty="0"/>
          </a:p>
        </p:txBody>
      </p:sp>
      <p:sp>
        <p:nvSpPr>
          <p:cNvPr id="3" name="Content Placeholder 2"/>
          <p:cNvSpPr>
            <a:spLocks noGrp="1"/>
          </p:cNvSpPr>
          <p:nvPr>
            <p:ph idx="1"/>
          </p:nvPr>
        </p:nvSpPr>
        <p:spPr/>
        <p:txBody>
          <a:bodyPr>
            <a:normAutofit fontScale="92500"/>
          </a:bodyPr>
          <a:lstStyle/>
          <a:p>
            <a:r>
              <a:rPr lang="en-US" dirty="0" smtClean="0"/>
              <a:t>Downloading -- Saying what is true, safe, or polite, and not listening to others.</a:t>
            </a:r>
          </a:p>
          <a:p>
            <a:r>
              <a:rPr lang="en-US" dirty="0" smtClean="0"/>
              <a:t>Debating – saying what you really think, and listening to judge what is correct</a:t>
            </a:r>
          </a:p>
          <a:p>
            <a:r>
              <a:rPr lang="en-US" dirty="0" smtClean="0"/>
              <a:t>Dialoguing –Saying where you are coming from, and listening to where others are coming from.</a:t>
            </a:r>
          </a:p>
          <a:p>
            <a:r>
              <a:rPr lang="en-US" dirty="0" err="1" smtClean="0"/>
              <a:t>Presencing</a:t>
            </a:r>
            <a:r>
              <a:rPr lang="en-US" dirty="0" smtClean="0"/>
              <a:t> – saying and listening to what you perceive to be emerging in your situation as a whole.</a:t>
            </a:r>
            <a:endParaRPr lang="en-US"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Large group sharing</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Who had the highest percentage in</a:t>
            </a:r>
          </a:p>
          <a:p>
            <a:pPr lvl="1"/>
            <a:r>
              <a:rPr lang="en-CA" sz="2600" dirty="0" smtClean="0"/>
              <a:t>Downloading</a:t>
            </a:r>
          </a:p>
          <a:p>
            <a:pPr lvl="1"/>
            <a:r>
              <a:rPr lang="en-CA" sz="2600" dirty="0" smtClean="0"/>
              <a:t>Debating </a:t>
            </a:r>
          </a:p>
          <a:p>
            <a:pPr lvl="1"/>
            <a:r>
              <a:rPr lang="en-CA" sz="2600" dirty="0" smtClean="0"/>
              <a:t>Dialoguing</a:t>
            </a:r>
          </a:p>
          <a:p>
            <a:pPr lvl="1"/>
            <a:r>
              <a:rPr lang="en-CA" sz="2600" dirty="0" err="1" smtClean="0"/>
              <a:t>Presencing</a:t>
            </a:r>
            <a:endParaRPr lang="en-CA" sz="2600" dirty="0" smtClean="0"/>
          </a:p>
          <a:p>
            <a:r>
              <a:rPr lang="en-CA" dirty="0" smtClean="0"/>
              <a:t>Who had the lowest percentage of their time in </a:t>
            </a:r>
          </a:p>
          <a:p>
            <a:pPr lvl="1"/>
            <a:r>
              <a:rPr lang="en-CA" sz="2600" dirty="0" smtClean="0"/>
              <a:t>Downloading</a:t>
            </a:r>
          </a:p>
          <a:p>
            <a:pPr lvl="1"/>
            <a:r>
              <a:rPr lang="en-CA" sz="2600" dirty="0" smtClean="0"/>
              <a:t>Debating </a:t>
            </a:r>
          </a:p>
          <a:p>
            <a:pPr lvl="1"/>
            <a:r>
              <a:rPr lang="en-CA" sz="2600" dirty="0" smtClean="0"/>
              <a:t>Dialoguing</a:t>
            </a:r>
          </a:p>
          <a:p>
            <a:pPr lvl="1"/>
            <a:r>
              <a:rPr lang="en-CA" sz="2600" dirty="0" err="1" smtClean="0"/>
              <a:t>Presencing</a:t>
            </a:r>
            <a:endParaRPr lang="en-CA" sz="2600"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25</a:t>
            </a:fld>
            <a:endParaRPr lang="en-US"/>
          </a:p>
        </p:txBody>
      </p:sp>
    </p:spTree>
    <p:extLst>
      <p:ext uri="{BB962C8B-B14F-4D97-AF65-F5344CB8AC3E}">
        <p14:creationId xmlns="" xmlns:p14="http://schemas.microsoft.com/office/powerpoint/2010/main" val="3266821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Practicing the different communication styles</a:t>
            </a:r>
            <a:endParaRPr lang="en-CA" dirty="0"/>
          </a:p>
        </p:txBody>
      </p:sp>
      <p:sp>
        <p:nvSpPr>
          <p:cNvPr id="3" name="Content Placeholder 2"/>
          <p:cNvSpPr>
            <a:spLocks noGrp="1"/>
          </p:cNvSpPr>
          <p:nvPr>
            <p:ph idx="1"/>
          </p:nvPr>
        </p:nvSpPr>
        <p:spPr/>
        <p:txBody>
          <a:bodyPr/>
          <a:lstStyle/>
          <a:p>
            <a:r>
              <a:rPr lang="en-CA" dirty="0" smtClean="0"/>
              <a:t>What style do you tend to use when you are nervous?</a:t>
            </a:r>
          </a:p>
          <a:p>
            <a:r>
              <a:rPr lang="en-CA" dirty="0" smtClean="0"/>
              <a:t>When you don’t feel safe?</a:t>
            </a:r>
          </a:p>
          <a:p>
            <a:r>
              <a:rPr lang="en-CA" dirty="0" smtClean="0"/>
              <a:t>When you are confused?</a:t>
            </a:r>
          </a:p>
          <a:p>
            <a:r>
              <a:rPr lang="en-CA" dirty="0" smtClean="0"/>
              <a:t>When you are triggered?</a:t>
            </a:r>
          </a:p>
          <a:p>
            <a:r>
              <a:rPr lang="en-CA" dirty="0" smtClean="0"/>
              <a:t>When you aren’t prepared?</a:t>
            </a:r>
          </a:p>
          <a:p>
            <a:r>
              <a:rPr lang="en-CA" dirty="0" smtClean="0"/>
              <a:t>When you do feel safe?</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26</a:t>
            </a:fld>
            <a:endParaRPr lang="en-US"/>
          </a:p>
        </p:txBody>
      </p:sp>
    </p:spTree>
    <p:extLst>
      <p:ext uri="{BB962C8B-B14F-4D97-AF65-F5344CB8AC3E}">
        <p14:creationId xmlns="" xmlns:p14="http://schemas.microsoft.com/office/powerpoint/2010/main" val="2091965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Communication Exercise</a:t>
            </a:r>
            <a:endParaRPr lang="en-US" dirty="0"/>
          </a:p>
        </p:txBody>
      </p:sp>
      <p:sp>
        <p:nvSpPr>
          <p:cNvPr id="8" name="Content Placeholder 7"/>
          <p:cNvSpPr>
            <a:spLocks noGrp="1"/>
          </p:cNvSpPr>
          <p:nvPr>
            <p:ph idx="1"/>
          </p:nvPr>
        </p:nvSpPr>
        <p:spPr/>
        <p:txBody>
          <a:bodyPr/>
          <a:lstStyle/>
          <a:p>
            <a:r>
              <a:rPr lang="en-US" dirty="0" smtClean="0"/>
              <a:t>An opportunity to practice dialogue and </a:t>
            </a:r>
            <a:r>
              <a:rPr lang="en-US" dirty="0" err="1" smtClean="0"/>
              <a:t>presencing</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27</a:t>
            </a:fld>
            <a:endParaRPr lang="en-US"/>
          </a:p>
        </p:txBody>
      </p:sp>
    </p:spTree>
    <p:extLst>
      <p:ext uri="{BB962C8B-B14F-4D97-AF65-F5344CB8AC3E}">
        <p14:creationId xmlns="" xmlns:p14="http://schemas.microsoft.com/office/powerpoint/2010/main" val="27792300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CA" dirty="0" smtClean="0"/>
              <a:t>Systemic Change</a:t>
            </a:r>
            <a:br>
              <a:rPr lang="en-CA" dirty="0" smtClean="0"/>
            </a:br>
            <a:r>
              <a:rPr lang="en-CA" dirty="0" smtClean="0"/>
              <a:t>Power and Love</a:t>
            </a:r>
            <a:endParaRPr lang="en-CA" dirty="0"/>
          </a:p>
        </p:txBody>
      </p:sp>
      <p:sp>
        <p:nvSpPr>
          <p:cNvPr id="5" name="Content Placeholder 4"/>
          <p:cNvSpPr>
            <a:spLocks noGrp="1"/>
          </p:cNvSpPr>
          <p:nvPr>
            <p:ph idx="1"/>
          </p:nvPr>
        </p:nvSpPr>
        <p:spPr/>
        <p:txBody>
          <a:bodyPr/>
          <a:lstStyle/>
          <a:p>
            <a:r>
              <a:rPr lang="en-CA" dirty="0" smtClean="0"/>
              <a:t>Strategies for using this concept as we work for systemic change</a:t>
            </a:r>
            <a:endParaRPr lang="en-CA" dirty="0"/>
          </a:p>
        </p:txBody>
      </p:sp>
      <p:sp>
        <p:nvSpPr>
          <p:cNvPr id="2" name="Footer Placeholder 1"/>
          <p:cNvSpPr>
            <a:spLocks noGrp="1"/>
          </p:cNvSpPr>
          <p:nvPr>
            <p:ph type="ftr" sz="quarter" idx="11"/>
          </p:nvPr>
        </p:nvSpPr>
        <p:spPr/>
        <p:txBody>
          <a:bodyPr/>
          <a:lstStyle/>
          <a:p>
            <a:r>
              <a:rPr lang="en-US" smtClean="0"/>
              <a:t>Nancy Cameron, QC</a:t>
            </a:r>
            <a:endParaRPr lang="en-US"/>
          </a:p>
        </p:txBody>
      </p:sp>
      <p:sp>
        <p:nvSpPr>
          <p:cNvPr id="3" name="Slide Number Placeholder 2"/>
          <p:cNvSpPr>
            <a:spLocks noGrp="1"/>
          </p:cNvSpPr>
          <p:nvPr>
            <p:ph type="sldNum" sz="quarter" idx="12"/>
          </p:nvPr>
        </p:nvSpPr>
        <p:spPr/>
        <p:txBody>
          <a:bodyPr/>
          <a:lstStyle/>
          <a:p>
            <a:fld id="{6BAD00F6-22DE-4561-AD40-963445DF5FF2}" type="slidenum">
              <a:rPr lang="en-US" smtClean="0"/>
              <a:pPr/>
              <a:t>28</a:t>
            </a:fld>
            <a:endParaRPr lang="en-US"/>
          </a:p>
        </p:txBody>
      </p:sp>
    </p:spTree>
    <p:extLst>
      <p:ext uri="{BB962C8B-B14F-4D97-AF65-F5344CB8AC3E}">
        <p14:creationId xmlns="" xmlns:p14="http://schemas.microsoft.com/office/powerpoint/2010/main" val="34822752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It Really is </a:t>
            </a:r>
            <a:br>
              <a:rPr lang="en-CA" dirty="0" smtClean="0"/>
            </a:br>
            <a:r>
              <a:rPr lang="en-CA" dirty="0" smtClean="0"/>
              <a:t>All About Me</a:t>
            </a:r>
            <a:endParaRPr lang="en-CA" dirty="0"/>
          </a:p>
        </p:txBody>
      </p:sp>
      <p:sp>
        <p:nvSpPr>
          <p:cNvPr id="3" name="Subtitle 2"/>
          <p:cNvSpPr>
            <a:spLocks noGrp="1"/>
          </p:cNvSpPr>
          <p:nvPr>
            <p:ph type="subTitle" idx="1"/>
          </p:nvPr>
        </p:nvSpPr>
        <p:spPr/>
        <p:txBody>
          <a:bodyPr/>
          <a:lstStyle/>
          <a:p>
            <a:r>
              <a:rPr lang="en-CA" dirty="0" smtClean="0"/>
              <a:t>Where do I need to stretch to help move into true collaboration?</a:t>
            </a:r>
            <a:endParaRPr lang="en-CA" dirty="0"/>
          </a:p>
        </p:txBody>
      </p:sp>
    </p:spTree>
    <p:extLst>
      <p:ext uri="{BB962C8B-B14F-4D97-AF65-F5344CB8AC3E}">
        <p14:creationId xmlns="" xmlns:p14="http://schemas.microsoft.com/office/powerpoint/2010/main" val="3721271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990600"/>
            <a:ext cx="2286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Competing</a:t>
            </a:r>
            <a:endParaRPr lang="en-US" dirty="0"/>
          </a:p>
        </p:txBody>
      </p:sp>
      <p:sp>
        <p:nvSpPr>
          <p:cNvPr id="5" name="Rectangle 4"/>
          <p:cNvSpPr/>
          <p:nvPr/>
        </p:nvSpPr>
        <p:spPr>
          <a:xfrm>
            <a:off x="4038600" y="990600"/>
            <a:ext cx="2590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Collaborating</a:t>
            </a:r>
            <a:endParaRPr lang="en-US" dirty="0"/>
          </a:p>
        </p:txBody>
      </p:sp>
      <p:sp>
        <p:nvSpPr>
          <p:cNvPr id="6" name="Rectangle 5"/>
          <p:cNvSpPr/>
          <p:nvPr/>
        </p:nvSpPr>
        <p:spPr>
          <a:xfrm>
            <a:off x="3048000" y="2209800"/>
            <a:ext cx="1981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Compromising</a:t>
            </a:r>
            <a:endParaRPr lang="en-US" dirty="0"/>
          </a:p>
        </p:txBody>
      </p:sp>
      <p:sp>
        <p:nvSpPr>
          <p:cNvPr id="7" name="Rectangle 6"/>
          <p:cNvSpPr/>
          <p:nvPr/>
        </p:nvSpPr>
        <p:spPr>
          <a:xfrm>
            <a:off x="1676400" y="3352800"/>
            <a:ext cx="2438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Avoiding</a:t>
            </a:r>
            <a:endParaRPr lang="en-US" dirty="0"/>
          </a:p>
        </p:txBody>
      </p:sp>
      <p:sp>
        <p:nvSpPr>
          <p:cNvPr id="8" name="Rectangle 7"/>
          <p:cNvSpPr/>
          <p:nvPr/>
        </p:nvSpPr>
        <p:spPr>
          <a:xfrm>
            <a:off x="4114800" y="3352800"/>
            <a:ext cx="2590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Accommodating</a:t>
            </a:r>
            <a:endParaRPr lang="en-US" dirty="0"/>
          </a:p>
        </p:txBody>
      </p:sp>
      <p:sp>
        <p:nvSpPr>
          <p:cNvPr id="9" name="TextBox 8"/>
          <p:cNvSpPr txBox="1"/>
          <p:nvPr/>
        </p:nvSpPr>
        <p:spPr>
          <a:xfrm>
            <a:off x="2743200" y="5410200"/>
            <a:ext cx="3200400" cy="369332"/>
          </a:xfrm>
          <a:prstGeom prst="rect">
            <a:avLst/>
          </a:prstGeom>
          <a:noFill/>
        </p:spPr>
        <p:txBody>
          <a:bodyPr wrap="square" rtlCol="0">
            <a:spAutoFit/>
          </a:bodyPr>
          <a:lstStyle/>
          <a:p>
            <a:pPr algn="ctr"/>
            <a:r>
              <a:rPr lang="en-US" dirty="0" smtClean="0"/>
              <a:t>Cooperativeness</a:t>
            </a:r>
            <a:endParaRPr lang="en-US" dirty="0"/>
          </a:p>
        </p:txBody>
      </p:sp>
      <p:sp>
        <p:nvSpPr>
          <p:cNvPr id="10" name="TextBox 9"/>
          <p:cNvSpPr txBox="1"/>
          <p:nvPr/>
        </p:nvSpPr>
        <p:spPr>
          <a:xfrm>
            <a:off x="1676400" y="4800600"/>
            <a:ext cx="1866638" cy="369332"/>
          </a:xfrm>
          <a:prstGeom prst="rect">
            <a:avLst/>
          </a:prstGeom>
          <a:noFill/>
        </p:spPr>
        <p:txBody>
          <a:bodyPr wrap="square" rtlCol="0">
            <a:spAutoFit/>
          </a:bodyPr>
          <a:lstStyle/>
          <a:p>
            <a:r>
              <a:rPr lang="en-US" dirty="0" smtClean="0"/>
              <a:t>Uncooperative</a:t>
            </a:r>
            <a:endParaRPr lang="en-US" dirty="0"/>
          </a:p>
        </p:txBody>
      </p:sp>
      <p:sp>
        <p:nvSpPr>
          <p:cNvPr id="12" name="TextBox 11"/>
          <p:cNvSpPr txBox="1"/>
          <p:nvPr/>
        </p:nvSpPr>
        <p:spPr>
          <a:xfrm>
            <a:off x="5486400" y="4724400"/>
            <a:ext cx="1624905" cy="369332"/>
          </a:xfrm>
          <a:prstGeom prst="rect">
            <a:avLst/>
          </a:prstGeom>
          <a:noFill/>
        </p:spPr>
        <p:txBody>
          <a:bodyPr wrap="square" rtlCol="0">
            <a:spAutoFit/>
          </a:bodyPr>
          <a:lstStyle/>
          <a:p>
            <a:pPr algn="r"/>
            <a:r>
              <a:rPr lang="en-US" dirty="0" smtClean="0"/>
              <a:t>Cooperative</a:t>
            </a:r>
            <a:endParaRPr lang="en-US" dirty="0"/>
          </a:p>
        </p:txBody>
      </p:sp>
      <p:sp>
        <p:nvSpPr>
          <p:cNvPr id="13" name="TextBox 12"/>
          <p:cNvSpPr txBox="1"/>
          <p:nvPr/>
        </p:nvSpPr>
        <p:spPr>
          <a:xfrm>
            <a:off x="381000" y="1752600"/>
            <a:ext cx="461665" cy="2286000"/>
          </a:xfrm>
          <a:prstGeom prst="rect">
            <a:avLst/>
          </a:prstGeom>
          <a:noFill/>
        </p:spPr>
        <p:txBody>
          <a:bodyPr vert="vert270" wrap="square" rtlCol="0">
            <a:spAutoFit/>
          </a:bodyPr>
          <a:lstStyle/>
          <a:p>
            <a:pPr algn="ctr"/>
            <a:r>
              <a:rPr lang="en-US" dirty="0" smtClean="0"/>
              <a:t>Assertiveness</a:t>
            </a:r>
            <a:endParaRPr lang="en-US" dirty="0"/>
          </a:p>
        </p:txBody>
      </p:sp>
      <p:sp>
        <p:nvSpPr>
          <p:cNvPr id="14" name="TextBox 13"/>
          <p:cNvSpPr txBox="1"/>
          <p:nvPr/>
        </p:nvSpPr>
        <p:spPr>
          <a:xfrm>
            <a:off x="1066800" y="3746774"/>
            <a:ext cx="461665" cy="1194558"/>
          </a:xfrm>
          <a:prstGeom prst="rect">
            <a:avLst/>
          </a:prstGeom>
          <a:noFill/>
        </p:spPr>
        <p:txBody>
          <a:bodyPr vert="vert270" wrap="none" rtlCol="0">
            <a:spAutoFit/>
          </a:bodyPr>
          <a:lstStyle/>
          <a:p>
            <a:r>
              <a:rPr lang="en-US" dirty="0" smtClean="0"/>
              <a:t>Unassertive</a:t>
            </a:r>
            <a:endParaRPr lang="en-US" dirty="0"/>
          </a:p>
        </p:txBody>
      </p:sp>
      <p:sp>
        <p:nvSpPr>
          <p:cNvPr id="15" name="TextBox 14"/>
          <p:cNvSpPr txBox="1"/>
          <p:nvPr/>
        </p:nvSpPr>
        <p:spPr>
          <a:xfrm>
            <a:off x="1066800" y="793237"/>
            <a:ext cx="461665" cy="1340363"/>
          </a:xfrm>
          <a:prstGeom prst="rect">
            <a:avLst/>
          </a:prstGeom>
          <a:noFill/>
        </p:spPr>
        <p:txBody>
          <a:bodyPr vert="vert270" wrap="square" rtlCol="0">
            <a:spAutoFit/>
          </a:bodyPr>
          <a:lstStyle/>
          <a:p>
            <a:r>
              <a:rPr lang="en-US" dirty="0" smtClean="0"/>
              <a:t>Assertive</a:t>
            </a:r>
            <a:endParaRPr lang="en-US" dirty="0"/>
          </a:p>
        </p:txBody>
      </p:sp>
      <p:sp>
        <p:nvSpPr>
          <p:cNvPr id="2" name="Footer Placeholder 1"/>
          <p:cNvSpPr>
            <a:spLocks noGrp="1"/>
          </p:cNvSpPr>
          <p:nvPr>
            <p:ph type="ftr" sz="quarter" idx="11"/>
          </p:nvPr>
        </p:nvSpPr>
        <p:spPr/>
        <p:txBody>
          <a:bodyPr/>
          <a:lstStyle/>
          <a:p>
            <a:r>
              <a:rPr lang="en-US" smtClean="0"/>
              <a:t>Nancy Cameron, QC</a:t>
            </a:r>
            <a:endParaRPr lang="en-US"/>
          </a:p>
        </p:txBody>
      </p:sp>
      <p:sp>
        <p:nvSpPr>
          <p:cNvPr id="3" name="Slide Number Placeholder 2"/>
          <p:cNvSpPr>
            <a:spLocks noGrp="1"/>
          </p:cNvSpPr>
          <p:nvPr>
            <p:ph type="sldNum" sz="quarter" idx="12"/>
          </p:nvPr>
        </p:nvSpPr>
        <p:spPr/>
        <p:txBody>
          <a:bodyPr/>
          <a:lstStyle/>
          <a:p>
            <a:fld id="{6BAD00F6-22DE-4561-AD40-963445DF5FF2}"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Taking it home</a:t>
            </a:r>
            <a:endParaRPr lang="en-CA" dirty="0"/>
          </a:p>
        </p:txBody>
      </p:sp>
      <p:sp>
        <p:nvSpPr>
          <p:cNvPr id="3" name="Content Placeholder 2"/>
          <p:cNvSpPr>
            <a:spLocks noGrp="1"/>
          </p:cNvSpPr>
          <p:nvPr>
            <p:ph idx="1"/>
          </p:nvPr>
        </p:nvSpPr>
        <p:spPr/>
        <p:txBody>
          <a:bodyPr>
            <a:normAutofit/>
          </a:bodyPr>
          <a:lstStyle/>
          <a:p>
            <a:r>
              <a:rPr lang="en-CA" dirty="0" smtClean="0"/>
              <a:t>Methods for increasing your power or your love.</a:t>
            </a:r>
          </a:p>
          <a:p>
            <a:r>
              <a:rPr lang="en-CA" dirty="0" smtClean="0"/>
              <a:t>Go back to Kuhlman – our challenge is to move not to compromise but to collaboration</a:t>
            </a:r>
          </a:p>
          <a:p>
            <a:pPr lvl="1"/>
            <a:r>
              <a:rPr lang="en-CA" dirty="0" smtClean="0"/>
              <a:t>Need to have a desire for change</a:t>
            </a:r>
          </a:p>
          <a:p>
            <a:pPr lvl="1"/>
            <a:r>
              <a:rPr lang="en-CA" dirty="0" smtClean="0"/>
              <a:t>Need for multilateral action (that is, everyone needs both desire for change AND to have some agreement that the unilateral action doesn’t properly satisfy the desire for change).</a:t>
            </a:r>
          </a:p>
          <a:p>
            <a:pPr marL="0" indent="0">
              <a:buNone/>
            </a:pP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30</a:t>
            </a:fld>
            <a:endParaRPr lang="en-US"/>
          </a:p>
        </p:txBody>
      </p:sp>
    </p:spTree>
    <p:extLst>
      <p:ext uri="{BB962C8B-B14F-4D97-AF65-F5344CB8AC3E}">
        <p14:creationId xmlns="" xmlns:p14="http://schemas.microsoft.com/office/powerpoint/2010/main" val="2441969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Collaboration is not the first option</a:t>
            </a:r>
            <a:endParaRPr lang="en-CA" dirty="0"/>
          </a:p>
        </p:txBody>
      </p:sp>
      <p:sp>
        <p:nvSpPr>
          <p:cNvPr id="3" name="Content Placeholder 2"/>
          <p:cNvSpPr>
            <a:spLocks noGrp="1"/>
          </p:cNvSpPr>
          <p:nvPr>
            <p:ph idx="1"/>
          </p:nvPr>
        </p:nvSpPr>
        <p:spPr/>
        <p:txBody>
          <a:bodyPr/>
          <a:lstStyle/>
          <a:p>
            <a:r>
              <a:rPr lang="en-CA" dirty="0" smtClean="0"/>
              <a:t>Force </a:t>
            </a:r>
          </a:p>
          <a:p>
            <a:r>
              <a:rPr lang="en-CA" dirty="0" smtClean="0"/>
              <a:t>Adapt </a:t>
            </a:r>
          </a:p>
          <a:p>
            <a:r>
              <a:rPr lang="en-CA" dirty="0" smtClean="0"/>
              <a:t>Exit</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4</a:t>
            </a:fld>
            <a:endParaRPr lang="en-US"/>
          </a:p>
        </p:txBody>
      </p:sp>
    </p:spTree>
    <p:extLst>
      <p:ext uri="{BB962C8B-B14F-4D97-AF65-F5344CB8AC3E}">
        <p14:creationId xmlns="" xmlns:p14="http://schemas.microsoft.com/office/powerpoint/2010/main" val="319605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3962400" y="990600"/>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Isosceles Triangle 2"/>
          <p:cNvSpPr/>
          <p:nvPr/>
        </p:nvSpPr>
        <p:spPr>
          <a:xfrm>
            <a:off x="2133600" y="3886200"/>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Isosceles Triangle 3"/>
          <p:cNvSpPr/>
          <p:nvPr/>
        </p:nvSpPr>
        <p:spPr>
          <a:xfrm>
            <a:off x="6324600" y="3886200"/>
            <a:ext cx="1060704"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3194304" y="304800"/>
            <a:ext cx="3063659" cy="369332"/>
          </a:xfrm>
          <a:prstGeom prst="rect">
            <a:avLst/>
          </a:prstGeom>
          <a:noFill/>
        </p:spPr>
        <p:txBody>
          <a:bodyPr wrap="none" rtlCol="0">
            <a:spAutoFit/>
          </a:bodyPr>
          <a:lstStyle/>
          <a:p>
            <a:r>
              <a:rPr lang="en-CA" b="1" dirty="0" smtClean="0"/>
              <a:t>Can we change the situation?</a:t>
            </a:r>
            <a:endParaRPr lang="en-CA" b="1" dirty="0"/>
          </a:p>
        </p:txBody>
      </p:sp>
      <p:sp>
        <p:nvSpPr>
          <p:cNvPr id="6" name="TextBox 5"/>
          <p:cNvSpPr txBox="1"/>
          <p:nvPr/>
        </p:nvSpPr>
        <p:spPr>
          <a:xfrm>
            <a:off x="2743200" y="1143000"/>
            <a:ext cx="491225" cy="369332"/>
          </a:xfrm>
          <a:prstGeom prst="rect">
            <a:avLst/>
          </a:prstGeom>
          <a:noFill/>
        </p:spPr>
        <p:txBody>
          <a:bodyPr wrap="none" rtlCol="0">
            <a:spAutoFit/>
          </a:bodyPr>
          <a:lstStyle/>
          <a:p>
            <a:r>
              <a:rPr lang="en-CA" dirty="0" smtClean="0"/>
              <a:t>yes</a:t>
            </a:r>
            <a:endParaRPr lang="en-CA" dirty="0"/>
          </a:p>
        </p:txBody>
      </p:sp>
      <p:sp>
        <p:nvSpPr>
          <p:cNvPr id="7" name="TextBox 6"/>
          <p:cNvSpPr txBox="1"/>
          <p:nvPr/>
        </p:nvSpPr>
        <p:spPr>
          <a:xfrm>
            <a:off x="5751079" y="1143000"/>
            <a:ext cx="428322" cy="369332"/>
          </a:xfrm>
          <a:prstGeom prst="rect">
            <a:avLst/>
          </a:prstGeom>
          <a:noFill/>
        </p:spPr>
        <p:txBody>
          <a:bodyPr wrap="none" rtlCol="0">
            <a:spAutoFit/>
          </a:bodyPr>
          <a:lstStyle/>
          <a:p>
            <a:r>
              <a:rPr lang="en-CA" dirty="0" smtClean="0"/>
              <a:t>no</a:t>
            </a:r>
            <a:endParaRPr lang="en-CA" dirty="0"/>
          </a:p>
        </p:txBody>
      </p:sp>
      <p:sp>
        <p:nvSpPr>
          <p:cNvPr id="8" name="TextBox 7"/>
          <p:cNvSpPr txBox="1"/>
          <p:nvPr/>
        </p:nvSpPr>
        <p:spPr>
          <a:xfrm>
            <a:off x="1455457" y="2457188"/>
            <a:ext cx="2506943" cy="646331"/>
          </a:xfrm>
          <a:prstGeom prst="rect">
            <a:avLst/>
          </a:prstGeom>
          <a:noFill/>
        </p:spPr>
        <p:txBody>
          <a:bodyPr wrap="square" rtlCol="0">
            <a:spAutoFit/>
          </a:bodyPr>
          <a:lstStyle/>
          <a:p>
            <a:r>
              <a:rPr lang="en-CA" dirty="0" smtClean="0"/>
              <a:t>Can we effect this change  unilaterally?</a:t>
            </a:r>
            <a:endParaRPr lang="en-CA" dirty="0"/>
          </a:p>
        </p:txBody>
      </p:sp>
      <p:sp>
        <p:nvSpPr>
          <p:cNvPr id="9" name="TextBox 8"/>
          <p:cNvSpPr txBox="1"/>
          <p:nvPr/>
        </p:nvSpPr>
        <p:spPr>
          <a:xfrm>
            <a:off x="6019800" y="2362200"/>
            <a:ext cx="1747145" cy="646331"/>
          </a:xfrm>
          <a:prstGeom prst="rect">
            <a:avLst/>
          </a:prstGeom>
          <a:noFill/>
        </p:spPr>
        <p:txBody>
          <a:bodyPr wrap="none" rtlCol="0">
            <a:spAutoFit/>
          </a:bodyPr>
          <a:lstStyle/>
          <a:p>
            <a:r>
              <a:rPr lang="en-CA" dirty="0" smtClean="0"/>
              <a:t>Can we bear this</a:t>
            </a:r>
          </a:p>
          <a:p>
            <a:r>
              <a:rPr lang="en-CA" dirty="0" smtClean="0"/>
              <a:t>Situation as it is?</a:t>
            </a:r>
            <a:endParaRPr lang="en-CA" dirty="0"/>
          </a:p>
        </p:txBody>
      </p:sp>
      <p:sp>
        <p:nvSpPr>
          <p:cNvPr id="12" name="TextBox 11"/>
          <p:cNvSpPr txBox="1"/>
          <p:nvPr/>
        </p:nvSpPr>
        <p:spPr>
          <a:xfrm>
            <a:off x="1295400" y="3701534"/>
            <a:ext cx="428322" cy="369332"/>
          </a:xfrm>
          <a:prstGeom prst="rect">
            <a:avLst/>
          </a:prstGeom>
          <a:noFill/>
        </p:spPr>
        <p:txBody>
          <a:bodyPr wrap="none" rtlCol="0">
            <a:spAutoFit/>
          </a:bodyPr>
          <a:lstStyle/>
          <a:p>
            <a:r>
              <a:rPr lang="en-CA" dirty="0"/>
              <a:t>n</a:t>
            </a:r>
            <a:r>
              <a:rPr lang="en-CA" dirty="0" smtClean="0"/>
              <a:t>o</a:t>
            </a:r>
            <a:endParaRPr lang="en-CA" dirty="0"/>
          </a:p>
        </p:txBody>
      </p:sp>
      <p:sp>
        <p:nvSpPr>
          <p:cNvPr id="13" name="TextBox 12"/>
          <p:cNvSpPr txBox="1"/>
          <p:nvPr/>
        </p:nvSpPr>
        <p:spPr>
          <a:xfrm>
            <a:off x="3576930" y="3640365"/>
            <a:ext cx="491225" cy="369332"/>
          </a:xfrm>
          <a:prstGeom prst="rect">
            <a:avLst/>
          </a:prstGeom>
          <a:noFill/>
        </p:spPr>
        <p:txBody>
          <a:bodyPr wrap="none" rtlCol="0">
            <a:spAutoFit/>
          </a:bodyPr>
          <a:lstStyle/>
          <a:p>
            <a:r>
              <a:rPr lang="en-CA" dirty="0" smtClean="0"/>
              <a:t>yes</a:t>
            </a:r>
            <a:endParaRPr lang="en-CA" dirty="0"/>
          </a:p>
        </p:txBody>
      </p:sp>
      <p:sp>
        <p:nvSpPr>
          <p:cNvPr id="16" name="TextBox 15"/>
          <p:cNvSpPr txBox="1"/>
          <p:nvPr/>
        </p:nvSpPr>
        <p:spPr>
          <a:xfrm>
            <a:off x="5894112" y="3701534"/>
            <a:ext cx="634184" cy="369332"/>
          </a:xfrm>
          <a:prstGeom prst="rect">
            <a:avLst/>
          </a:prstGeom>
          <a:noFill/>
        </p:spPr>
        <p:txBody>
          <a:bodyPr wrap="square" rtlCol="0">
            <a:spAutoFit/>
          </a:bodyPr>
          <a:lstStyle/>
          <a:p>
            <a:r>
              <a:rPr lang="en-CA" dirty="0" smtClean="0"/>
              <a:t>yes</a:t>
            </a:r>
            <a:endParaRPr lang="en-CA" dirty="0"/>
          </a:p>
        </p:txBody>
      </p:sp>
      <p:sp>
        <p:nvSpPr>
          <p:cNvPr id="17" name="TextBox 16"/>
          <p:cNvSpPr txBox="1"/>
          <p:nvPr/>
        </p:nvSpPr>
        <p:spPr>
          <a:xfrm>
            <a:off x="7696200" y="3657600"/>
            <a:ext cx="428322" cy="369332"/>
          </a:xfrm>
          <a:prstGeom prst="rect">
            <a:avLst/>
          </a:prstGeom>
          <a:noFill/>
        </p:spPr>
        <p:txBody>
          <a:bodyPr wrap="none" rtlCol="0">
            <a:spAutoFit/>
          </a:bodyPr>
          <a:lstStyle/>
          <a:p>
            <a:r>
              <a:rPr lang="en-CA" dirty="0" smtClean="0"/>
              <a:t>no</a:t>
            </a:r>
            <a:endParaRPr lang="en-CA" dirty="0"/>
          </a:p>
        </p:txBody>
      </p:sp>
      <p:sp>
        <p:nvSpPr>
          <p:cNvPr id="18" name="TextBox 17"/>
          <p:cNvSpPr txBox="1"/>
          <p:nvPr/>
        </p:nvSpPr>
        <p:spPr>
          <a:xfrm>
            <a:off x="1066800" y="5257800"/>
            <a:ext cx="7086600" cy="369332"/>
          </a:xfrm>
          <a:prstGeom prst="rect">
            <a:avLst/>
          </a:prstGeom>
          <a:noFill/>
        </p:spPr>
        <p:txBody>
          <a:bodyPr wrap="square" rtlCol="0">
            <a:spAutoFit/>
          </a:bodyPr>
          <a:lstStyle/>
          <a:p>
            <a:r>
              <a:rPr lang="en-CA" dirty="0" smtClean="0"/>
              <a:t>Collaborate                   Force			Adapt		Exit</a:t>
            </a:r>
            <a:endParaRPr lang="en-CA" dirty="0"/>
          </a:p>
        </p:txBody>
      </p:sp>
      <p:sp>
        <p:nvSpPr>
          <p:cNvPr id="19" name="TextBox 18"/>
          <p:cNvSpPr txBox="1"/>
          <p:nvPr/>
        </p:nvSpPr>
        <p:spPr>
          <a:xfrm>
            <a:off x="1066800" y="6019800"/>
            <a:ext cx="7534691" cy="369332"/>
          </a:xfrm>
          <a:prstGeom prst="rect">
            <a:avLst/>
          </a:prstGeom>
          <a:noFill/>
        </p:spPr>
        <p:txBody>
          <a:bodyPr wrap="none" rtlCol="0">
            <a:spAutoFit/>
          </a:bodyPr>
          <a:lstStyle/>
          <a:p>
            <a:r>
              <a:rPr lang="en-CA" dirty="0" smtClean="0"/>
              <a:t>Multilateral	 unilateral		unilateral		unilateral</a:t>
            </a:r>
            <a:endParaRPr lang="en-CA" dirty="0"/>
          </a:p>
        </p:txBody>
      </p:sp>
      <p:sp>
        <p:nvSpPr>
          <p:cNvPr id="20" name="Footer Placeholder 19"/>
          <p:cNvSpPr>
            <a:spLocks noGrp="1"/>
          </p:cNvSpPr>
          <p:nvPr>
            <p:ph type="ftr" sz="quarter" idx="11"/>
          </p:nvPr>
        </p:nvSpPr>
        <p:spPr/>
        <p:txBody>
          <a:bodyPr/>
          <a:lstStyle/>
          <a:p>
            <a:r>
              <a:rPr lang="en-US" smtClean="0"/>
              <a:t>Nancy Cameron, QC</a:t>
            </a:r>
            <a:endParaRPr lang="en-US"/>
          </a:p>
        </p:txBody>
      </p:sp>
      <p:sp>
        <p:nvSpPr>
          <p:cNvPr id="21" name="Slide Number Placeholder 20"/>
          <p:cNvSpPr>
            <a:spLocks noGrp="1"/>
          </p:cNvSpPr>
          <p:nvPr>
            <p:ph type="sldNum" sz="quarter" idx="12"/>
          </p:nvPr>
        </p:nvSpPr>
        <p:spPr/>
        <p:txBody>
          <a:bodyPr/>
          <a:lstStyle/>
          <a:p>
            <a:fld id="{6BAD00F6-22DE-4561-AD40-963445DF5FF2}" type="slidenum">
              <a:rPr lang="en-US" smtClean="0"/>
              <a:pPr/>
              <a:t>5</a:t>
            </a:fld>
            <a:endParaRPr lang="en-US"/>
          </a:p>
        </p:txBody>
      </p:sp>
      <p:cxnSp>
        <p:nvCxnSpPr>
          <p:cNvPr id="23" name="Straight Arrow Connector 22"/>
          <p:cNvCxnSpPr>
            <a:endCxn id="7" idx="0"/>
          </p:cNvCxnSpPr>
          <p:nvPr/>
        </p:nvCxnSpPr>
        <p:spPr>
          <a:xfrm>
            <a:off x="5791200" y="838200"/>
            <a:ext cx="17404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9" idx="0"/>
          </p:cNvCxnSpPr>
          <p:nvPr/>
        </p:nvCxnSpPr>
        <p:spPr>
          <a:xfrm>
            <a:off x="6248400" y="1752600"/>
            <a:ext cx="644973"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239000" y="3048000"/>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848600" y="4114800"/>
            <a:ext cx="14440" cy="1154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209800" y="1600200"/>
            <a:ext cx="609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2743200" y="3200400"/>
            <a:ext cx="762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1600200" y="3200400"/>
            <a:ext cx="457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447800" y="42672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581400" y="41148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6019800" y="42672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endCxn id="16" idx="0"/>
          </p:cNvCxnSpPr>
          <p:nvPr/>
        </p:nvCxnSpPr>
        <p:spPr>
          <a:xfrm flipH="1">
            <a:off x="6211204" y="3048000"/>
            <a:ext cx="265796" cy="6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3124200" y="685800"/>
            <a:ext cx="228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659205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2600" y="990600"/>
            <a:ext cx="2286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Competing</a:t>
            </a:r>
            <a:endParaRPr lang="en-US" dirty="0"/>
          </a:p>
        </p:txBody>
      </p:sp>
      <p:sp>
        <p:nvSpPr>
          <p:cNvPr id="5" name="Rectangle 4"/>
          <p:cNvSpPr/>
          <p:nvPr/>
        </p:nvSpPr>
        <p:spPr>
          <a:xfrm>
            <a:off x="4038600" y="990600"/>
            <a:ext cx="2590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Collaborating</a:t>
            </a:r>
            <a:endParaRPr lang="en-US" dirty="0"/>
          </a:p>
        </p:txBody>
      </p:sp>
      <p:sp>
        <p:nvSpPr>
          <p:cNvPr id="6" name="Rectangle 5"/>
          <p:cNvSpPr/>
          <p:nvPr/>
        </p:nvSpPr>
        <p:spPr>
          <a:xfrm>
            <a:off x="3048000" y="2209800"/>
            <a:ext cx="1981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Compromising</a:t>
            </a:r>
            <a:endParaRPr lang="en-US" dirty="0"/>
          </a:p>
        </p:txBody>
      </p:sp>
      <p:sp>
        <p:nvSpPr>
          <p:cNvPr id="7" name="Rectangle 6"/>
          <p:cNvSpPr/>
          <p:nvPr/>
        </p:nvSpPr>
        <p:spPr>
          <a:xfrm>
            <a:off x="1676400" y="3352800"/>
            <a:ext cx="2438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Avoiding</a:t>
            </a:r>
            <a:endParaRPr lang="en-US" dirty="0"/>
          </a:p>
        </p:txBody>
      </p:sp>
      <p:sp>
        <p:nvSpPr>
          <p:cNvPr id="8" name="Rectangle 7"/>
          <p:cNvSpPr/>
          <p:nvPr/>
        </p:nvSpPr>
        <p:spPr>
          <a:xfrm>
            <a:off x="4114800" y="3352800"/>
            <a:ext cx="2590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Accommodating</a:t>
            </a:r>
            <a:endParaRPr lang="en-US" dirty="0"/>
          </a:p>
        </p:txBody>
      </p:sp>
      <p:sp>
        <p:nvSpPr>
          <p:cNvPr id="9" name="TextBox 8"/>
          <p:cNvSpPr txBox="1"/>
          <p:nvPr/>
        </p:nvSpPr>
        <p:spPr>
          <a:xfrm>
            <a:off x="2743200" y="5410200"/>
            <a:ext cx="3200400" cy="369332"/>
          </a:xfrm>
          <a:prstGeom prst="rect">
            <a:avLst/>
          </a:prstGeom>
          <a:noFill/>
        </p:spPr>
        <p:txBody>
          <a:bodyPr wrap="square" rtlCol="0">
            <a:spAutoFit/>
          </a:bodyPr>
          <a:lstStyle/>
          <a:p>
            <a:pPr algn="ctr"/>
            <a:r>
              <a:rPr lang="en-US" dirty="0" smtClean="0"/>
              <a:t>Cooperativeness</a:t>
            </a:r>
            <a:endParaRPr lang="en-US" dirty="0"/>
          </a:p>
        </p:txBody>
      </p:sp>
      <p:sp>
        <p:nvSpPr>
          <p:cNvPr id="10" name="TextBox 9"/>
          <p:cNvSpPr txBox="1"/>
          <p:nvPr/>
        </p:nvSpPr>
        <p:spPr>
          <a:xfrm>
            <a:off x="1676400" y="4800600"/>
            <a:ext cx="1866638" cy="369332"/>
          </a:xfrm>
          <a:prstGeom prst="rect">
            <a:avLst/>
          </a:prstGeom>
          <a:noFill/>
        </p:spPr>
        <p:txBody>
          <a:bodyPr wrap="square" rtlCol="0">
            <a:spAutoFit/>
          </a:bodyPr>
          <a:lstStyle/>
          <a:p>
            <a:r>
              <a:rPr lang="en-US" dirty="0" smtClean="0"/>
              <a:t>Uncooperative</a:t>
            </a:r>
            <a:endParaRPr lang="en-US" dirty="0"/>
          </a:p>
        </p:txBody>
      </p:sp>
      <p:sp>
        <p:nvSpPr>
          <p:cNvPr id="12" name="TextBox 11"/>
          <p:cNvSpPr txBox="1"/>
          <p:nvPr/>
        </p:nvSpPr>
        <p:spPr>
          <a:xfrm>
            <a:off x="5486400" y="4724400"/>
            <a:ext cx="1624905" cy="369332"/>
          </a:xfrm>
          <a:prstGeom prst="rect">
            <a:avLst/>
          </a:prstGeom>
          <a:noFill/>
        </p:spPr>
        <p:txBody>
          <a:bodyPr wrap="square" rtlCol="0">
            <a:spAutoFit/>
          </a:bodyPr>
          <a:lstStyle/>
          <a:p>
            <a:pPr algn="r"/>
            <a:r>
              <a:rPr lang="en-US" dirty="0" smtClean="0"/>
              <a:t>Adapt</a:t>
            </a:r>
            <a:endParaRPr lang="en-US" dirty="0"/>
          </a:p>
        </p:txBody>
      </p:sp>
      <p:sp>
        <p:nvSpPr>
          <p:cNvPr id="13" name="TextBox 12"/>
          <p:cNvSpPr txBox="1"/>
          <p:nvPr/>
        </p:nvSpPr>
        <p:spPr>
          <a:xfrm>
            <a:off x="381000" y="1752600"/>
            <a:ext cx="461665" cy="2286000"/>
          </a:xfrm>
          <a:prstGeom prst="rect">
            <a:avLst/>
          </a:prstGeom>
          <a:noFill/>
        </p:spPr>
        <p:txBody>
          <a:bodyPr vert="vert270" wrap="square" rtlCol="0">
            <a:spAutoFit/>
          </a:bodyPr>
          <a:lstStyle/>
          <a:p>
            <a:pPr algn="ctr"/>
            <a:r>
              <a:rPr lang="en-US" dirty="0" smtClean="0"/>
              <a:t>Assertiveness</a:t>
            </a:r>
            <a:endParaRPr lang="en-US" dirty="0"/>
          </a:p>
        </p:txBody>
      </p:sp>
      <p:sp>
        <p:nvSpPr>
          <p:cNvPr id="14" name="TextBox 13"/>
          <p:cNvSpPr txBox="1"/>
          <p:nvPr/>
        </p:nvSpPr>
        <p:spPr>
          <a:xfrm>
            <a:off x="1066800" y="4507559"/>
            <a:ext cx="461665" cy="433773"/>
          </a:xfrm>
          <a:prstGeom prst="rect">
            <a:avLst/>
          </a:prstGeom>
          <a:noFill/>
        </p:spPr>
        <p:txBody>
          <a:bodyPr vert="vert270" wrap="none" rtlCol="0">
            <a:spAutoFit/>
          </a:bodyPr>
          <a:lstStyle/>
          <a:p>
            <a:r>
              <a:rPr lang="en-US" dirty="0" smtClean="0"/>
              <a:t>Exit</a:t>
            </a:r>
            <a:endParaRPr lang="en-US" dirty="0"/>
          </a:p>
        </p:txBody>
      </p:sp>
      <p:sp>
        <p:nvSpPr>
          <p:cNvPr id="15" name="TextBox 14"/>
          <p:cNvSpPr txBox="1"/>
          <p:nvPr/>
        </p:nvSpPr>
        <p:spPr>
          <a:xfrm>
            <a:off x="1066800" y="1371600"/>
            <a:ext cx="461665" cy="762000"/>
          </a:xfrm>
          <a:prstGeom prst="rect">
            <a:avLst/>
          </a:prstGeom>
          <a:noFill/>
        </p:spPr>
        <p:txBody>
          <a:bodyPr vert="vert270" wrap="square" rtlCol="0">
            <a:spAutoFit/>
          </a:bodyPr>
          <a:lstStyle/>
          <a:p>
            <a:r>
              <a:rPr lang="en-US" dirty="0" smtClean="0"/>
              <a:t>Force</a:t>
            </a:r>
            <a:endParaRPr lang="en-US" dirty="0"/>
          </a:p>
        </p:txBody>
      </p:sp>
      <p:sp>
        <p:nvSpPr>
          <p:cNvPr id="2" name="Footer Placeholder 1"/>
          <p:cNvSpPr>
            <a:spLocks noGrp="1"/>
          </p:cNvSpPr>
          <p:nvPr>
            <p:ph type="ftr" sz="quarter" idx="11"/>
          </p:nvPr>
        </p:nvSpPr>
        <p:spPr/>
        <p:txBody>
          <a:bodyPr/>
          <a:lstStyle/>
          <a:p>
            <a:r>
              <a:rPr lang="en-US" smtClean="0"/>
              <a:t>Nancy Cameron, QC</a:t>
            </a:r>
            <a:endParaRPr lang="en-US"/>
          </a:p>
        </p:txBody>
      </p:sp>
      <p:sp>
        <p:nvSpPr>
          <p:cNvPr id="3" name="Slide Number Placeholder 2"/>
          <p:cNvSpPr>
            <a:spLocks noGrp="1"/>
          </p:cNvSpPr>
          <p:nvPr>
            <p:ph type="sldNum" sz="quarter" idx="12"/>
          </p:nvPr>
        </p:nvSpPr>
        <p:spPr/>
        <p:txBody>
          <a:bodyPr/>
          <a:lstStyle/>
          <a:p>
            <a:fld id="{6BAD00F6-22DE-4561-AD40-963445DF5FF2}" type="slidenum">
              <a:rPr lang="en-US" smtClean="0"/>
              <a:pPr/>
              <a:t>6</a:t>
            </a:fld>
            <a:endParaRPr lang="en-US"/>
          </a:p>
        </p:txBody>
      </p:sp>
    </p:spTree>
    <p:extLst>
      <p:ext uri="{BB962C8B-B14F-4D97-AF65-F5344CB8AC3E}">
        <p14:creationId xmlns="" xmlns:p14="http://schemas.microsoft.com/office/powerpoint/2010/main" val="767442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Reflection – Pair and share</a:t>
            </a:r>
            <a:endParaRPr lang="en-CA" dirty="0"/>
          </a:p>
        </p:txBody>
      </p:sp>
      <p:sp>
        <p:nvSpPr>
          <p:cNvPr id="3" name="Content Placeholder 2"/>
          <p:cNvSpPr>
            <a:spLocks noGrp="1"/>
          </p:cNvSpPr>
          <p:nvPr>
            <p:ph idx="1"/>
          </p:nvPr>
        </p:nvSpPr>
        <p:spPr/>
        <p:txBody>
          <a:bodyPr/>
          <a:lstStyle/>
          <a:p>
            <a:r>
              <a:rPr lang="en-CA" dirty="0" smtClean="0"/>
              <a:t>Think of a time where you have used each of these: force, adapt, exit.</a:t>
            </a:r>
          </a:p>
          <a:p>
            <a:r>
              <a:rPr lang="en-CA" dirty="0" smtClean="0"/>
              <a:t>Was collaboration possible? Why or why not?</a:t>
            </a:r>
          </a:p>
          <a:p>
            <a:r>
              <a:rPr lang="en-CA" dirty="0" smtClean="0"/>
              <a:t>If yes, what held you back?</a:t>
            </a:r>
            <a:endParaRPr lang="en-CA"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7</a:t>
            </a:fld>
            <a:endParaRPr lang="en-US"/>
          </a:p>
        </p:txBody>
      </p:sp>
    </p:spTree>
    <p:extLst>
      <p:ext uri="{BB962C8B-B14F-4D97-AF65-F5344CB8AC3E}">
        <p14:creationId xmlns="" xmlns:p14="http://schemas.microsoft.com/office/powerpoint/2010/main" val="1936920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Power and Love</a:t>
            </a:r>
            <a:endParaRPr lang="en-CA" dirty="0"/>
          </a:p>
        </p:txBody>
      </p:sp>
      <p:sp>
        <p:nvSpPr>
          <p:cNvPr id="3" name="Content Placeholder 2"/>
          <p:cNvSpPr>
            <a:spLocks noGrp="1"/>
          </p:cNvSpPr>
          <p:nvPr>
            <p:ph idx="1"/>
          </p:nvPr>
        </p:nvSpPr>
        <p:spPr>
          <a:xfrm>
            <a:off x="951186" y="1295400"/>
            <a:ext cx="8229600" cy="4525963"/>
          </a:xfrm>
        </p:spPr>
        <p:txBody>
          <a:bodyPr>
            <a:normAutofit/>
          </a:bodyPr>
          <a:lstStyle/>
          <a:p>
            <a:pPr marL="0" indent="0">
              <a:buNone/>
            </a:pPr>
            <a:r>
              <a:rPr lang="en-CA" dirty="0" smtClean="0"/>
              <a:t>“Power </a:t>
            </a:r>
            <a:r>
              <a:rPr lang="en-CA" dirty="0"/>
              <a:t>without love is </a:t>
            </a:r>
            <a:r>
              <a:rPr lang="en-CA" dirty="0" smtClean="0"/>
              <a:t>reckless and abusive </a:t>
            </a:r>
            <a:r>
              <a:rPr lang="en-CA" dirty="0"/>
              <a:t>and </a:t>
            </a:r>
            <a:r>
              <a:rPr lang="en-CA" dirty="0" smtClean="0"/>
              <a:t>love without power is sentimental and anemic…This collision of immoral power with powerless morality constitutes the major crisis of our time.”</a:t>
            </a:r>
          </a:p>
          <a:p>
            <a:pPr marL="0" indent="0">
              <a:buNone/>
            </a:pPr>
            <a:r>
              <a:rPr lang="en-CA" sz="1800" dirty="0" smtClean="0"/>
              <a:t>Martin Luther King speech to the Southern Christian Leadership Conference</a:t>
            </a:r>
          </a:p>
          <a:p>
            <a:pPr marL="0" indent="0">
              <a:buNone/>
            </a:pPr>
            <a:endParaRPr lang="en-CA" sz="1800" dirty="0" smtClean="0"/>
          </a:p>
          <a:p>
            <a:pPr marL="0" indent="0">
              <a:buNone/>
            </a:pPr>
            <a:r>
              <a:rPr lang="en-CA" sz="1800" dirty="0" smtClean="0"/>
              <a:t>https://www.youtube.com/watch?v=U0uEVTh0ios</a:t>
            </a:r>
            <a:endParaRPr lang="en-CA" sz="1800" dirty="0"/>
          </a:p>
        </p:txBody>
      </p:sp>
      <p:sp>
        <p:nvSpPr>
          <p:cNvPr id="4" name="Footer Placeholder 3"/>
          <p:cNvSpPr>
            <a:spLocks noGrp="1"/>
          </p:cNvSpPr>
          <p:nvPr>
            <p:ph type="ftr" sz="quarter" idx="11"/>
          </p:nvPr>
        </p:nvSpPr>
        <p:spPr/>
        <p:txBody>
          <a:bodyPr/>
          <a:lstStyle/>
          <a:p>
            <a:r>
              <a:rPr lang="en-US" smtClean="0"/>
              <a:t>Nancy Cameron, QC</a:t>
            </a:r>
            <a:endParaRPr lang="en-US"/>
          </a:p>
        </p:txBody>
      </p:sp>
      <p:sp>
        <p:nvSpPr>
          <p:cNvPr id="5" name="Slide Number Placeholder 4"/>
          <p:cNvSpPr>
            <a:spLocks noGrp="1"/>
          </p:cNvSpPr>
          <p:nvPr>
            <p:ph type="sldNum" sz="quarter" idx="12"/>
          </p:nvPr>
        </p:nvSpPr>
        <p:spPr/>
        <p:txBody>
          <a:bodyPr/>
          <a:lstStyle/>
          <a:p>
            <a:fld id="{6BAD00F6-22DE-4561-AD40-963445DF5FF2}" type="slidenum">
              <a:rPr lang="en-US" smtClean="0"/>
              <a:pPr/>
              <a:t>8</a:t>
            </a:fld>
            <a:endParaRPr lang="en-US"/>
          </a:p>
        </p:txBody>
      </p:sp>
    </p:spTree>
    <p:extLst>
      <p:ext uri="{BB962C8B-B14F-4D97-AF65-F5344CB8AC3E}">
        <p14:creationId xmlns="" xmlns:p14="http://schemas.microsoft.com/office/powerpoint/2010/main" val="3069218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Nancy Cameron, QC</a:t>
            </a:r>
            <a:endParaRPr lang="en-US"/>
          </a:p>
        </p:txBody>
      </p:sp>
      <p:sp>
        <p:nvSpPr>
          <p:cNvPr id="3" name="Slide Number Placeholder 2"/>
          <p:cNvSpPr>
            <a:spLocks noGrp="1"/>
          </p:cNvSpPr>
          <p:nvPr>
            <p:ph type="sldNum" sz="quarter" idx="12"/>
          </p:nvPr>
        </p:nvSpPr>
        <p:spPr/>
        <p:txBody>
          <a:bodyPr/>
          <a:lstStyle/>
          <a:p>
            <a:fld id="{6BAD00F6-22DE-4561-AD40-963445DF5FF2}" type="slidenum">
              <a:rPr lang="en-US" smtClean="0"/>
              <a:pPr/>
              <a:t>9</a:t>
            </a:fld>
            <a:endParaRPr lang="en-US"/>
          </a:p>
        </p:txBody>
      </p:sp>
      <p:pic>
        <p:nvPicPr>
          <p:cNvPr id="6" name="Untitled playlist">
            <a:hlinkClick r:id="" action="ppaction://media"/>
          </p:cNvPr>
          <p:cNvPicPr>
            <a:picLocks noRot="1" noChangeAspect="1"/>
          </p:cNvPicPr>
          <p:nvPr>
            <a:videoFile r:link="rId1"/>
          </p:nvPr>
        </p:nvPicPr>
        <p:blipFill>
          <a:blip r:embed="rId3" cstate="print"/>
          <a:stretch>
            <a:fillRect/>
          </a:stretch>
        </p:blipFill>
        <p:spPr>
          <a:xfrm>
            <a:off x="3555979" y="2666983"/>
            <a:ext cx="5466360" cy="4099770"/>
          </a:xfrm>
          <a:prstGeom prst="rect">
            <a:avLst/>
          </a:prstGeom>
        </p:spPr>
      </p:pic>
    </p:spTree>
    <p:extLst>
      <p:ext uri="{BB962C8B-B14F-4D97-AF65-F5344CB8AC3E}">
        <p14:creationId xmlns="" xmlns:p14="http://schemas.microsoft.com/office/powerpoint/2010/main" val="38948220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vol="80000">
                <p:cTn id="7" fill="hold" display="0">
                  <p:stCondLst>
                    <p:cond delay="indefinite"/>
                  </p:stCondLst>
                </p:cTn>
                <p:tgtEl>
                  <p:spTgt spid="6"/>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1331</Words>
  <Application>Microsoft Office PowerPoint</Application>
  <PresentationFormat>On-screen Show (4:3)</PresentationFormat>
  <Paragraphs>250</Paragraphs>
  <Slides>30</Slides>
  <Notes>10</Notes>
  <HiddenSlides>0</HiddenSlides>
  <MMClips>1</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Stretch Collaboration</vt:lpstr>
      <vt:lpstr> What is Collaboration?  What are the essential elements?</vt:lpstr>
      <vt:lpstr>Slide 3</vt:lpstr>
      <vt:lpstr>Collaboration is not the first option</vt:lpstr>
      <vt:lpstr>Slide 5</vt:lpstr>
      <vt:lpstr>Slide 6</vt:lpstr>
      <vt:lpstr>Reflection – Pair and share</vt:lpstr>
      <vt:lpstr>Power and Love</vt:lpstr>
      <vt:lpstr>Slide 9</vt:lpstr>
      <vt:lpstr>Power</vt:lpstr>
      <vt:lpstr>Love</vt:lpstr>
      <vt:lpstr>Overarching dilemma</vt:lpstr>
      <vt:lpstr>Two sides of power and love</vt:lpstr>
      <vt:lpstr>Exercise</vt:lpstr>
      <vt:lpstr>Balancing power and love</vt:lpstr>
      <vt:lpstr>Permanent dilemma to balance these two </vt:lpstr>
      <vt:lpstr>Four types of communicating</vt:lpstr>
      <vt:lpstr>Downloading  “the truth is…”</vt:lpstr>
      <vt:lpstr>Debating: “in my opinion…”</vt:lpstr>
      <vt:lpstr>Dialoguing: “In my experience…”</vt:lpstr>
      <vt:lpstr>Presencing: “What I am noticing here and now is…”</vt:lpstr>
      <vt:lpstr>Slide 22</vt:lpstr>
      <vt:lpstr>Exercise</vt:lpstr>
      <vt:lpstr>When you are working with others, how much do you…</vt:lpstr>
      <vt:lpstr>Large group sharing</vt:lpstr>
      <vt:lpstr>Practicing the different communication styles</vt:lpstr>
      <vt:lpstr>Communication Exercise</vt:lpstr>
      <vt:lpstr>Systemic Change Power and Love</vt:lpstr>
      <vt:lpstr>It Really is  All About Me</vt:lpstr>
      <vt:lpstr>Taking it home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Stretch Collaboration</dc:title>
  <dc:creator>Nancy</dc:creator>
  <cp:lastModifiedBy>Nancy</cp:lastModifiedBy>
  <cp:revision>44</cp:revision>
  <dcterms:created xsi:type="dcterms:W3CDTF">2017-10-05T23:40:21Z</dcterms:created>
  <dcterms:modified xsi:type="dcterms:W3CDTF">2018-03-09T21:05:58Z</dcterms:modified>
</cp:coreProperties>
</file>