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37"/>
  </p:notesMasterIdLst>
  <p:handoutMasterIdLst>
    <p:handoutMasterId r:id="rId38"/>
  </p:handoutMasterIdLst>
  <p:sldIdLst>
    <p:sldId id="737" r:id="rId2"/>
    <p:sldId id="838" r:id="rId3"/>
    <p:sldId id="839" r:id="rId4"/>
    <p:sldId id="840" r:id="rId5"/>
    <p:sldId id="841" r:id="rId6"/>
    <p:sldId id="857" r:id="rId7"/>
    <p:sldId id="858" r:id="rId8"/>
    <p:sldId id="859" r:id="rId9"/>
    <p:sldId id="860" r:id="rId10"/>
    <p:sldId id="842" r:id="rId11"/>
    <p:sldId id="775" r:id="rId12"/>
    <p:sldId id="759" r:id="rId13"/>
    <p:sldId id="769" r:id="rId14"/>
    <p:sldId id="757" r:id="rId15"/>
    <p:sldId id="758" r:id="rId16"/>
    <p:sldId id="761" r:id="rId17"/>
    <p:sldId id="824" r:id="rId18"/>
    <p:sldId id="843" r:id="rId19"/>
    <p:sldId id="844" r:id="rId20"/>
    <p:sldId id="845" r:id="rId21"/>
    <p:sldId id="846" r:id="rId22"/>
    <p:sldId id="847" r:id="rId23"/>
    <p:sldId id="849" r:id="rId24"/>
    <p:sldId id="856" r:id="rId25"/>
    <p:sldId id="809" r:id="rId26"/>
    <p:sldId id="832" r:id="rId27"/>
    <p:sldId id="833" r:id="rId28"/>
    <p:sldId id="834" r:id="rId29"/>
    <p:sldId id="835" r:id="rId30"/>
    <p:sldId id="836" r:id="rId31"/>
    <p:sldId id="850" r:id="rId32"/>
    <p:sldId id="851" r:id="rId33"/>
    <p:sldId id="852" r:id="rId34"/>
    <p:sldId id="787" r:id="rId35"/>
    <p:sldId id="837" r:id="rId36"/>
  </p:sldIdLst>
  <p:sldSz cx="10160000" cy="7620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A42B798-5E23-46EC-9E13-0CAD3B735449}">
          <p14:sldIdLst>
            <p14:sldId id="737"/>
            <p14:sldId id="838"/>
            <p14:sldId id="839"/>
            <p14:sldId id="840"/>
            <p14:sldId id="841"/>
            <p14:sldId id="857"/>
            <p14:sldId id="858"/>
            <p14:sldId id="859"/>
            <p14:sldId id="860"/>
            <p14:sldId id="842"/>
            <p14:sldId id="775"/>
            <p14:sldId id="759"/>
            <p14:sldId id="769"/>
            <p14:sldId id="757"/>
            <p14:sldId id="758"/>
            <p14:sldId id="761"/>
            <p14:sldId id="824"/>
            <p14:sldId id="843"/>
            <p14:sldId id="844"/>
            <p14:sldId id="845"/>
            <p14:sldId id="846"/>
            <p14:sldId id="847"/>
            <p14:sldId id="849"/>
            <p14:sldId id="856"/>
            <p14:sldId id="809"/>
            <p14:sldId id="832"/>
            <p14:sldId id="833"/>
            <p14:sldId id="834"/>
            <p14:sldId id="835"/>
            <p14:sldId id="836"/>
            <p14:sldId id="850"/>
            <p14:sldId id="851"/>
            <p14:sldId id="852"/>
            <p14:sldId id="787"/>
            <p14:sldId id="837"/>
          </p14:sldIdLst>
        </p14:section>
        <p14:section name="Untitled Section" id="{90CFFCB2-638F-4BC0-9BB0-FA2AA8F2A25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36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4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02" autoAdjust="0"/>
    <p:restoredTop sz="86420" autoAdjust="0"/>
  </p:normalViewPr>
  <p:slideViewPr>
    <p:cSldViewPr>
      <p:cViewPr varScale="1">
        <p:scale>
          <a:sx n="54" d="100"/>
          <a:sy n="54" d="100"/>
        </p:scale>
        <p:origin x="1380" y="78"/>
      </p:cViewPr>
      <p:guideLst>
        <p:guide orient="horz" pos="2160"/>
        <p:guide pos="2882"/>
      </p:guideLst>
    </p:cSldViewPr>
  </p:slideViewPr>
  <p:outlineViewPr>
    <p:cViewPr>
      <p:scale>
        <a:sx n="33" d="100"/>
        <a:sy n="33" d="100"/>
      </p:scale>
      <p:origin x="0" y="-47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512"/>
    </p:cViewPr>
  </p:sorterViewPr>
  <p:notesViewPr>
    <p:cSldViewPr>
      <p:cViewPr varScale="1">
        <p:scale>
          <a:sx n="64" d="100"/>
          <a:sy n="64" d="100"/>
        </p:scale>
        <p:origin x="3158" y="72"/>
      </p:cViewPr>
      <p:guideLst>
        <p:guide orient="horz" pos="3036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A73A20-8C69-478F-B35C-90E8F91DBC66}" type="doc">
      <dgm:prSet loTypeId="urn:microsoft.com/office/officeart/2005/8/layout/default#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0AB9D52-B860-4FA8-A590-55586AE6CEA6}">
      <dgm:prSet custT="1"/>
      <dgm:spPr/>
      <dgm:t>
        <a:bodyPr/>
        <a:lstStyle/>
        <a:p>
          <a:r>
            <a:rPr lang="en-CA" sz="2690" baseline="0" dirty="0"/>
            <a:t>Power	</a:t>
          </a:r>
          <a:endParaRPr lang="en-US" sz="2690" baseline="0" dirty="0"/>
        </a:p>
      </dgm:t>
    </dgm:pt>
    <dgm:pt modelId="{A2549ACC-FFEE-4038-9BEB-B717A433A6C3}" type="parTrans" cxnId="{B62B1005-1261-4C0F-B83C-77CB8ABCE8D4}">
      <dgm:prSet/>
      <dgm:spPr/>
      <dgm:t>
        <a:bodyPr/>
        <a:lstStyle/>
        <a:p>
          <a:endParaRPr lang="en-US"/>
        </a:p>
      </dgm:t>
    </dgm:pt>
    <dgm:pt modelId="{5E76D7CC-132E-4A0D-959E-AC2C2024FCC2}" type="sibTrans" cxnId="{B62B1005-1261-4C0F-B83C-77CB8ABCE8D4}">
      <dgm:prSet/>
      <dgm:spPr/>
      <dgm:t>
        <a:bodyPr/>
        <a:lstStyle/>
        <a:p>
          <a:endParaRPr lang="en-US"/>
        </a:p>
      </dgm:t>
    </dgm:pt>
    <dgm:pt modelId="{1403991D-95EE-4ACE-B463-5C8F1BF421E0}">
      <dgm:prSet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en-CA" sz="2690" baseline="0" dirty="0"/>
            <a:t>Love</a:t>
          </a:r>
          <a:endParaRPr lang="en-US" sz="2690" baseline="0" dirty="0"/>
        </a:p>
      </dgm:t>
    </dgm:pt>
    <dgm:pt modelId="{D9315B71-69EA-4DF1-9110-A38BD615777F}" type="parTrans" cxnId="{0AF3863B-5736-43C1-967C-4EC7B23F10EE}">
      <dgm:prSet/>
      <dgm:spPr/>
      <dgm:t>
        <a:bodyPr/>
        <a:lstStyle/>
        <a:p>
          <a:endParaRPr lang="en-US"/>
        </a:p>
      </dgm:t>
    </dgm:pt>
    <dgm:pt modelId="{482B2F44-F2CB-474B-A588-2A4E1DAA1F08}" type="sibTrans" cxnId="{0AF3863B-5736-43C1-967C-4EC7B23F10EE}">
      <dgm:prSet/>
      <dgm:spPr/>
      <dgm:t>
        <a:bodyPr/>
        <a:lstStyle/>
        <a:p>
          <a:endParaRPr lang="en-US"/>
        </a:p>
      </dgm:t>
    </dgm:pt>
    <dgm:pt modelId="{C0349CE0-36A8-4F65-83E1-5850A85BB26F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n-CA" sz="2690" baseline="0" dirty="0"/>
        </a:p>
        <a:p>
          <a:endParaRPr lang="en-CA" sz="2690" baseline="0" dirty="0"/>
        </a:p>
        <a:p>
          <a:r>
            <a:rPr lang="en-CA" sz="2690" baseline="0" dirty="0"/>
            <a:t>Connection				</a:t>
          </a:r>
          <a:endParaRPr lang="en-US" sz="2690" baseline="0" dirty="0"/>
        </a:p>
      </dgm:t>
    </dgm:pt>
    <dgm:pt modelId="{587A9C92-A99A-4D01-96C5-59A2CFDCAFDB}" type="parTrans" cxnId="{ED13ED16-F8A7-4E0B-A6D5-68C97C580136}">
      <dgm:prSet/>
      <dgm:spPr/>
      <dgm:t>
        <a:bodyPr/>
        <a:lstStyle/>
        <a:p>
          <a:endParaRPr lang="en-US"/>
        </a:p>
      </dgm:t>
    </dgm:pt>
    <dgm:pt modelId="{DB11E41A-D386-4E73-BCEC-BE2464E97470}" type="sibTrans" cxnId="{ED13ED16-F8A7-4E0B-A6D5-68C97C580136}">
      <dgm:prSet/>
      <dgm:spPr/>
      <dgm:t>
        <a:bodyPr/>
        <a:lstStyle/>
        <a:p>
          <a:endParaRPr lang="en-US"/>
        </a:p>
      </dgm:t>
    </dgm:pt>
    <dgm:pt modelId="{BD5D9F75-2C9D-4CF2-BBA7-E24D552EC275}">
      <dgm:prSet custT="1"/>
      <dgm:spPr/>
      <dgm:t>
        <a:bodyPr/>
        <a:lstStyle/>
        <a:p>
          <a:endParaRPr lang="en-CA" sz="2690" baseline="0" dirty="0"/>
        </a:p>
        <a:p>
          <a:r>
            <a:rPr lang="en-CA" sz="2690" baseline="0" dirty="0"/>
            <a:t>Self-actualization 		</a:t>
          </a:r>
          <a:endParaRPr lang="en-US" sz="2690" baseline="0" dirty="0"/>
        </a:p>
      </dgm:t>
    </dgm:pt>
    <dgm:pt modelId="{E474FF42-933C-471B-8E4C-B5A02CC0503B}" type="parTrans" cxnId="{284AB2F8-0AC2-44A1-99AD-711DC6AA682D}">
      <dgm:prSet/>
      <dgm:spPr/>
      <dgm:t>
        <a:bodyPr/>
        <a:lstStyle/>
        <a:p>
          <a:endParaRPr lang="en-US"/>
        </a:p>
      </dgm:t>
    </dgm:pt>
    <dgm:pt modelId="{2C3D14C7-979C-4A7F-9A85-CAE5F42966F2}" type="sibTrans" cxnId="{284AB2F8-0AC2-44A1-99AD-711DC6AA682D}">
      <dgm:prSet/>
      <dgm:spPr/>
      <dgm:t>
        <a:bodyPr/>
        <a:lstStyle/>
        <a:p>
          <a:endParaRPr lang="en-US"/>
        </a:p>
      </dgm:t>
    </dgm:pt>
    <dgm:pt modelId="{59DBA196-FC9F-4447-8260-51BD57672546}">
      <dgm:prSet custT="1"/>
      <dgm:spPr/>
      <dgm:t>
        <a:bodyPr/>
        <a:lstStyle/>
        <a:p>
          <a:r>
            <a:rPr lang="en-CA" sz="2690" baseline="0" dirty="0"/>
            <a:t>individual needs 	</a:t>
          </a:r>
          <a:endParaRPr lang="en-US" sz="2690" baseline="0" dirty="0"/>
        </a:p>
      </dgm:t>
    </dgm:pt>
    <dgm:pt modelId="{947C549B-B3FF-47BC-BB06-3DD00917535B}" type="parTrans" cxnId="{51E3DDF8-6BAF-4FDA-92FD-53BEA8185E16}">
      <dgm:prSet/>
      <dgm:spPr/>
      <dgm:t>
        <a:bodyPr/>
        <a:lstStyle/>
        <a:p>
          <a:endParaRPr lang="en-US"/>
        </a:p>
      </dgm:t>
    </dgm:pt>
    <dgm:pt modelId="{EE9F1B34-902B-4467-8DCA-3ABF874B4826}" type="sibTrans" cxnId="{51E3DDF8-6BAF-4FDA-92FD-53BEA8185E16}">
      <dgm:prSet/>
      <dgm:spPr/>
      <dgm:t>
        <a:bodyPr/>
        <a:lstStyle/>
        <a:p>
          <a:endParaRPr lang="en-US"/>
        </a:p>
      </dgm:t>
    </dgm:pt>
    <dgm:pt modelId="{B0C33BA5-6B69-4DFD-9800-C73605E9C63C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CA" sz="2690" baseline="0" dirty="0"/>
            <a:t>needs of family</a:t>
          </a:r>
          <a:endParaRPr lang="en-US" sz="2690" baseline="0" dirty="0"/>
        </a:p>
      </dgm:t>
    </dgm:pt>
    <dgm:pt modelId="{682D47B3-C148-4556-9197-9E779A8E9732}" type="parTrans" cxnId="{E55640B1-E4F4-40C3-8ADC-2F9FD4DF53C3}">
      <dgm:prSet/>
      <dgm:spPr/>
      <dgm:t>
        <a:bodyPr/>
        <a:lstStyle/>
        <a:p>
          <a:endParaRPr lang="en-US"/>
        </a:p>
      </dgm:t>
    </dgm:pt>
    <dgm:pt modelId="{7F839C00-E762-4DE9-A74D-84A0C3A07EB1}" type="sibTrans" cxnId="{E55640B1-E4F4-40C3-8ADC-2F9FD4DF53C3}">
      <dgm:prSet/>
      <dgm:spPr/>
      <dgm:t>
        <a:bodyPr/>
        <a:lstStyle/>
        <a:p>
          <a:endParaRPr lang="en-US"/>
        </a:p>
      </dgm:t>
    </dgm:pt>
    <dgm:pt modelId="{469750F0-A594-4A76-84D3-BC249AE34D3E}">
      <dgm:prSet custT="1"/>
      <dgm:spPr/>
      <dgm:t>
        <a:bodyPr/>
        <a:lstStyle/>
        <a:p>
          <a:pPr algn="ctr"/>
          <a:endParaRPr lang="en-CA" sz="2690" baseline="0" dirty="0"/>
        </a:p>
        <a:p>
          <a:pPr algn="ctr"/>
          <a:endParaRPr lang="en-CA" sz="2690" baseline="0" dirty="0"/>
        </a:p>
        <a:p>
          <a:pPr algn="ctr"/>
          <a:r>
            <a:rPr lang="en-CA" sz="2690" baseline="0" dirty="0"/>
            <a:t>own voice			</a:t>
          </a:r>
          <a:endParaRPr lang="en-US" sz="2690" baseline="0" dirty="0"/>
        </a:p>
      </dgm:t>
    </dgm:pt>
    <dgm:pt modelId="{2A117E60-E786-4E63-B33B-E441FE7934E4}" type="parTrans" cxnId="{2946E95B-67E9-4849-865B-63BCDE970C26}">
      <dgm:prSet/>
      <dgm:spPr/>
      <dgm:t>
        <a:bodyPr/>
        <a:lstStyle/>
        <a:p>
          <a:endParaRPr lang="en-US"/>
        </a:p>
      </dgm:t>
    </dgm:pt>
    <dgm:pt modelId="{8F0FDC9D-ED46-448F-91F3-C7A338A4B274}" type="sibTrans" cxnId="{2946E95B-67E9-4849-865B-63BCDE970C26}">
      <dgm:prSet/>
      <dgm:spPr/>
      <dgm:t>
        <a:bodyPr/>
        <a:lstStyle/>
        <a:p>
          <a:endParaRPr lang="en-US"/>
        </a:p>
      </dgm:t>
    </dgm:pt>
    <dgm:pt modelId="{80B4ABC5-2396-4643-9153-518683E0241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CA" sz="2690" baseline="0" dirty="0"/>
            <a:t>Holding the other’s perspectiv</a:t>
          </a:r>
          <a:r>
            <a:rPr lang="en-CA" sz="2100" dirty="0"/>
            <a:t>e </a:t>
          </a:r>
          <a:endParaRPr lang="en-US" sz="2100" dirty="0"/>
        </a:p>
      </dgm:t>
    </dgm:pt>
    <dgm:pt modelId="{3F12CA4D-5341-4935-A3BD-9CE44ED7EF15}" type="parTrans" cxnId="{72B87A2D-2280-48A5-B410-5A019D46899A}">
      <dgm:prSet/>
      <dgm:spPr/>
      <dgm:t>
        <a:bodyPr/>
        <a:lstStyle/>
        <a:p>
          <a:endParaRPr lang="en-US"/>
        </a:p>
      </dgm:t>
    </dgm:pt>
    <dgm:pt modelId="{9C487081-6E08-47A2-AAA2-4CDBA04637FA}" type="sibTrans" cxnId="{72B87A2D-2280-48A5-B410-5A019D46899A}">
      <dgm:prSet/>
      <dgm:spPr/>
      <dgm:t>
        <a:bodyPr/>
        <a:lstStyle/>
        <a:p>
          <a:endParaRPr lang="en-US"/>
        </a:p>
      </dgm:t>
    </dgm:pt>
    <dgm:pt modelId="{97543C71-BEE8-4DEC-B64C-E4CAD7B4E02B}" type="pres">
      <dgm:prSet presAssocID="{E7A73A20-8C69-478F-B35C-90E8F91DBC66}" presName="diagram" presStyleCnt="0">
        <dgm:presLayoutVars>
          <dgm:dir/>
          <dgm:resizeHandles val="exact"/>
        </dgm:presLayoutVars>
      </dgm:prSet>
      <dgm:spPr/>
    </dgm:pt>
    <dgm:pt modelId="{AA300B94-DC82-457D-9365-FB8655824689}" type="pres">
      <dgm:prSet presAssocID="{A0AB9D52-B860-4FA8-A590-55586AE6CEA6}" presName="node" presStyleLbl="node1" presStyleIdx="0" presStyleCnt="8" custLinFactNeighborX="6968" custLinFactNeighborY="-50732">
        <dgm:presLayoutVars>
          <dgm:bulletEnabled val="1"/>
        </dgm:presLayoutVars>
      </dgm:prSet>
      <dgm:spPr/>
    </dgm:pt>
    <dgm:pt modelId="{5EB0D20E-12DE-4D63-9D0B-5C5B97C5F5D8}" type="pres">
      <dgm:prSet presAssocID="{5E76D7CC-132E-4A0D-959E-AC2C2024FCC2}" presName="sibTrans" presStyleCnt="0"/>
      <dgm:spPr/>
    </dgm:pt>
    <dgm:pt modelId="{D2033949-8C95-47D7-BB4F-84DF5626CD51}" type="pres">
      <dgm:prSet presAssocID="{1403991D-95EE-4ACE-B463-5C8F1BF421E0}" presName="node" presStyleLbl="node1" presStyleIdx="1" presStyleCnt="8" custLinFactX="100000" custLinFactNeighborX="144251" custLinFactNeighborY="-40817">
        <dgm:presLayoutVars>
          <dgm:bulletEnabled val="1"/>
        </dgm:presLayoutVars>
      </dgm:prSet>
      <dgm:spPr/>
    </dgm:pt>
    <dgm:pt modelId="{108EDD06-7A93-4546-B4F8-69925303237D}" type="pres">
      <dgm:prSet presAssocID="{482B2F44-F2CB-474B-A588-2A4E1DAA1F08}" presName="sibTrans" presStyleCnt="0"/>
      <dgm:spPr/>
    </dgm:pt>
    <dgm:pt modelId="{1C4328F3-2902-4B41-B97C-822D2A6AB239}" type="pres">
      <dgm:prSet presAssocID="{C0349CE0-36A8-4F65-83E1-5850A85BB26F}" presName="node" presStyleLbl="node1" presStyleIdx="2" presStyleCnt="8" custScaleX="117107" custScaleY="98581" custLinFactX="30510" custLinFactNeighborX="100000" custLinFactNeighborY="95634">
        <dgm:presLayoutVars>
          <dgm:bulletEnabled val="1"/>
        </dgm:presLayoutVars>
      </dgm:prSet>
      <dgm:spPr/>
    </dgm:pt>
    <dgm:pt modelId="{33D4ED6B-94E3-41E1-AA0B-A40D796B6657}" type="pres">
      <dgm:prSet presAssocID="{DB11E41A-D386-4E73-BCEC-BE2464E97470}" presName="sibTrans" presStyleCnt="0"/>
      <dgm:spPr/>
    </dgm:pt>
    <dgm:pt modelId="{1E53C673-846C-4164-9E26-619B08452AAB}" type="pres">
      <dgm:prSet presAssocID="{BD5D9F75-2C9D-4CF2-BBA7-E24D552EC275}" presName="node" presStyleLbl="node1" presStyleIdx="3" presStyleCnt="8" custScaleX="124470" custLinFactX="-148047" custLinFactNeighborX="-200000" custLinFactNeighborY="91064">
        <dgm:presLayoutVars>
          <dgm:bulletEnabled val="1"/>
        </dgm:presLayoutVars>
      </dgm:prSet>
      <dgm:spPr/>
    </dgm:pt>
    <dgm:pt modelId="{8988914E-1719-461B-925B-3AF9704F8FF4}" type="pres">
      <dgm:prSet presAssocID="{2C3D14C7-979C-4A7F-9A85-CAE5F42966F2}" presName="sibTrans" presStyleCnt="0"/>
      <dgm:spPr/>
    </dgm:pt>
    <dgm:pt modelId="{E76ACD8C-D303-4B14-B503-A38A4B95C623}" type="pres">
      <dgm:prSet presAssocID="{59DBA196-FC9F-4447-8260-51BD57672546}" presName="node" presStyleLbl="node1" presStyleIdx="4" presStyleCnt="8" custLinFactX="13759" custLinFactNeighborX="100000" custLinFactNeighborY="54491">
        <dgm:presLayoutVars>
          <dgm:bulletEnabled val="1"/>
        </dgm:presLayoutVars>
      </dgm:prSet>
      <dgm:spPr/>
    </dgm:pt>
    <dgm:pt modelId="{BA9B1F53-ADBF-48B7-9C48-A8767BD4F8C1}" type="pres">
      <dgm:prSet presAssocID="{EE9F1B34-902B-4467-8DCA-3ABF874B4826}" presName="sibTrans" presStyleCnt="0"/>
      <dgm:spPr/>
    </dgm:pt>
    <dgm:pt modelId="{F7EA50BC-BB26-46CC-9BDE-72D97BA6DF1B}" type="pres">
      <dgm:prSet presAssocID="{B0C33BA5-6B69-4DFD-9800-C73605E9C63C}" presName="node" presStyleLbl="node1" presStyleIdx="5" presStyleCnt="8" custLinFactX="8198" custLinFactNeighborX="100000" custLinFactNeighborY="56167">
        <dgm:presLayoutVars>
          <dgm:bulletEnabled val="1"/>
        </dgm:presLayoutVars>
      </dgm:prSet>
      <dgm:spPr/>
    </dgm:pt>
    <dgm:pt modelId="{96BA0336-A4F1-454C-A866-4700B04C5BB8}" type="pres">
      <dgm:prSet presAssocID="{7F839C00-E762-4DE9-A74D-84A0C3A07EB1}" presName="sibTrans" presStyleCnt="0"/>
      <dgm:spPr/>
    </dgm:pt>
    <dgm:pt modelId="{2E3A03C1-AB4A-42E5-B07B-9F7108EA0555}" type="pres">
      <dgm:prSet presAssocID="{469750F0-A594-4A76-84D3-BC249AE34D3E}" presName="node" presStyleLbl="node1" presStyleIdx="6" presStyleCnt="8" custLinFactX="-6241" custLinFactNeighborX="-100000" custLinFactNeighborY="-76434">
        <dgm:presLayoutVars>
          <dgm:bulletEnabled val="1"/>
        </dgm:presLayoutVars>
      </dgm:prSet>
      <dgm:spPr/>
    </dgm:pt>
    <dgm:pt modelId="{A53DE874-1271-47C1-9377-2C2C61D96533}" type="pres">
      <dgm:prSet presAssocID="{8F0FDC9D-ED46-448F-91F3-C7A338A4B274}" presName="sibTrans" presStyleCnt="0"/>
      <dgm:spPr/>
    </dgm:pt>
    <dgm:pt modelId="{D330DE46-9531-46D8-9C1C-F0D1594D8113}" type="pres">
      <dgm:prSet presAssocID="{80B4ABC5-2396-4643-9153-518683E0241D}" presName="node" presStyleLbl="node1" presStyleIdx="7" presStyleCnt="8" custLinFactX="-9732" custLinFactNeighborX="-100000" custLinFactNeighborY="-78802">
        <dgm:presLayoutVars>
          <dgm:bulletEnabled val="1"/>
        </dgm:presLayoutVars>
      </dgm:prSet>
      <dgm:spPr/>
    </dgm:pt>
  </dgm:ptLst>
  <dgm:cxnLst>
    <dgm:cxn modelId="{B62B1005-1261-4C0F-B83C-77CB8ABCE8D4}" srcId="{E7A73A20-8C69-478F-B35C-90E8F91DBC66}" destId="{A0AB9D52-B860-4FA8-A590-55586AE6CEA6}" srcOrd="0" destOrd="0" parTransId="{A2549ACC-FFEE-4038-9BEB-B717A433A6C3}" sibTransId="{5E76D7CC-132E-4A0D-959E-AC2C2024FCC2}"/>
    <dgm:cxn modelId="{3BBE1010-0EAD-446B-B058-87578CF465A8}" type="presOf" srcId="{C0349CE0-36A8-4F65-83E1-5850A85BB26F}" destId="{1C4328F3-2902-4B41-B97C-822D2A6AB239}" srcOrd="0" destOrd="0" presId="urn:microsoft.com/office/officeart/2005/8/layout/default#1"/>
    <dgm:cxn modelId="{C8200214-F41E-437F-9E53-C8CA388A0A49}" type="presOf" srcId="{A0AB9D52-B860-4FA8-A590-55586AE6CEA6}" destId="{AA300B94-DC82-457D-9365-FB8655824689}" srcOrd="0" destOrd="0" presId="urn:microsoft.com/office/officeart/2005/8/layout/default#1"/>
    <dgm:cxn modelId="{ED13ED16-F8A7-4E0B-A6D5-68C97C580136}" srcId="{E7A73A20-8C69-478F-B35C-90E8F91DBC66}" destId="{C0349CE0-36A8-4F65-83E1-5850A85BB26F}" srcOrd="2" destOrd="0" parTransId="{587A9C92-A99A-4D01-96C5-59A2CFDCAFDB}" sibTransId="{DB11E41A-D386-4E73-BCEC-BE2464E97470}"/>
    <dgm:cxn modelId="{9C4FE118-0101-4710-9F6F-3FA52C815F6C}" type="presOf" srcId="{1403991D-95EE-4ACE-B463-5C8F1BF421E0}" destId="{D2033949-8C95-47D7-BB4F-84DF5626CD51}" srcOrd="0" destOrd="0" presId="urn:microsoft.com/office/officeart/2005/8/layout/default#1"/>
    <dgm:cxn modelId="{72B87A2D-2280-48A5-B410-5A019D46899A}" srcId="{E7A73A20-8C69-478F-B35C-90E8F91DBC66}" destId="{80B4ABC5-2396-4643-9153-518683E0241D}" srcOrd="7" destOrd="0" parTransId="{3F12CA4D-5341-4935-A3BD-9CE44ED7EF15}" sibTransId="{9C487081-6E08-47A2-AAA2-4CDBA04637FA}"/>
    <dgm:cxn modelId="{0AF3863B-5736-43C1-967C-4EC7B23F10EE}" srcId="{E7A73A20-8C69-478F-B35C-90E8F91DBC66}" destId="{1403991D-95EE-4ACE-B463-5C8F1BF421E0}" srcOrd="1" destOrd="0" parTransId="{D9315B71-69EA-4DF1-9110-A38BD615777F}" sibTransId="{482B2F44-F2CB-474B-A588-2A4E1DAA1F08}"/>
    <dgm:cxn modelId="{2946E95B-67E9-4849-865B-63BCDE970C26}" srcId="{E7A73A20-8C69-478F-B35C-90E8F91DBC66}" destId="{469750F0-A594-4A76-84D3-BC249AE34D3E}" srcOrd="6" destOrd="0" parTransId="{2A117E60-E786-4E63-B33B-E441FE7934E4}" sibTransId="{8F0FDC9D-ED46-448F-91F3-C7A338A4B274}"/>
    <dgm:cxn modelId="{4551E66E-7DEB-4EDD-8A49-B4243F561C79}" type="presOf" srcId="{59DBA196-FC9F-4447-8260-51BD57672546}" destId="{E76ACD8C-D303-4B14-B503-A38A4B95C623}" srcOrd="0" destOrd="0" presId="urn:microsoft.com/office/officeart/2005/8/layout/default#1"/>
    <dgm:cxn modelId="{4E4AB26F-CA61-411C-83F9-EC319E110050}" type="presOf" srcId="{469750F0-A594-4A76-84D3-BC249AE34D3E}" destId="{2E3A03C1-AB4A-42E5-B07B-9F7108EA0555}" srcOrd="0" destOrd="0" presId="urn:microsoft.com/office/officeart/2005/8/layout/default#1"/>
    <dgm:cxn modelId="{45E6BF91-71BE-4C79-B924-6FEDB2C534CB}" type="presOf" srcId="{80B4ABC5-2396-4643-9153-518683E0241D}" destId="{D330DE46-9531-46D8-9C1C-F0D1594D8113}" srcOrd="0" destOrd="0" presId="urn:microsoft.com/office/officeart/2005/8/layout/default#1"/>
    <dgm:cxn modelId="{E55640B1-E4F4-40C3-8ADC-2F9FD4DF53C3}" srcId="{E7A73A20-8C69-478F-B35C-90E8F91DBC66}" destId="{B0C33BA5-6B69-4DFD-9800-C73605E9C63C}" srcOrd="5" destOrd="0" parTransId="{682D47B3-C148-4556-9197-9E779A8E9732}" sibTransId="{7F839C00-E762-4DE9-A74D-84A0C3A07EB1}"/>
    <dgm:cxn modelId="{0D2CA2CA-CBBB-43CB-8FA5-0539AF4FB705}" type="presOf" srcId="{E7A73A20-8C69-478F-B35C-90E8F91DBC66}" destId="{97543C71-BEE8-4DEC-B64C-E4CAD7B4E02B}" srcOrd="0" destOrd="0" presId="urn:microsoft.com/office/officeart/2005/8/layout/default#1"/>
    <dgm:cxn modelId="{61B3E8D7-2EB7-4E20-883B-7DEA1548C5E7}" type="presOf" srcId="{BD5D9F75-2C9D-4CF2-BBA7-E24D552EC275}" destId="{1E53C673-846C-4164-9E26-619B08452AAB}" srcOrd="0" destOrd="0" presId="urn:microsoft.com/office/officeart/2005/8/layout/default#1"/>
    <dgm:cxn modelId="{C8F079EB-9F64-4043-9A8B-F240F856FBFF}" type="presOf" srcId="{B0C33BA5-6B69-4DFD-9800-C73605E9C63C}" destId="{F7EA50BC-BB26-46CC-9BDE-72D97BA6DF1B}" srcOrd="0" destOrd="0" presId="urn:microsoft.com/office/officeart/2005/8/layout/default#1"/>
    <dgm:cxn modelId="{284AB2F8-0AC2-44A1-99AD-711DC6AA682D}" srcId="{E7A73A20-8C69-478F-B35C-90E8F91DBC66}" destId="{BD5D9F75-2C9D-4CF2-BBA7-E24D552EC275}" srcOrd="3" destOrd="0" parTransId="{E474FF42-933C-471B-8E4C-B5A02CC0503B}" sibTransId="{2C3D14C7-979C-4A7F-9A85-CAE5F42966F2}"/>
    <dgm:cxn modelId="{51E3DDF8-6BAF-4FDA-92FD-53BEA8185E16}" srcId="{E7A73A20-8C69-478F-B35C-90E8F91DBC66}" destId="{59DBA196-FC9F-4447-8260-51BD57672546}" srcOrd="4" destOrd="0" parTransId="{947C549B-B3FF-47BC-BB06-3DD00917535B}" sibTransId="{EE9F1B34-902B-4467-8DCA-3ABF874B4826}"/>
    <dgm:cxn modelId="{75E723FF-DCF4-44C2-95E1-9BED9CDD523B}" type="presParOf" srcId="{97543C71-BEE8-4DEC-B64C-E4CAD7B4E02B}" destId="{AA300B94-DC82-457D-9365-FB8655824689}" srcOrd="0" destOrd="0" presId="urn:microsoft.com/office/officeart/2005/8/layout/default#1"/>
    <dgm:cxn modelId="{C45E026C-8A83-4433-B499-CDAF8D8C0AFC}" type="presParOf" srcId="{97543C71-BEE8-4DEC-B64C-E4CAD7B4E02B}" destId="{5EB0D20E-12DE-4D63-9D0B-5C5B97C5F5D8}" srcOrd="1" destOrd="0" presId="urn:microsoft.com/office/officeart/2005/8/layout/default#1"/>
    <dgm:cxn modelId="{6F5E1B2B-CB4A-424B-9D5D-0800E7766D80}" type="presParOf" srcId="{97543C71-BEE8-4DEC-B64C-E4CAD7B4E02B}" destId="{D2033949-8C95-47D7-BB4F-84DF5626CD51}" srcOrd="2" destOrd="0" presId="urn:microsoft.com/office/officeart/2005/8/layout/default#1"/>
    <dgm:cxn modelId="{8815C809-A687-43AD-9C78-7BF73BF80AF0}" type="presParOf" srcId="{97543C71-BEE8-4DEC-B64C-E4CAD7B4E02B}" destId="{108EDD06-7A93-4546-B4F8-69925303237D}" srcOrd="3" destOrd="0" presId="urn:microsoft.com/office/officeart/2005/8/layout/default#1"/>
    <dgm:cxn modelId="{A3AB9C2D-2855-4A9F-86CF-A10306234B63}" type="presParOf" srcId="{97543C71-BEE8-4DEC-B64C-E4CAD7B4E02B}" destId="{1C4328F3-2902-4B41-B97C-822D2A6AB239}" srcOrd="4" destOrd="0" presId="urn:microsoft.com/office/officeart/2005/8/layout/default#1"/>
    <dgm:cxn modelId="{5AF4169B-F5D4-40CC-9595-73DB31C724E9}" type="presParOf" srcId="{97543C71-BEE8-4DEC-B64C-E4CAD7B4E02B}" destId="{33D4ED6B-94E3-41E1-AA0B-A40D796B6657}" srcOrd="5" destOrd="0" presId="urn:microsoft.com/office/officeart/2005/8/layout/default#1"/>
    <dgm:cxn modelId="{19DE7CF7-A279-4247-8BF5-F09EEEAB304E}" type="presParOf" srcId="{97543C71-BEE8-4DEC-B64C-E4CAD7B4E02B}" destId="{1E53C673-846C-4164-9E26-619B08452AAB}" srcOrd="6" destOrd="0" presId="urn:microsoft.com/office/officeart/2005/8/layout/default#1"/>
    <dgm:cxn modelId="{020B2038-B74E-48DB-BE5D-9D85288A5339}" type="presParOf" srcId="{97543C71-BEE8-4DEC-B64C-E4CAD7B4E02B}" destId="{8988914E-1719-461B-925B-3AF9704F8FF4}" srcOrd="7" destOrd="0" presId="urn:microsoft.com/office/officeart/2005/8/layout/default#1"/>
    <dgm:cxn modelId="{0D15AB04-6531-41D2-AF49-C7BEA5B0912D}" type="presParOf" srcId="{97543C71-BEE8-4DEC-B64C-E4CAD7B4E02B}" destId="{E76ACD8C-D303-4B14-B503-A38A4B95C623}" srcOrd="8" destOrd="0" presId="urn:microsoft.com/office/officeart/2005/8/layout/default#1"/>
    <dgm:cxn modelId="{79528885-05CA-4355-820E-5DEF17DFB71C}" type="presParOf" srcId="{97543C71-BEE8-4DEC-B64C-E4CAD7B4E02B}" destId="{BA9B1F53-ADBF-48B7-9C48-A8767BD4F8C1}" srcOrd="9" destOrd="0" presId="urn:microsoft.com/office/officeart/2005/8/layout/default#1"/>
    <dgm:cxn modelId="{BCE60BE8-BD68-46BB-887A-32DC97113C2C}" type="presParOf" srcId="{97543C71-BEE8-4DEC-B64C-E4CAD7B4E02B}" destId="{F7EA50BC-BB26-46CC-9BDE-72D97BA6DF1B}" srcOrd="10" destOrd="0" presId="urn:microsoft.com/office/officeart/2005/8/layout/default#1"/>
    <dgm:cxn modelId="{36D252AC-ACC2-44CC-9AE1-DBF694EBF4AF}" type="presParOf" srcId="{97543C71-BEE8-4DEC-B64C-E4CAD7B4E02B}" destId="{96BA0336-A4F1-454C-A866-4700B04C5BB8}" srcOrd="11" destOrd="0" presId="urn:microsoft.com/office/officeart/2005/8/layout/default#1"/>
    <dgm:cxn modelId="{B9DDA889-DBC6-46D6-9A28-8F249B280474}" type="presParOf" srcId="{97543C71-BEE8-4DEC-B64C-E4CAD7B4E02B}" destId="{2E3A03C1-AB4A-42E5-B07B-9F7108EA0555}" srcOrd="12" destOrd="0" presId="urn:microsoft.com/office/officeart/2005/8/layout/default#1"/>
    <dgm:cxn modelId="{7130ACD0-C57E-468F-8140-F8699C2C594E}" type="presParOf" srcId="{97543C71-BEE8-4DEC-B64C-E4CAD7B4E02B}" destId="{A53DE874-1271-47C1-9377-2C2C61D96533}" srcOrd="13" destOrd="0" presId="urn:microsoft.com/office/officeart/2005/8/layout/default#1"/>
    <dgm:cxn modelId="{BA8316D0-A1CE-4860-B4D9-A8B602392E45}" type="presParOf" srcId="{97543C71-BEE8-4DEC-B64C-E4CAD7B4E02B}" destId="{D330DE46-9531-46D8-9C1C-F0D1594D8113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00B94-DC82-457D-9365-FB8655824689}">
      <dsp:nvSpPr>
        <dsp:cNvPr id="0" name=""/>
        <dsp:cNvSpPr/>
      </dsp:nvSpPr>
      <dsp:spPr>
        <a:xfrm>
          <a:off x="137138" y="173513"/>
          <a:ext cx="1924970" cy="11549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19570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90" kern="1200" baseline="0" dirty="0"/>
            <a:t>Power	</a:t>
          </a:r>
          <a:endParaRPr lang="en-US" sz="2690" kern="1200" baseline="0" dirty="0"/>
        </a:p>
      </dsp:txBody>
      <dsp:txXfrm>
        <a:off x="137138" y="173513"/>
        <a:ext cx="1924970" cy="1154982"/>
      </dsp:txXfrm>
    </dsp:sp>
    <dsp:sp modelId="{D2033949-8C95-47D7-BB4F-84DF5626CD51}">
      <dsp:nvSpPr>
        <dsp:cNvPr id="0" name=""/>
        <dsp:cNvSpPr/>
      </dsp:nvSpPr>
      <dsp:spPr>
        <a:xfrm>
          <a:off x="6822233" y="288030"/>
          <a:ext cx="1924970" cy="115498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19570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90" kern="1200" baseline="0" dirty="0"/>
            <a:t>Love</a:t>
          </a:r>
          <a:endParaRPr lang="en-US" sz="2690" kern="1200" baseline="0" dirty="0"/>
        </a:p>
      </dsp:txBody>
      <dsp:txXfrm>
        <a:off x="6822233" y="288030"/>
        <a:ext cx="1924970" cy="1154982"/>
      </dsp:txXfrm>
    </dsp:sp>
    <dsp:sp modelId="{1C4328F3-2902-4B41-B97C-822D2A6AB239}">
      <dsp:nvSpPr>
        <dsp:cNvPr id="0" name=""/>
        <dsp:cNvSpPr/>
      </dsp:nvSpPr>
      <dsp:spPr>
        <a:xfrm>
          <a:off x="6750220" y="1872209"/>
          <a:ext cx="2254275" cy="1138593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19570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690" kern="1200" baseline="0" dirty="0"/>
        </a:p>
        <a:p>
          <a:pPr marL="0" lvl="0" indent="0" algn="ctr" defTabSz="119570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690" kern="1200" baseline="0" dirty="0"/>
        </a:p>
        <a:p>
          <a:pPr marL="0" lvl="0" indent="0" algn="ctr" defTabSz="119570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90" kern="1200" baseline="0" dirty="0"/>
            <a:t>Connection				</a:t>
          </a:r>
          <a:endParaRPr lang="en-US" sz="2690" kern="1200" baseline="0" dirty="0"/>
        </a:p>
      </dsp:txBody>
      <dsp:txXfrm>
        <a:off x="6750220" y="1872209"/>
        <a:ext cx="2254275" cy="1138593"/>
      </dsp:txXfrm>
    </dsp:sp>
    <dsp:sp modelId="{1E53C673-846C-4164-9E26-619B08452AAB}">
      <dsp:nvSpPr>
        <dsp:cNvPr id="0" name=""/>
        <dsp:cNvSpPr/>
      </dsp:nvSpPr>
      <dsp:spPr>
        <a:xfrm>
          <a:off x="0" y="1811232"/>
          <a:ext cx="2396010" cy="11549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19570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690" kern="1200" baseline="0" dirty="0"/>
        </a:p>
        <a:p>
          <a:pPr marL="0" lvl="0" indent="0" algn="ctr" defTabSz="119570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90" kern="1200" baseline="0" dirty="0"/>
            <a:t>Self-actualization 		</a:t>
          </a:r>
          <a:endParaRPr lang="en-US" sz="2690" kern="1200" baseline="0" dirty="0"/>
        </a:p>
      </dsp:txBody>
      <dsp:txXfrm>
        <a:off x="0" y="1811232"/>
        <a:ext cx="2396010" cy="1154982"/>
      </dsp:txXfrm>
    </dsp:sp>
    <dsp:sp modelId="{E76ACD8C-D303-4B14-B503-A38A4B95C623}">
      <dsp:nvSpPr>
        <dsp:cNvPr id="0" name=""/>
        <dsp:cNvSpPr/>
      </dsp:nvSpPr>
      <dsp:spPr>
        <a:xfrm>
          <a:off x="2593006" y="2736299"/>
          <a:ext cx="1924970" cy="11549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19570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90" kern="1200" baseline="0" dirty="0"/>
            <a:t>individual needs 	</a:t>
          </a:r>
          <a:endParaRPr lang="en-US" sz="2690" kern="1200" baseline="0" dirty="0"/>
        </a:p>
      </dsp:txBody>
      <dsp:txXfrm>
        <a:off x="2593006" y="2736299"/>
        <a:ext cx="1924970" cy="1154982"/>
      </dsp:txXfrm>
    </dsp:sp>
    <dsp:sp modelId="{F7EA50BC-BB26-46CC-9BDE-72D97BA6DF1B}">
      <dsp:nvSpPr>
        <dsp:cNvPr id="0" name=""/>
        <dsp:cNvSpPr/>
      </dsp:nvSpPr>
      <dsp:spPr>
        <a:xfrm>
          <a:off x="4603426" y="2755657"/>
          <a:ext cx="1924970" cy="115498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19570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90" kern="1200" baseline="0" dirty="0"/>
            <a:t>needs of family</a:t>
          </a:r>
          <a:endParaRPr lang="en-US" sz="2690" kern="1200" baseline="0" dirty="0"/>
        </a:p>
      </dsp:txBody>
      <dsp:txXfrm>
        <a:off x="4603426" y="2755657"/>
        <a:ext cx="1924970" cy="1154982"/>
      </dsp:txXfrm>
    </dsp:sp>
    <dsp:sp modelId="{2E3A03C1-AB4A-42E5-B07B-9F7108EA0555}">
      <dsp:nvSpPr>
        <dsp:cNvPr id="0" name=""/>
        <dsp:cNvSpPr/>
      </dsp:nvSpPr>
      <dsp:spPr>
        <a:xfrm>
          <a:off x="2593006" y="1224139"/>
          <a:ext cx="1924970" cy="11549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19570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690" kern="1200" baseline="0" dirty="0"/>
        </a:p>
        <a:p>
          <a:pPr marL="0" lvl="0" indent="0" algn="ctr" defTabSz="119570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690" kern="1200" baseline="0" dirty="0"/>
        </a:p>
        <a:p>
          <a:pPr marL="0" lvl="0" indent="0" algn="ctr" defTabSz="119570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90" kern="1200" baseline="0" dirty="0"/>
            <a:t>own voice			</a:t>
          </a:r>
          <a:endParaRPr lang="en-US" sz="2690" kern="1200" baseline="0" dirty="0"/>
        </a:p>
      </dsp:txBody>
      <dsp:txXfrm>
        <a:off x="2593006" y="1224139"/>
        <a:ext cx="1924970" cy="1154982"/>
      </dsp:txXfrm>
    </dsp:sp>
    <dsp:sp modelId="{D330DE46-9531-46D8-9C1C-F0D1594D8113}">
      <dsp:nvSpPr>
        <dsp:cNvPr id="0" name=""/>
        <dsp:cNvSpPr/>
      </dsp:nvSpPr>
      <dsp:spPr>
        <a:xfrm>
          <a:off x="4643272" y="1196789"/>
          <a:ext cx="1924970" cy="115498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19570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90" kern="1200" baseline="0" dirty="0"/>
            <a:t>Holding the other’s perspectiv</a:t>
          </a:r>
          <a:r>
            <a:rPr lang="en-CA" sz="2100" kern="1200" dirty="0"/>
            <a:t>e </a:t>
          </a:r>
          <a:endParaRPr lang="en-US" sz="2100" kern="1200" dirty="0"/>
        </a:p>
      </dsp:txBody>
      <dsp:txXfrm>
        <a:off x="4643272" y="1196789"/>
        <a:ext cx="1924970" cy="1154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169810" cy="481370"/>
          </a:xfrm>
          <a:prstGeom prst="rect">
            <a:avLst/>
          </a:prstGeom>
        </p:spPr>
        <p:txBody>
          <a:bodyPr vert="horz" lIns="96624" tIns="48313" rIns="96624" bIns="48313" rtlCol="0"/>
          <a:lstStyle>
            <a:lvl1pPr algn="l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18194"/>
            <a:ext cx="3169810" cy="481370"/>
          </a:xfrm>
          <a:prstGeom prst="rect">
            <a:avLst/>
          </a:prstGeom>
        </p:spPr>
        <p:txBody>
          <a:bodyPr vert="horz" lIns="96624" tIns="48313" rIns="96624" bIns="48313" rtlCol="0" anchor="b"/>
          <a:lstStyle>
            <a:lvl1pPr algn="l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738" y="9118194"/>
            <a:ext cx="3169810" cy="481370"/>
          </a:xfrm>
          <a:prstGeom prst="rect">
            <a:avLst/>
          </a:prstGeom>
        </p:spPr>
        <p:txBody>
          <a:bodyPr vert="horz" wrap="square" lIns="96624" tIns="48313" rIns="96624" bIns="483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A2C5D9D-56C0-4A07-B7B6-CCDF0E8C5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0585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169810" cy="481370"/>
          </a:xfrm>
          <a:prstGeom prst="rect">
            <a:avLst/>
          </a:prstGeom>
        </p:spPr>
        <p:txBody>
          <a:bodyPr vert="horz" lIns="96624" tIns="48313" rIns="96624" bIns="48313" rtlCol="0"/>
          <a:lstStyle>
            <a:lvl1pPr algn="l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738" y="1"/>
            <a:ext cx="3169810" cy="481370"/>
          </a:xfrm>
          <a:prstGeom prst="rect">
            <a:avLst/>
          </a:prstGeom>
        </p:spPr>
        <p:txBody>
          <a:bodyPr vert="horz" wrap="square" lIns="96624" tIns="48313" rIns="96624" bIns="483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5B86D50-2498-4475-8FE8-1E4E5EB7D284}" type="datetimeFigureOut">
              <a:rPr lang="en-US" altLang="en-US"/>
              <a:pPr>
                <a:defRPr/>
              </a:pPr>
              <a:t>10/14/2022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7550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4" tIns="48313" rIns="96624" bIns="4831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514" y="4561552"/>
            <a:ext cx="5850175" cy="4320868"/>
          </a:xfrm>
          <a:prstGeom prst="rect">
            <a:avLst/>
          </a:prstGeom>
        </p:spPr>
        <p:txBody>
          <a:bodyPr vert="horz" lIns="96624" tIns="48313" rIns="96624" bIns="4831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18194"/>
            <a:ext cx="3169810" cy="481370"/>
          </a:xfrm>
          <a:prstGeom prst="rect">
            <a:avLst/>
          </a:prstGeom>
        </p:spPr>
        <p:txBody>
          <a:bodyPr vert="horz" lIns="96624" tIns="48313" rIns="96624" bIns="48313" rtlCol="0" anchor="b"/>
          <a:lstStyle>
            <a:lvl1pPr algn="l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738" y="9118194"/>
            <a:ext cx="3169810" cy="481370"/>
          </a:xfrm>
          <a:prstGeom prst="rect">
            <a:avLst/>
          </a:prstGeom>
        </p:spPr>
        <p:txBody>
          <a:bodyPr vert="horz" wrap="square" lIns="96624" tIns="48313" rIns="96624" bIns="483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28DF4DE-ED96-44DB-ACBD-1A5770461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7309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ynefin_framework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ynefin_framework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8730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48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5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75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85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6633" y="4561552"/>
            <a:ext cx="6156056" cy="4775552"/>
          </a:xfrm>
        </p:spPr>
        <p:txBody>
          <a:bodyPr/>
          <a:lstStyle/>
          <a:p>
            <a:r>
              <a:rPr lang="en-US" dirty="0"/>
              <a:t>STOP SHARING</a:t>
            </a:r>
          </a:p>
          <a:p>
            <a:endParaRPr lang="en-US" dirty="0"/>
          </a:p>
          <a:p>
            <a:r>
              <a:rPr lang="en-US" dirty="0"/>
              <a:t>Nancy and Victoria do demo</a:t>
            </a:r>
          </a:p>
          <a:p>
            <a:endParaRPr lang="en-US" dirty="0"/>
          </a:p>
          <a:p>
            <a:r>
              <a:rPr lang="en-US" dirty="0"/>
              <a:t>Debrief</a:t>
            </a:r>
          </a:p>
          <a:p>
            <a:endParaRPr lang="en-US" dirty="0"/>
          </a:p>
          <a:p>
            <a:r>
              <a:rPr lang="en-US" dirty="0"/>
              <a:t>Go through worksheet</a:t>
            </a:r>
          </a:p>
          <a:p>
            <a:endParaRPr lang="en-US" dirty="0"/>
          </a:p>
          <a:p>
            <a:r>
              <a:rPr lang="en-US" dirty="0"/>
              <a:t>When to use </a:t>
            </a:r>
            <a:r>
              <a:rPr lang="en-US" dirty="0" err="1"/>
              <a:t>each?why</a:t>
            </a:r>
            <a:r>
              <a:rPr lang="en-US" dirty="0"/>
              <a:t> do we care?</a:t>
            </a:r>
          </a:p>
          <a:p>
            <a:endParaRPr lang="en-US" dirty="0"/>
          </a:p>
          <a:p>
            <a:r>
              <a:rPr lang="en-US" dirty="0"/>
              <a:t>Downloading-give information/PA/law where agree/private venting</a:t>
            </a:r>
          </a:p>
          <a:p>
            <a:endParaRPr lang="en-US" dirty="0"/>
          </a:p>
          <a:p>
            <a:r>
              <a:rPr lang="en-US" dirty="0"/>
              <a:t>Debate-law when don’t agree [not 2 downloads]</a:t>
            </a:r>
          </a:p>
          <a:p>
            <a:r>
              <a:rPr lang="en-US" dirty="0"/>
              <a:t>Risks position taking</a:t>
            </a:r>
          </a:p>
          <a:p>
            <a:endParaRPr lang="en-US" dirty="0"/>
          </a:p>
          <a:p>
            <a:r>
              <a:rPr lang="en-US" dirty="0"/>
              <a:t>Dialogue-values/needs/Goals/perspective</a:t>
            </a:r>
          </a:p>
          <a:p>
            <a:endParaRPr lang="en-US" dirty="0"/>
          </a:p>
          <a:p>
            <a:r>
              <a:rPr lang="en-US" dirty="0"/>
              <a:t>Presence in-often comes from dialogue</a:t>
            </a:r>
          </a:p>
          <a:p>
            <a:r>
              <a:rPr lang="en-US" dirty="0"/>
              <a:t>In the moment-this is where the conversation has taken us 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888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615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24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Gaelic word for habitat or place</a:t>
            </a:r>
          </a:p>
          <a:p>
            <a:endParaRPr lang="en-CA" dirty="0"/>
          </a:p>
          <a:p>
            <a:r>
              <a:rPr lang="en-CA" dirty="0"/>
              <a:t>The place the problem lives</a:t>
            </a:r>
          </a:p>
          <a:p>
            <a:endParaRPr lang="en-CA" dirty="0"/>
          </a:p>
          <a:p>
            <a:r>
              <a:rPr lang="en-CA" dirty="0"/>
              <a:t>Degree of creativity and customization</a:t>
            </a:r>
          </a:p>
        </p:txBody>
      </p:sp>
    </p:spTree>
    <p:extLst>
      <p:ext uri="{BB962C8B-B14F-4D97-AF65-F5344CB8AC3E}">
        <p14:creationId xmlns:p14="http://schemas.microsoft.com/office/powerpoint/2010/main" val="1007996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domains on the right, </a:t>
            </a:r>
            <a:r>
              <a:rPr lang="en-CA" i="1" dirty="0"/>
              <a:t>simple</a:t>
            </a:r>
            <a:r>
              <a:rPr lang="en-CA" dirty="0"/>
              <a:t>  and </a:t>
            </a:r>
            <a:r>
              <a:rPr lang="en-CA" i="1" dirty="0"/>
              <a:t>complicated</a:t>
            </a:r>
            <a:r>
              <a:rPr lang="en-CA" dirty="0"/>
              <a:t>, are "ordered“</a:t>
            </a:r>
          </a:p>
          <a:p>
            <a:r>
              <a:rPr lang="en-CA" dirty="0"/>
              <a:t>: cause and effect are known or can be discovered.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 The domains on the left, </a:t>
            </a:r>
            <a:r>
              <a:rPr lang="en-CA" i="1" dirty="0"/>
              <a:t>complex</a:t>
            </a:r>
            <a:r>
              <a:rPr lang="en-CA" dirty="0"/>
              <a:t> and </a:t>
            </a:r>
            <a:r>
              <a:rPr lang="en-CA" i="1" dirty="0"/>
              <a:t>chaotic</a:t>
            </a:r>
            <a:r>
              <a:rPr lang="en-CA" dirty="0"/>
              <a:t>, are "unordered“</a:t>
            </a:r>
          </a:p>
          <a:p>
            <a:r>
              <a:rPr lang="en-CA" dirty="0"/>
              <a:t>: cause and effect can be deduced only with hindsight or not at all.</a:t>
            </a:r>
            <a:r>
              <a:rPr lang="en-CA" baseline="30000" dirty="0">
                <a:hlinkClick r:id="rId3"/>
              </a:rPr>
              <a:t>[18]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3749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4727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76910" y="4428756"/>
            <a:ext cx="5850175" cy="4982718"/>
          </a:xfrm>
        </p:spPr>
        <p:txBody>
          <a:bodyPr/>
          <a:lstStyle/>
          <a:p>
            <a:r>
              <a:rPr lang="en-CA" dirty="0"/>
              <a:t> </a:t>
            </a:r>
          </a:p>
          <a:p>
            <a:r>
              <a:rPr lang="en-CA" dirty="0"/>
              <a:t>requires analysis or expertise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"sense–analyze–respond": </a:t>
            </a:r>
          </a:p>
          <a:p>
            <a:r>
              <a:rPr lang="en-CA" dirty="0"/>
              <a:t>assess the facts, analyze, and apply the appropriate good operating practice.</a:t>
            </a:r>
            <a:r>
              <a:rPr lang="en-CA" baseline="30000" dirty="0">
                <a:hlinkClick r:id="rId3"/>
              </a:rPr>
              <a:t>[]</a:t>
            </a:r>
            <a:endParaRPr lang="en-CA" baseline="30000" dirty="0"/>
          </a:p>
          <a:p>
            <a:r>
              <a:rPr lang="en-CA" dirty="0"/>
              <a:t>best practices</a:t>
            </a:r>
          </a:p>
          <a:p>
            <a:r>
              <a:rPr lang="en-CA" dirty="0"/>
              <a:t>range of right answers.</a:t>
            </a:r>
          </a:p>
          <a:p>
            <a:endParaRPr lang="en-CA" dirty="0"/>
          </a:p>
          <a:p>
            <a:r>
              <a:rPr lang="en-CA" dirty="0"/>
              <a:t>should the bridge be built out of tempered steel concrete-depends upon </a:t>
            </a:r>
            <a:r>
              <a:rPr lang="en-CA" dirty="0" err="1"/>
              <a:t>humidity,etc</a:t>
            </a:r>
            <a:endParaRPr lang="en-CA" dirty="0"/>
          </a:p>
          <a:p>
            <a:endParaRPr lang="en-CA" dirty="0"/>
          </a:p>
          <a:p>
            <a:r>
              <a:rPr lang="en-CA" dirty="0"/>
              <a:t>Risks when applying expert knowledge</a:t>
            </a:r>
          </a:p>
          <a:p>
            <a:r>
              <a:rPr lang="en-CA" dirty="0"/>
              <a:t>Tunnel vision</a:t>
            </a:r>
          </a:p>
          <a:p>
            <a:r>
              <a:rPr lang="en-CA" dirty="0"/>
              <a:t>closing doors</a:t>
            </a:r>
          </a:p>
          <a:p>
            <a:r>
              <a:rPr lang="en-CA" dirty="0"/>
              <a:t>not seeing</a:t>
            </a:r>
          </a:p>
          <a:p>
            <a:endParaRPr lang="en-CA" dirty="0"/>
          </a:p>
          <a:p>
            <a:r>
              <a:rPr lang="en-CA" dirty="0"/>
              <a:t>Recent studies: best solutions came from nonexperts</a:t>
            </a:r>
          </a:p>
        </p:txBody>
      </p:sp>
    </p:spTree>
    <p:extLst>
      <p:ext uri="{BB962C8B-B14F-4D97-AF65-F5344CB8AC3E}">
        <p14:creationId xmlns:p14="http://schemas.microsoft.com/office/powerpoint/2010/main" val="2010444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07491" y="4429263"/>
            <a:ext cx="5850175" cy="4320868"/>
          </a:xfrm>
        </p:spPr>
        <p:txBody>
          <a:bodyPr>
            <a:normAutofit/>
          </a:bodyPr>
          <a:lstStyle/>
          <a:p>
            <a:r>
              <a:rPr lang="en-CA" dirty="0"/>
              <a:t>Interaction among participants determines </a:t>
            </a:r>
            <a:r>
              <a:rPr lang="en-CA" dirty="0" err="1"/>
              <a:t>outcome.e</a:t>
            </a:r>
            <a:r>
              <a:rPr lang="en-CA" dirty="0"/>
              <a:t>. COVID</a:t>
            </a:r>
          </a:p>
          <a:p>
            <a:r>
              <a:rPr lang="en-CA" dirty="0"/>
              <a:t>In a complicated context, at least one right answer exists. In a complex context, however, right answers cannot be known in advance</a:t>
            </a:r>
          </a:p>
          <a:p>
            <a:r>
              <a:rPr lang="en-CA" dirty="0"/>
              <a:t> Cause and effect can only be deduced in retrospect. </a:t>
            </a:r>
          </a:p>
          <a:p>
            <a:r>
              <a:rPr lang="en-CA" dirty="0"/>
              <a:t>no right answers.</a:t>
            </a:r>
          </a:p>
          <a:p>
            <a:r>
              <a:rPr lang="en-CA" dirty="0"/>
              <a:t>No best practices</a:t>
            </a:r>
          </a:p>
          <a:p>
            <a:endParaRPr lang="en-CA" baseline="30000" dirty="0"/>
          </a:p>
          <a:p>
            <a:r>
              <a:rPr lang="en-CA" dirty="0"/>
              <a:t>Romantic relationship/Parenting-what worked with one child doesn’t work with the second</a:t>
            </a:r>
          </a:p>
          <a:p>
            <a:endParaRPr lang="en-CA" dirty="0"/>
          </a:p>
          <a:p>
            <a:r>
              <a:rPr lang="en-CA" dirty="0"/>
              <a:t>Look for patterns-enhance what works, stop what doesn’t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35494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513" y="4552380"/>
            <a:ext cx="5850175" cy="4320868"/>
          </a:xfrm>
        </p:spPr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77B105-F099-4852-A415-7DB8DA4FDF12}"/>
              </a:ext>
            </a:extLst>
          </p:cNvPr>
          <p:cNvSpPr txBox="1"/>
          <p:nvPr/>
        </p:nvSpPr>
        <p:spPr>
          <a:xfrm>
            <a:off x="410151" y="4318573"/>
            <a:ext cx="6161380" cy="6937449"/>
          </a:xfrm>
          <a:prstGeom prst="rect">
            <a:avLst/>
          </a:prstGeom>
          <a:noFill/>
        </p:spPr>
        <p:txBody>
          <a:bodyPr wrap="square" lIns="94841" tIns="47420" rIns="94841" bIns="47420">
            <a:spAutoFit/>
          </a:bodyPr>
          <a:lstStyle/>
          <a:p>
            <a:r>
              <a:rPr lang="en-CA" sz="1100" dirty="0"/>
              <a:t>Everyone wants a  recipe.</a:t>
            </a:r>
          </a:p>
          <a:p>
            <a:r>
              <a:rPr lang="en-CA" sz="1100" dirty="0"/>
              <a:t>When I don’t know what to do-tell me what to do</a:t>
            </a:r>
          </a:p>
          <a:p>
            <a:r>
              <a:rPr lang="en-CA" sz="1400" dirty="0"/>
              <a:t>STOP SHARING-</a:t>
            </a:r>
          </a:p>
          <a:p>
            <a:r>
              <a:rPr lang="en-CA" sz="1400" dirty="0">
                <a:highlight>
                  <a:srgbClr val="FFFF00"/>
                </a:highlight>
              </a:rPr>
              <a:t>Ask group</a:t>
            </a:r>
          </a:p>
          <a:p>
            <a:r>
              <a:rPr lang="en-CA" sz="1400" dirty="0"/>
              <a:t>Any thoughts given the spontaneity exercise and this information on complexity?</a:t>
            </a:r>
          </a:p>
          <a:p>
            <a:endParaRPr lang="en-CA" sz="1400" dirty="0"/>
          </a:p>
          <a:p>
            <a:r>
              <a:rPr lang="en-CA" sz="1400" dirty="0">
                <a:highlight>
                  <a:srgbClr val="FFFF00"/>
                </a:highlight>
              </a:rPr>
              <a:t>Breakouts-worksheet  #2-15 minutes</a:t>
            </a:r>
          </a:p>
          <a:p>
            <a:r>
              <a:rPr lang="en-CA" sz="1400" dirty="0">
                <a:highlight>
                  <a:srgbClr val="FFFF00"/>
                </a:highlight>
              </a:rPr>
              <a:t>DEBRIEF-25 minutes</a:t>
            </a:r>
          </a:p>
          <a:p>
            <a:r>
              <a:rPr lang="en-CA" sz="1600" i="1" dirty="0"/>
              <a:t>Poll emotions with complexity-hand raising</a:t>
            </a:r>
          </a:p>
          <a:p>
            <a:r>
              <a:rPr lang="en-CA" sz="1600" i="1" dirty="0"/>
              <a:t>Example from one or 2 groups on complexity arising in a case</a:t>
            </a:r>
          </a:p>
          <a:p>
            <a:endParaRPr lang="en-CA" sz="1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Voltaire’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Doubt is not a pleasant state but certainly is a ridiculous one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Peter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druker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Choice between alternatives not about right and wrong but almost right and probably wrong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Mark Twain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Education is the path from cocky ignorance to miserable uncertainty </a:t>
            </a:r>
          </a:p>
          <a:p>
            <a:endParaRPr lang="en-CA" sz="1600" dirty="0"/>
          </a:p>
          <a:p>
            <a:r>
              <a:rPr lang="en-CA" sz="1600" dirty="0"/>
              <a:t>So in light of complexity and the fact we are solving complex problems in complex systems, how do we work with this? </a:t>
            </a:r>
          </a:p>
          <a:p>
            <a:r>
              <a:rPr lang="en-CA" sz="1600" dirty="0"/>
              <a:t>non-linear process, step-by-step. </a:t>
            </a:r>
          </a:p>
          <a:p>
            <a:r>
              <a:rPr lang="en-CA" sz="1600" dirty="0"/>
              <a:t>we react differently in different places, with different teams, different issues.</a:t>
            </a:r>
          </a:p>
          <a:p>
            <a:r>
              <a:rPr lang="en-CA" sz="1600" dirty="0"/>
              <a:t>how do we handle that Our clients come to us expecting a roadmap, not expecting to pay a lot of money for failure or uncertainty</a:t>
            </a:r>
          </a:p>
          <a:p>
            <a:endParaRPr lang="en-CA" sz="1600" dirty="0"/>
          </a:p>
          <a:p>
            <a:endParaRPr lang="en-CA" sz="1600" dirty="0"/>
          </a:p>
          <a:p>
            <a:r>
              <a:rPr lang="en-CA" sz="1600" dirty="0"/>
              <a:t>After the break, will look at  Adam </a:t>
            </a:r>
            <a:r>
              <a:rPr lang="en-CA" sz="1600" dirty="0" err="1"/>
              <a:t>Kahane’s</a:t>
            </a:r>
            <a:r>
              <a:rPr lang="en-CA" sz="1600" dirty="0"/>
              <a:t> work </a:t>
            </a:r>
          </a:p>
          <a:p>
            <a:endParaRPr lang="en-CA" sz="1600" dirty="0"/>
          </a:p>
          <a:p>
            <a:r>
              <a:rPr lang="en-CA" sz="1600" dirty="0"/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572225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09613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6077" y="4428756"/>
            <a:ext cx="5850175" cy="5039648"/>
          </a:xfrm>
        </p:spPr>
        <p:txBody>
          <a:bodyPr>
            <a:normAutofit fontScale="25000" lnSpcReduction="20000"/>
          </a:bodyPr>
          <a:lstStyle/>
          <a:p>
            <a:endParaRPr lang="en-CA" dirty="0"/>
          </a:p>
          <a:p>
            <a:endParaRPr lang="en-CA" sz="2400" dirty="0"/>
          </a:p>
          <a:p>
            <a:r>
              <a:rPr lang="en-CA" sz="4600" dirty="0"/>
              <a:t>Challenges the basic assumption that we all hold in our collaborative community- to  collaborate we must agree upon  the problem, what’s best for the family as a whole, and what each person must do to achieve the agreed goal. That the process will be peaceful, respectful and under control.</a:t>
            </a:r>
          </a:p>
          <a:p>
            <a:endParaRPr lang="en-CA" sz="4600" dirty="0"/>
          </a:p>
          <a:p>
            <a:r>
              <a:rPr lang="en-CA" sz="4600" dirty="0"/>
              <a:t>Problem is  where our clients lack  goodwill, don/t really like each other or trust each other,  don’t share common idea of the problem or values or goals,</a:t>
            </a:r>
          </a:p>
          <a:p>
            <a:r>
              <a:rPr lang="en-CA" sz="4600" dirty="0"/>
              <a:t>And where no judge to make anybody do anything            </a:t>
            </a:r>
            <a:r>
              <a:rPr lang="en-CA" sz="4600" b="1" dirty="0"/>
              <a:t>-     Stretch Collab</a:t>
            </a:r>
          </a:p>
          <a:p>
            <a:endParaRPr lang="en-CA" sz="4600" dirty="0"/>
          </a:p>
          <a:p>
            <a:r>
              <a:rPr lang="en-CA" sz="4600" dirty="0"/>
              <a:t>1     EMBRACE CONFLICT   accept reality the deep conflict is messy, ambiguous and we can’t control our clients or our team members</a:t>
            </a:r>
          </a:p>
          <a:p>
            <a:r>
              <a:rPr lang="en-CA" sz="4600" dirty="0"/>
              <a:t>not asking anyone to give up their story or see things the same way [Gadzala]</a:t>
            </a:r>
          </a:p>
          <a:p>
            <a:r>
              <a:rPr lang="en-CA" sz="4600" dirty="0"/>
              <a:t>expect to hold completely different worldviews, different values, may not even agree on the problem-only need to agree things aren’t working and need to change</a:t>
            </a:r>
          </a:p>
          <a:p>
            <a:endParaRPr lang="en-CA" sz="4600" dirty="0"/>
          </a:p>
          <a:p>
            <a:r>
              <a:rPr lang="en-CA" sz="4600" dirty="0"/>
              <a:t>2	Balance unity/love/engaging    with    autonomy/power/asserting</a:t>
            </a:r>
          </a:p>
          <a:p>
            <a:pPr marL="237103" indent="-237103">
              <a:buAutoNum type="arabicPlain" startAt="2"/>
            </a:pPr>
            <a:endParaRPr lang="en-CA" sz="4600" dirty="0"/>
          </a:p>
          <a:p>
            <a:r>
              <a:rPr lang="en-CA" sz="4600" dirty="0"/>
              <a:t>CP  - empathy, finding the good of the whole,  deescalating power imbalances, getting everybody on the same playing field.</a:t>
            </a:r>
          </a:p>
          <a:p>
            <a:pPr defTabSz="948412">
              <a:defRPr/>
            </a:pPr>
            <a:endParaRPr lang="en-CA" sz="4600" dirty="0"/>
          </a:p>
          <a:p>
            <a:pPr defTabSz="948412">
              <a:defRPr/>
            </a:pPr>
            <a:r>
              <a:rPr lang="en-CA" sz="4600" dirty="0"/>
              <a:t>Need to Balance /go back and forth with      engagement ,connection , holding others perspective AND asserting individual needs and goals</a:t>
            </a:r>
          </a:p>
          <a:p>
            <a:endParaRPr lang="en-CA" sz="4600" dirty="0"/>
          </a:p>
          <a:p>
            <a:r>
              <a:rPr lang="en-CA" sz="4600" dirty="0"/>
              <a:t>3	The only person I can change is me-we are a player</a:t>
            </a:r>
          </a:p>
          <a:p>
            <a:r>
              <a:rPr lang="en-CA" sz="4600" dirty="0"/>
              <a:t>We say we let go of judgement are open to other perspectives </a:t>
            </a:r>
          </a:p>
          <a:p>
            <a:r>
              <a:rPr lang="en-CA" sz="4600" dirty="0"/>
              <a:t>-but we really are trying to  change the other, get them to be reasonable, get them to come around</a:t>
            </a:r>
          </a:p>
          <a:p>
            <a:r>
              <a:rPr lang="en-CA" sz="4600" dirty="0"/>
              <a:t>Instead decide what is the smartest next step I can take/my client can take?</a:t>
            </a:r>
          </a:p>
          <a:p>
            <a:endParaRPr lang="en-CA" sz="4100" dirty="0"/>
          </a:p>
          <a:p>
            <a:endParaRPr lang="en-CA" sz="4100" dirty="0"/>
          </a:p>
          <a:p>
            <a:endParaRPr lang="en-CA" sz="4100" dirty="0"/>
          </a:p>
          <a:p>
            <a:endParaRPr lang="en-CA" sz="4100" dirty="0"/>
          </a:p>
          <a:p>
            <a:endParaRPr lang="en-CA" sz="4100" dirty="0"/>
          </a:p>
          <a:p>
            <a:endParaRPr lang="en-CA" sz="4100" dirty="0"/>
          </a:p>
          <a:p>
            <a:endParaRPr lang="en-CA" sz="4100" dirty="0"/>
          </a:p>
          <a:p>
            <a:endParaRPr lang="en-CA" sz="4100" dirty="0"/>
          </a:p>
          <a:p>
            <a:endParaRPr lang="en-CA" sz="4100" dirty="0"/>
          </a:p>
          <a:p>
            <a:endParaRPr lang="en-CA" sz="4100" dirty="0"/>
          </a:p>
          <a:p>
            <a:endParaRPr lang="en-CA" sz="4100" dirty="0"/>
          </a:p>
          <a:p>
            <a:endParaRPr lang="en-CA" sz="4100" dirty="0"/>
          </a:p>
          <a:p>
            <a:endParaRPr lang="en-CA" sz="4100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5725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514" y="4561553"/>
            <a:ext cx="6080915" cy="4924290"/>
          </a:xfrm>
        </p:spPr>
        <p:txBody>
          <a:bodyPr>
            <a:normAutofit fontScale="92500" lnSpcReduction="20000"/>
          </a:bodyPr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Can see power and love as opposites-either ignore your interest or ignore mine.</a:t>
            </a:r>
          </a:p>
          <a:p>
            <a:endParaRPr lang="en-CA" dirty="0"/>
          </a:p>
          <a:p>
            <a:r>
              <a:rPr lang="en-CA" dirty="0"/>
              <a:t>two-way street-can’t create resolution without acknowledging the other’s needs and can’t love without maintaining yourself</a:t>
            </a:r>
          </a:p>
          <a:p>
            <a:endParaRPr lang="en-CA" dirty="0"/>
          </a:p>
          <a:p>
            <a:r>
              <a:rPr lang="en-CA" dirty="0"/>
              <a:t>Need to alternate power and love</a:t>
            </a:r>
          </a:p>
          <a:p>
            <a:endParaRPr lang="en-CA" dirty="0"/>
          </a:p>
          <a:p>
            <a:r>
              <a:rPr lang="en-CA" dirty="0"/>
              <a:t>Start with engagement-eventually feels like capitulation, having to compromise too, give up what’s important, sweep conflict under the rug to stay engaged</a:t>
            </a:r>
          </a:p>
          <a:p>
            <a:endParaRPr lang="en-CA" dirty="0"/>
          </a:p>
          <a:p>
            <a:r>
              <a:rPr lang="en-CA" dirty="0"/>
              <a:t>Need to switch to assertion-for what matters to that person-can lead to breakdown of process, loss of relationship</a:t>
            </a:r>
          </a:p>
          <a:p>
            <a:r>
              <a:rPr lang="en-CA" dirty="0"/>
              <a:t>time to return to engagement</a:t>
            </a:r>
          </a:p>
          <a:p>
            <a:endParaRPr lang="en-CA" dirty="0"/>
          </a:p>
          <a:p>
            <a:r>
              <a:rPr lang="en-CA" dirty="0"/>
              <a:t>How do we know when to employ which?</a:t>
            </a:r>
          </a:p>
          <a:p>
            <a:r>
              <a:rPr lang="en-CA" dirty="0"/>
              <a:t>Pay attention to feedback that signals imbalance</a:t>
            </a:r>
          </a:p>
          <a:p>
            <a:r>
              <a:rPr lang="en-CA" dirty="0"/>
              <a:t>When engaging [insisting on unity and the good of the whole]  is producing capitulation or manipulation-move to asserting  and live with the conflict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When overusing power-insisting that what are client wants is paramount and risking -need to employ love and live with the constraints this will produce</a:t>
            </a:r>
          </a:p>
          <a:p>
            <a:endParaRPr lang="en-CA" dirty="0"/>
          </a:p>
          <a:p>
            <a:r>
              <a:rPr lang="en-CA" dirty="0"/>
              <a:t>Place for advocates and neutrals - help balance power and love</a:t>
            </a:r>
          </a:p>
        </p:txBody>
      </p:sp>
    </p:spTree>
    <p:extLst>
      <p:ext uri="{BB962C8B-B14F-4D97-AF65-F5344CB8AC3E}">
        <p14:creationId xmlns:p14="http://schemas.microsoft.com/office/powerpoint/2010/main" val="4003053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12167" y="3059778"/>
            <a:ext cx="9135667" cy="1500444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667"/>
            </a:lvl1pPr>
            <a:lvl2pPr lvl="1">
              <a:spcBef>
                <a:spcPts val="0"/>
              </a:spcBef>
              <a:buSzPct val="100000"/>
              <a:defRPr sz="4667"/>
            </a:lvl2pPr>
            <a:lvl3pPr lvl="2">
              <a:spcBef>
                <a:spcPts val="0"/>
              </a:spcBef>
              <a:buSzPct val="100000"/>
              <a:defRPr sz="4667"/>
            </a:lvl3pPr>
            <a:lvl4pPr lvl="3">
              <a:spcBef>
                <a:spcPts val="0"/>
              </a:spcBef>
              <a:buSzPct val="100000"/>
              <a:defRPr sz="4667"/>
            </a:lvl4pPr>
            <a:lvl5pPr lvl="4">
              <a:spcBef>
                <a:spcPts val="0"/>
              </a:spcBef>
              <a:buSzPct val="100000"/>
              <a:defRPr sz="4667"/>
            </a:lvl5pPr>
            <a:lvl6pPr lvl="5">
              <a:spcBef>
                <a:spcPts val="0"/>
              </a:spcBef>
              <a:buSzPct val="100000"/>
              <a:defRPr sz="4667"/>
            </a:lvl6pPr>
            <a:lvl7pPr lvl="6">
              <a:spcBef>
                <a:spcPts val="0"/>
              </a:spcBef>
              <a:buSzPct val="100000"/>
              <a:defRPr sz="4667"/>
            </a:lvl7pPr>
            <a:lvl8pPr lvl="7">
              <a:spcBef>
                <a:spcPts val="0"/>
              </a:spcBef>
              <a:buSzPct val="100000"/>
              <a:defRPr sz="4667"/>
            </a:lvl8pPr>
            <a:lvl9pPr lvl="8">
              <a:spcBef>
                <a:spcPts val="0"/>
              </a:spcBef>
              <a:buSzPct val="100000"/>
              <a:defRPr sz="4667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9470601" y="6956479"/>
            <a:ext cx="609667" cy="5831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defRPr/>
            </a:pPr>
            <a:fld id="{9361B99C-D898-4662-B901-4F9E1568E85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74407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333"/>
            </a:lvl1pPr>
            <a:lvl2pPr marL="320037" indent="-152398">
              <a:buFont typeface="Wingdings" panose="05000000000000000000" pitchFamily="2" charset="2"/>
              <a:buChar char="v"/>
              <a:defRPr sz="3000"/>
            </a:lvl2pPr>
            <a:lvl3pPr marL="472435" indent="-152398">
              <a:buFont typeface="Wingdings" panose="05000000000000000000" pitchFamily="2" charset="2"/>
              <a:buChar char="v"/>
              <a:defRPr sz="2667"/>
            </a:lvl3pPr>
            <a:lvl4pPr marL="624834" indent="-152398">
              <a:buFont typeface="Wingdings" panose="05000000000000000000" pitchFamily="2" charset="2"/>
              <a:buChar char="v"/>
              <a:defRPr sz="2333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1" y="7177539"/>
            <a:ext cx="2060226" cy="40569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1822" y="7177539"/>
            <a:ext cx="4019003" cy="40569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223AAC-D33D-45B0-B569-6CD9E09C7E4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39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2497778"/>
            <a:ext cx="10160000" cy="5122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101583" tIns="101583" rIns="101583" bIns="101583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667"/>
          </a:p>
        </p:txBody>
      </p:sp>
      <p:sp>
        <p:nvSpPr>
          <p:cNvPr id="20" name="Shape 20"/>
          <p:cNvSpPr/>
          <p:nvPr/>
        </p:nvSpPr>
        <p:spPr>
          <a:xfrm>
            <a:off x="0" y="2497778"/>
            <a:ext cx="10160000" cy="160889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101583" tIns="101583" rIns="101583" bIns="101583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667"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524333" y="1094408"/>
            <a:ext cx="9135667" cy="1137333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524333" y="2843074"/>
            <a:ext cx="9135667" cy="4015111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9470601" y="6956479"/>
            <a:ext cx="609667" cy="5831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defRPr/>
            </a:pPr>
            <a:fld id="{9361B99C-D898-4662-B901-4F9E1568E85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65329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5080000" cy="76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101583" tIns="101583" rIns="101583" bIns="101583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667"/>
          </a:p>
        </p:txBody>
      </p:sp>
      <p:sp>
        <p:nvSpPr>
          <p:cNvPr id="47" name="Shape 47"/>
          <p:cNvSpPr/>
          <p:nvPr/>
        </p:nvSpPr>
        <p:spPr>
          <a:xfrm rot="5400000">
            <a:off x="1210306" y="3750111"/>
            <a:ext cx="7619111" cy="120667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101583" tIns="101583" rIns="101583" bIns="101583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667"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95000" y="1826926"/>
            <a:ext cx="4494667" cy="2196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667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667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667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667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667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667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667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667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667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95000" y="4117728"/>
            <a:ext cx="4494667" cy="1829776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3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5488334" y="1072889"/>
            <a:ext cx="4263333" cy="5474222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9470601" y="6956479"/>
            <a:ext cx="609667" cy="5831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defRPr/>
            </a:pPr>
            <a:fld id="{9361B99C-D898-4662-B901-4F9E1568E85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81712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524333" y="1094408"/>
            <a:ext cx="9135667" cy="11373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524333" y="2843074"/>
            <a:ext cx="9135667" cy="4015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9470601" y="6956479"/>
            <a:ext cx="609667" cy="58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defRPr/>
            </a:pPr>
            <a:fld id="{9361B99C-D898-4662-B901-4F9E1568E85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296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9" r:id="rId2"/>
    <p:sldLayoutId id="2147483790" r:id="rId3"/>
    <p:sldLayoutId id="214748379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5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5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5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5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5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5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5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5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5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5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5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5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5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5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5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5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5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5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55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nancy@nancy-cameron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ictoria@resolvedr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166" y="4319280"/>
            <a:ext cx="9135667" cy="1938992"/>
          </a:xfrm>
        </p:spPr>
        <p:txBody>
          <a:bodyPr/>
          <a:lstStyle/>
          <a:p>
            <a:pPr algn="ctr"/>
            <a:r>
              <a:rPr lang="en-CA" dirty="0"/>
              <a:t>	</a:t>
            </a:r>
            <a:br>
              <a:rPr lang="en-CA" dirty="0"/>
            </a:br>
            <a:r>
              <a:rPr lang="en-CA" sz="4000" b="1" dirty="0">
                <a:solidFill>
                  <a:schemeClr val="bg2"/>
                </a:solidFill>
                <a:latin typeface="Arial Nova" panose="020B0604020202020204" pitchFamily="34" charset="0"/>
              </a:rPr>
              <a:t>Victoria Smith and Nancy Cameron </a:t>
            </a:r>
            <a:br>
              <a:rPr lang="en-CA" sz="4000" b="1" dirty="0">
                <a:solidFill>
                  <a:schemeClr val="bg2"/>
                </a:solidFill>
                <a:latin typeface="Arial Nova" panose="020B0604020202020204" pitchFamily="34" charset="0"/>
              </a:rPr>
            </a:br>
            <a:r>
              <a:rPr lang="en-CA" sz="4000" b="1" dirty="0">
                <a:solidFill>
                  <a:schemeClr val="bg2"/>
                </a:solidFill>
                <a:latin typeface="Arial Nova" panose="020B0604020202020204" pitchFamily="34" charset="0"/>
              </a:rPr>
              <a:t>IACP Forum 2022</a:t>
            </a:r>
            <a:br>
              <a:rPr lang="en-CA" sz="4000" b="1" dirty="0">
                <a:solidFill>
                  <a:schemeClr val="bg2"/>
                </a:solidFill>
                <a:latin typeface="Arial Nova" panose="020B0604020202020204" pitchFamily="34" charset="0"/>
              </a:rPr>
            </a:br>
            <a:br>
              <a:rPr lang="en-CA" sz="4000" b="1" dirty="0">
                <a:solidFill>
                  <a:schemeClr val="bg2"/>
                </a:solidFill>
                <a:latin typeface="Arial Nova" panose="020B0604020202020204" pitchFamily="34" charset="0"/>
              </a:rPr>
            </a:br>
            <a:endParaRPr lang="en-CA" sz="3000" b="1" dirty="0">
              <a:solidFill>
                <a:schemeClr val="bg2"/>
              </a:solidFill>
              <a:latin typeface="Brush Script MT" panose="030608020404060703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F2E70D-4D91-A109-591D-917A612365DC}"/>
              </a:ext>
            </a:extLst>
          </p:cNvPr>
          <p:cNvSpPr txBox="1"/>
          <p:nvPr/>
        </p:nvSpPr>
        <p:spPr>
          <a:xfrm>
            <a:off x="687512" y="497632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>
                <a:solidFill>
                  <a:schemeClr val="bg2"/>
                </a:solidFill>
                <a:latin typeface="Arial Nova" panose="020B0604020202020204"/>
              </a:rPr>
              <a:t>Beyond</a:t>
            </a:r>
            <a:r>
              <a:rPr lang="en-CA" b="1" dirty="0">
                <a:solidFill>
                  <a:schemeClr val="bg2"/>
                </a:solidFill>
              </a:rPr>
              <a:t> </a:t>
            </a:r>
            <a:r>
              <a:rPr lang="en-CA" sz="4000" b="1" dirty="0">
                <a:solidFill>
                  <a:schemeClr val="bg2"/>
                </a:solidFill>
                <a:latin typeface="Arial Narrow" panose="020B0606020202030204" pitchFamily="34" charset="0"/>
              </a:rPr>
              <a:t>the Paradigm Shift: </a:t>
            </a:r>
          </a:p>
          <a:p>
            <a:pPr algn="ctr"/>
            <a:r>
              <a:rPr lang="en-CA" sz="4000" b="1" dirty="0">
                <a:solidFill>
                  <a:schemeClr val="bg2"/>
                </a:solidFill>
                <a:latin typeface="Arial Narrow" panose="020B0606020202030204" pitchFamily="34" charset="0"/>
              </a:rPr>
              <a:t>Ethical and Effective</a:t>
            </a:r>
          </a:p>
          <a:p>
            <a:pPr algn="ctr"/>
            <a:r>
              <a:rPr lang="en-CA" sz="4000" b="1" dirty="0">
                <a:solidFill>
                  <a:schemeClr val="bg2"/>
                </a:solidFill>
                <a:latin typeface="Arial Narrow" panose="020B0606020202030204" pitchFamily="34" charset="0"/>
              </a:rPr>
              <a:t> Collaborative Advocacy</a:t>
            </a:r>
          </a:p>
        </p:txBody>
      </p:sp>
    </p:spTree>
    <p:extLst>
      <p:ext uri="{BB962C8B-B14F-4D97-AF65-F5344CB8AC3E}">
        <p14:creationId xmlns:p14="http://schemas.microsoft.com/office/powerpoint/2010/main" val="656021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F53FA-940E-31A3-BD97-3A2667339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167" y="1721768"/>
            <a:ext cx="9135667" cy="2838454"/>
          </a:xfrm>
        </p:spPr>
        <p:txBody>
          <a:bodyPr/>
          <a:lstStyle/>
          <a:p>
            <a:r>
              <a:rPr lang="en-CA" dirty="0"/>
              <a:t>What are your struggles with Collaborative Advocacy?</a:t>
            </a:r>
          </a:p>
        </p:txBody>
      </p:sp>
    </p:spTree>
    <p:extLst>
      <p:ext uri="{BB962C8B-B14F-4D97-AF65-F5344CB8AC3E}">
        <p14:creationId xmlns:p14="http://schemas.microsoft.com/office/powerpoint/2010/main" val="1331108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5464" y="2153816"/>
            <a:ext cx="4494667" cy="4176464"/>
          </a:xfrm>
        </p:spPr>
        <p:txBody>
          <a:bodyPr/>
          <a:lstStyle/>
          <a:p>
            <a:r>
              <a:rPr lang="en-CA" sz="3200" dirty="0">
                <a:solidFill>
                  <a:schemeClr val="bg2"/>
                </a:solidFill>
              </a:rPr>
              <a:t>Taxonomy to classify problems</a:t>
            </a:r>
            <a:br>
              <a:rPr lang="en-CA" sz="3200" dirty="0">
                <a:solidFill>
                  <a:schemeClr val="bg2"/>
                </a:solidFill>
              </a:rPr>
            </a:br>
            <a:br>
              <a:rPr lang="en-CA" sz="3200" dirty="0">
                <a:solidFill>
                  <a:schemeClr val="bg2"/>
                </a:solidFill>
              </a:rPr>
            </a:br>
            <a:r>
              <a:rPr lang="en-CA" sz="3200" dirty="0">
                <a:solidFill>
                  <a:schemeClr val="bg2"/>
                </a:solidFill>
              </a:rPr>
              <a:t>Based on degree of certainty</a:t>
            </a:r>
            <a:br>
              <a:rPr lang="en-CA" sz="3200" dirty="0">
                <a:solidFill>
                  <a:schemeClr val="bg2"/>
                </a:solidFill>
              </a:rPr>
            </a:br>
            <a:br>
              <a:rPr lang="en-CA" sz="3200" dirty="0">
                <a:solidFill>
                  <a:schemeClr val="bg2"/>
                </a:solidFill>
              </a:rPr>
            </a:br>
            <a:r>
              <a:rPr lang="en-CA" sz="3200" dirty="0">
                <a:solidFill>
                  <a:schemeClr val="bg2"/>
                </a:solidFill>
              </a:rPr>
              <a:t>To apply the best process to solve them</a:t>
            </a:r>
            <a:br>
              <a:rPr lang="en-CA" sz="3200" dirty="0">
                <a:solidFill>
                  <a:schemeClr val="bg2"/>
                </a:solidFill>
              </a:rPr>
            </a:br>
            <a:endParaRPr lang="en-CA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5400" dirty="0" err="1"/>
              <a:t>Cynefin</a:t>
            </a:r>
            <a:r>
              <a:rPr lang="en-US" sz="5400" dirty="0"/>
              <a:t> Framework*</a:t>
            </a:r>
          </a:p>
          <a:p>
            <a:endParaRPr lang="en-US" sz="5400" dirty="0"/>
          </a:p>
          <a:p>
            <a:r>
              <a:rPr lang="en-US" sz="2000" dirty="0"/>
              <a:t>David Snowden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4195473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32" y="425624"/>
            <a:ext cx="6840760" cy="6678556"/>
          </a:xfrm>
        </p:spPr>
      </p:pic>
    </p:spTree>
    <p:extLst>
      <p:ext uri="{BB962C8B-B14F-4D97-AF65-F5344CB8AC3E}">
        <p14:creationId xmlns:p14="http://schemas.microsoft.com/office/powerpoint/2010/main" val="738210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 dirty="0"/>
              <a:t>SIMPLE</a:t>
            </a:r>
            <a:endParaRPr lang="en-CA" dirty="0"/>
          </a:p>
        </p:txBody>
      </p:sp>
      <p:sp>
        <p:nvSpPr>
          <p:cNvPr id="5" name="Content Placeholder 2"/>
          <p:cNvSpPr>
            <a:spLocks noGrp="1"/>
          </p:cNvSpPr>
          <p:nvPr>
            <p:ph type="body" idx="2"/>
          </p:nvPr>
        </p:nvSpPr>
        <p:spPr>
          <a:xfrm>
            <a:off x="5368032" y="1001688"/>
            <a:ext cx="5474909" cy="5689439"/>
          </a:xfrm>
        </p:spPr>
        <p:txBody>
          <a:bodyPr/>
          <a:lstStyle/>
          <a:p>
            <a:r>
              <a:rPr lang="en-CA" sz="2800" dirty="0">
                <a:solidFill>
                  <a:schemeClr val="bg2"/>
                </a:solidFill>
              </a:rPr>
              <a:t>Defined input</a:t>
            </a:r>
          </a:p>
          <a:p>
            <a:r>
              <a:rPr lang="en-CA" sz="2800" dirty="0">
                <a:solidFill>
                  <a:schemeClr val="bg2"/>
                </a:solidFill>
              </a:rPr>
              <a:t>= consistent output</a:t>
            </a:r>
          </a:p>
          <a:p>
            <a:endParaRPr lang="en-CA" sz="2800" dirty="0">
              <a:solidFill>
                <a:schemeClr val="bg2"/>
              </a:solidFill>
            </a:endParaRPr>
          </a:p>
          <a:p>
            <a:r>
              <a:rPr lang="en-CA" sz="2800" dirty="0">
                <a:solidFill>
                  <a:schemeClr val="bg2"/>
                </a:solidFill>
              </a:rPr>
              <a:t>Apply rules, follow process</a:t>
            </a:r>
          </a:p>
          <a:p>
            <a:r>
              <a:rPr lang="en-CA" sz="2800" dirty="0">
                <a:solidFill>
                  <a:schemeClr val="bg2"/>
                </a:solidFill>
              </a:rPr>
              <a:t>= predictable result</a:t>
            </a:r>
          </a:p>
          <a:p>
            <a:endParaRPr lang="en-CA" sz="2800" dirty="0">
              <a:solidFill>
                <a:schemeClr val="bg2"/>
              </a:solidFill>
            </a:endParaRPr>
          </a:p>
          <a:p>
            <a:r>
              <a:rPr lang="en-CA" sz="2800" i="1" dirty="0">
                <a:solidFill>
                  <a:schemeClr val="bg2"/>
                </a:solidFill>
              </a:rPr>
              <a:t>Recipes, widgets</a:t>
            </a:r>
          </a:p>
        </p:txBody>
      </p:sp>
    </p:spTree>
    <p:extLst>
      <p:ext uri="{BB962C8B-B14F-4D97-AF65-F5344CB8AC3E}">
        <p14:creationId xmlns:p14="http://schemas.microsoft.com/office/powerpoint/2010/main" val="4106090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dirty="0"/>
              <a:t>COMPLICATED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333" y="2729880"/>
            <a:ext cx="7992888" cy="4015111"/>
          </a:xfrm>
        </p:spPr>
        <p:txBody>
          <a:bodyPr/>
          <a:lstStyle/>
          <a:p>
            <a:r>
              <a:rPr lang="en-CA" sz="3200" dirty="0">
                <a:solidFill>
                  <a:schemeClr val="bg2"/>
                </a:solidFill>
              </a:rPr>
              <a:t>Evidence-based</a:t>
            </a:r>
          </a:p>
          <a:p>
            <a:r>
              <a:rPr lang="en-CA" sz="3200" dirty="0">
                <a:solidFill>
                  <a:schemeClr val="bg2"/>
                </a:solidFill>
              </a:rPr>
              <a:t>Expert opinion</a:t>
            </a:r>
          </a:p>
          <a:p>
            <a:r>
              <a:rPr lang="en-CA" sz="3200" dirty="0">
                <a:solidFill>
                  <a:schemeClr val="bg2"/>
                </a:solidFill>
              </a:rPr>
              <a:t>Analysis needed</a:t>
            </a:r>
          </a:p>
          <a:p>
            <a:r>
              <a:rPr lang="en-CA" sz="3200" dirty="0">
                <a:solidFill>
                  <a:schemeClr val="bg2"/>
                </a:solidFill>
              </a:rPr>
              <a:t>Best practices </a:t>
            </a:r>
          </a:p>
          <a:p>
            <a:r>
              <a:rPr lang="en-CA" sz="3200" dirty="0">
                <a:solidFill>
                  <a:schemeClr val="bg2"/>
                </a:solidFill>
              </a:rPr>
              <a:t>Build linear knowledge</a:t>
            </a:r>
          </a:p>
          <a:p>
            <a:r>
              <a:rPr lang="en-CA" sz="3200" i="1" dirty="0">
                <a:solidFill>
                  <a:schemeClr val="bg2"/>
                </a:solidFill>
              </a:rPr>
              <a:t>rockets, bridges,</a:t>
            </a:r>
          </a:p>
        </p:txBody>
      </p:sp>
      <p:sp>
        <p:nvSpPr>
          <p:cNvPr id="4" name="Rectangle 3"/>
          <p:cNvSpPr/>
          <p:nvPr/>
        </p:nvSpPr>
        <p:spPr>
          <a:xfrm>
            <a:off x="2540000" y="3209836"/>
            <a:ext cx="5080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43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dirty="0"/>
              <a:t>COMPLEX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504" y="2801888"/>
            <a:ext cx="9135667" cy="4015111"/>
          </a:xfrm>
        </p:spPr>
        <p:txBody>
          <a:bodyPr/>
          <a:lstStyle/>
          <a:p>
            <a:r>
              <a:rPr lang="en-CA" dirty="0">
                <a:solidFill>
                  <a:schemeClr val="bg2"/>
                </a:solidFill>
              </a:rPr>
              <a:t>Many connected parts, constantly changing in unpredictable ways ,with an unknowable outcome</a:t>
            </a:r>
          </a:p>
          <a:p>
            <a:r>
              <a:rPr lang="en-CA" dirty="0">
                <a:solidFill>
                  <a:schemeClr val="bg2"/>
                </a:solidFill>
              </a:rPr>
              <a:t>interaction among participants in the system determines outcome</a:t>
            </a:r>
          </a:p>
          <a:p>
            <a:r>
              <a:rPr lang="en-CA" dirty="0">
                <a:solidFill>
                  <a:schemeClr val="bg2"/>
                </a:solidFill>
              </a:rPr>
              <a:t>Every change in any part of the system affects all the other parts and the functioning of the system as a whole</a:t>
            </a:r>
          </a:p>
          <a:p>
            <a:r>
              <a:rPr lang="en-CA" dirty="0">
                <a:solidFill>
                  <a:schemeClr val="bg2"/>
                </a:solidFill>
              </a:rPr>
              <a:t>Apply knowledge and skill</a:t>
            </a:r>
          </a:p>
          <a:p>
            <a:r>
              <a:rPr lang="en-CA" dirty="0">
                <a:solidFill>
                  <a:schemeClr val="bg2"/>
                </a:solidFill>
              </a:rPr>
              <a:t>Hypothesize a solution and try it</a:t>
            </a:r>
          </a:p>
          <a:p>
            <a:r>
              <a:rPr lang="en-CA" dirty="0">
                <a:solidFill>
                  <a:schemeClr val="bg2"/>
                </a:solidFill>
              </a:rPr>
              <a:t>If it works-do more. If it doesn’t do something else</a:t>
            </a:r>
          </a:p>
          <a:p>
            <a:r>
              <a:rPr lang="en-CA" i="1" dirty="0">
                <a:solidFill>
                  <a:schemeClr val="bg2"/>
                </a:solidFill>
              </a:rPr>
              <a:t>Relationships, parenting</a:t>
            </a:r>
          </a:p>
        </p:txBody>
      </p:sp>
    </p:spTree>
    <p:extLst>
      <p:ext uri="{BB962C8B-B14F-4D97-AF65-F5344CB8AC3E}">
        <p14:creationId xmlns:p14="http://schemas.microsoft.com/office/powerpoint/2010/main" val="3278716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dirty="0"/>
              <a:t>CHAOTIC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CA" sz="2800" dirty="0">
                <a:solidFill>
                  <a:schemeClr val="bg2"/>
                </a:solidFill>
              </a:rPr>
              <a:t>Cataclysmic</a:t>
            </a:r>
          </a:p>
          <a:p>
            <a:r>
              <a:rPr lang="en-CA" sz="2800" dirty="0">
                <a:solidFill>
                  <a:schemeClr val="bg2"/>
                </a:solidFill>
              </a:rPr>
              <a:t>No rules</a:t>
            </a:r>
          </a:p>
          <a:p>
            <a:r>
              <a:rPr lang="en-CA" sz="2800" dirty="0">
                <a:solidFill>
                  <a:schemeClr val="bg2"/>
                </a:solidFill>
              </a:rPr>
              <a:t>Problem solving is emergent</a:t>
            </a:r>
          </a:p>
          <a:p>
            <a:r>
              <a:rPr lang="en-CA" sz="2800" dirty="0">
                <a:solidFill>
                  <a:schemeClr val="bg2"/>
                </a:solidFill>
              </a:rPr>
              <a:t>Need a leader to step forward and do something</a:t>
            </a:r>
          </a:p>
          <a:p>
            <a:endParaRPr lang="en-CA" sz="2800" dirty="0">
              <a:solidFill>
                <a:schemeClr val="bg2"/>
              </a:solidFill>
            </a:endParaRPr>
          </a:p>
          <a:p>
            <a:r>
              <a:rPr lang="en-CA" sz="2800" i="1" dirty="0">
                <a:solidFill>
                  <a:schemeClr val="bg2"/>
                </a:solidFill>
              </a:rPr>
              <a:t>Natural disaster, terrorist attack</a:t>
            </a:r>
          </a:p>
        </p:txBody>
      </p:sp>
    </p:spTree>
    <p:extLst>
      <p:ext uri="{BB962C8B-B14F-4D97-AF65-F5344CB8AC3E}">
        <p14:creationId xmlns:p14="http://schemas.microsoft.com/office/powerpoint/2010/main" val="2061036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2664" y="1046813"/>
            <a:ext cx="4494667" cy="2196000"/>
          </a:xfrm>
        </p:spPr>
        <p:txBody>
          <a:bodyPr>
            <a:normAutofit fontScale="90000"/>
          </a:bodyPr>
          <a:lstStyle/>
          <a:p>
            <a:r>
              <a:rPr lang="en-CA" sz="6000" dirty="0"/>
              <a:t>Stretch Collaboration</a:t>
            </a:r>
            <a:br>
              <a:rPr lang="en-CA" sz="5400" dirty="0"/>
            </a:br>
            <a:br>
              <a:rPr lang="en-CA" sz="5400" dirty="0"/>
            </a:br>
            <a:endParaRPr lang="en-C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5333" y="3492844"/>
            <a:ext cx="4494667" cy="1829776"/>
          </a:xfrm>
        </p:spPr>
        <p:txBody>
          <a:bodyPr/>
          <a:lstStyle/>
          <a:p>
            <a:r>
              <a:rPr lang="en-CA" sz="3200" b="1" dirty="0">
                <a:solidFill>
                  <a:schemeClr val="bg2"/>
                </a:solidFill>
              </a:rPr>
              <a:t>Adam </a:t>
            </a:r>
            <a:r>
              <a:rPr lang="en-CA" sz="3200" b="1" dirty="0" err="1">
                <a:solidFill>
                  <a:schemeClr val="bg2"/>
                </a:solidFill>
              </a:rPr>
              <a:t>Kahane</a:t>
            </a:r>
            <a:endParaRPr lang="en-CA" sz="3200" b="1" dirty="0">
              <a:solidFill>
                <a:schemeClr val="bg2"/>
              </a:solidFill>
            </a:endParaRPr>
          </a:p>
          <a:p>
            <a:r>
              <a:rPr lang="en-CA" sz="2800" b="1" dirty="0">
                <a:solidFill>
                  <a:schemeClr val="bg2"/>
                </a:solidFill>
              </a:rPr>
              <a:t>"</a:t>
            </a:r>
            <a:r>
              <a:rPr lang="en-CA" sz="2800" b="1" i="1" dirty="0">
                <a:solidFill>
                  <a:schemeClr val="bg2"/>
                </a:solidFill>
              </a:rPr>
              <a:t>Collaborating with the Enemy"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079999" y="2144813"/>
            <a:ext cx="6216402" cy="5474222"/>
          </a:xfrm>
        </p:spPr>
        <p:txBody>
          <a:bodyPr>
            <a:normAutofit fontScale="70000" lnSpcReduction="20000"/>
          </a:bodyPr>
          <a:lstStyle/>
          <a:p>
            <a:endParaRPr lang="en-CA" sz="2400" dirty="0">
              <a:solidFill>
                <a:schemeClr val="bg2"/>
              </a:solidFill>
            </a:endParaRPr>
          </a:p>
          <a:p>
            <a:r>
              <a:rPr lang="en-CA" sz="3600" dirty="0">
                <a:solidFill>
                  <a:schemeClr val="bg2"/>
                </a:solidFill>
              </a:rPr>
              <a:t>The fantasy of harmony</a:t>
            </a:r>
          </a:p>
          <a:p>
            <a:r>
              <a:rPr lang="en-CA" sz="3600" dirty="0">
                <a:solidFill>
                  <a:schemeClr val="bg2"/>
                </a:solidFill>
              </a:rPr>
              <a:t>The illusion of control</a:t>
            </a:r>
          </a:p>
          <a:p>
            <a:r>
              <a:rPr lang="en-CA" sz="3600" dirty="0">
                <a:solidFill>
                  <a:schemeClr val="bg2"/>
                </a:solidFill>
              </a:rPr>
              <a:t>No " one right answer"</a:t>
            </a:r>
          </a:p>
          <a:p>
            <a:r>
              <a:rPr lang="en-CA" sz="3600" dirty="0">
                <a:solidFill>
                  <a:schemeClr val="bg2"/>
                </a:solidFill>
              </a:rPr>
              <a:t>Engage and assert</a:t>
            </a:r>
          </a:p>
          <a:p>
            <a:r>
              <a:rPr lang="en-CA" sz="3600" dirty="0">
                <a:solidFill>
                  <a:schemeClr val="bg2"/>
                </a:solidFill>
              </a:rPr>
              <a:t>The only one I can change is me</a:t>
            </a:r>
          </a:p>
          <a:p>
            <a:endParaRPr lang="en-CA" dirty="0">
              <a:solidFill>
                <a:schemeClr val="tx2"/>
              </a:solidFill>
            </a:endParaRPr>
          </a:p>
          <a:p>
            <a:endParaRPr lang="en-CA" dirty="0">
              <a:solidFill>
                <a:schemeClr val="tx2"/>
              </a:solidFill>
            </a:endParaRPr>
          </a:p>
          <a:p>
            <a:endParaRPr lang="en-CA" dirty="0">
              <a:solidFill>
                <a:schemeClr val="tx2"/>
              </a:solidFill>
            </a:endParaRPr>
          </a:p>
          <a:p>
            <a:endParaRPr lang="en-CA" dirty="0">
              <a:solidFill>
                <a:schemeClr val="tx2"/>
              </a:solidFill>
            </a:endParaRPr>
          </a:p>
          <a:p>
            <a:r>
              <a:rPr lang="en-CA" dirty="0">
                <a:solidFill>
                  <a:schemeClr val="tx2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14094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7BA8D-4B48-DA23-6204-12FE6FEC8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333" y="425625"/>
            <a:ext cx="9135667" cy="1368152"/>
          </a:xfrm>
        </p:spPr>
        <p:txBody>
          <a:bodyPr/>
          <a:lstStyle/>
          <a:p>
            <a:pPr algn="ctr"/>
            <a:r>
              <a:rPr lang="en-CA" dirty="0"/>
              <a:t>IACP ETHICAL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8D674-51F0-F845-0491-E3158972D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333" y="2009800"/>
            <a:ext cx="9135667" cy="5040560"/>
          </a:xfrm>
        </p:spPr>
        <p:txBody>
          <a:bodyPr/>
          <a:lstStyle/>
          <a:p>
            <a:pPr marL="914400" indent="-228600">
              <a:lnSpc>
                <a:spcPct val="107000"/>
              </a:lnSpc>
              <a:spcAft>
                <a:spcPts val="800"/>
              </a:spcAft>
            </a:pPr>
            <a:r>
              <a:rPr lang="en-CA" sz="1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 A Collaborative Professional will respect each client’s self-determination, recognizing that ultimately the clients are responsible for making the decisions that resolve their issues. </a:t>
            </a:r>
          </a:p>
          <a:p>
            <a:pPr marL="914400" indent="-228600">
              <a:lnSpc>
                <a:spcPct val="107000"/>
              </a:lnSpc>
              <a:spcAft>
                <a:spcPts val="800"/>
              </a:spcAft>
            </a:pPr>
            <a:r>
              <a:rPr lang="en-CA" sz="1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 A Collaborative Professional will assist the client(s) in establishing realistic expectations in the Collaborative Process.</a:t>
            </a:r>
          </a:p>
          <a:p>
            <a:pPr marL="914400" indent="-228600">
              <a:lnSpc>
                <a:spcPct val="107000"/>
              </a:lnSpc>
              <a:spcAft>
                <a:spcPts val="800"/>
              </a:spcAft>
            </a:pPr>
            <a:r>
              <a:rPr lang="en-CA" sz="1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C.  When the matter relates to the care and support of children, elders or other dependents, a Collaborative Professional will encourage the client(s) to consider the impact of decisions on the dependents. </a:t>
            </a:r>
          </a:p>
          <a:p>
            <a:pPr marL="914400" indent="-228600">
              <a:lnSpc>
                <a:spcPct val="107000"/>
              </a:lnSpc>
              <a:spcAft>
                <a:spcPts val="800"/>
              </a:spcAft>
            </a:pPr>
            <a:r>
              <a:rPr lang="en-CA" sz="1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 A Collaborative Professional will consider the impact that the professional’s experiences, values, opinions, beliefs, and behaviors will have on the Collaborative matter. </a:t>
            </a:r>
          </a:p>
          <a:p>
            <a:pPr marL="914400" indent="-228600">
              <a:lnSpc>
                <a:spcPct val="107000"/>
              </a:lnSpc>
              <a:spcAft>
                <a:spcPts val="800"/>
              </a:spcAft>
            </a:pPr>
            <a:r>
              <a:rPr lang="en-CA" sz="1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  A Collaborative Professional will avoid contributing to interpersonal conflict of the clients, including when identifying and discussing the clients’ interests, issues, and concerns.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9992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94DD7-C89E-68C5-2872-95EC4D08A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What were your gender assumptions of Pat and Cameron?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D491F-6D5C-B53C-ADF6-7ED7BD8B0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Heterosexual couple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Same sex couple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486991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C44AE-250A-B8FE-16E9-C8E3C3A20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 have struggled with being an advocate in the Collaborative Process.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8F861-224C-3353-C9B2-8F5C36C3EE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/>
              <a:t>Sometimes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/>
              <a:t>Never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/>
              <a:t>Always</a:t>
            </a: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488001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24F5A-5C1D-FC8C-13DD-DC07B1479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333" y="569640"/>
            <a:ext cx="9135667" cy="1662101"/>
          </a:xfrm>
        </p:spPr>
        <p:txBody>
          <a:bodyPr>
            <a:normAutofit/>
          </a:bodyPr>
          <a:lstStyle/>
          <a:p>
            <a:r>
              <a:rPr lang="en-CA" dirty="0"/>
              <a:t>Did you assume a race for Pat and Cameron?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EE1F1-7CBF-1390-44FB-4976A7400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Yes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102529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06EA3-AEF2-A536-CDEC-A6D2C881F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333" y="641648"/>
            <a:ext cx="9135667" cy="1590093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Was the race you assumed the same as your race?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9F38E-9AA0-9635-7C78-4E16E56AD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Yes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868970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E8B1E-3D09-5465-3552-A8CD825CB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333" y="425624"/>
            <a:ext cx="9135667" cy="1806117"/>
          </a:xfrm>
        </p:spPr>
        <p:txBody>
          <a:bodyPr>
            <a:normAutofit/>
          </a:bodyPr>
          <a:lstStyle/>
          <a:p>
            <a:r>
              <a:rPr lang="en-CA" dirty="0"/>
              <a:t>Did you tend to begin your analysis from: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D3023-38E8-0A63-7DBF-0B2BDABB3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A legal perspective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An interests perspective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Your own </a:t>
            </a:r>
            <a:r>
              <a:rPr lang="en-CA" dirty="0" err="1">
                <a:solidFill>
                  <a:schemeClr val="bg2"/>
                </a:solidFill>
              </a:rPr>
              <a:t>concelts</a:t>
            </a:r>
            <a:r>
              <a:rPr lang="en-CA" dirty="0">
                <a:solidFill>
                  <a:schemeClr val="bg2"/>
                </a:solidFill>
              </a:rPr>
              <a:t> of fairness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2144577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2B8A1-125E-4AF4-9EA5-09A972C22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167" y="1577752"/>
            <a:ext cx="9135667" cy="4104456"/>
          </a:xfrm>
        </p:spPr>
        <p:txBody>
          <a:bodyPr/>
          <a:lstStyle/>
          <a:p>
            <a:r>
              <a:rPr lang="en-CA" dirty="0"/>
              <a:t>How do we collaborate when we all have so many assumptions and biases we may not be surfacing?</a:t>
            </a:r>
          </a:p>
        </p:txBody>
      </p:sp>
    </p:spTree>
    <p:extLst>
      <p:ext uri="{BB962C8B-B14F-4D97-AF65-F5344CB8AC3E}">
        <p14:creationId xmlns:p14="http://schemas.microsoft.com/office/powerpoint/2010/main" val="3259302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FBDD4C-4EB2-4D64-7295-E12F03D40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Things to remember when choreographing your meetings:</a:t>
            </a:r>
          </a:p>
        </p:txBody>
      </p:sp>
    </p:spTree>
    <p:extLst>
      <p:ext uri="{BB962C8B-B14F-4D97-AF65-F5344CB8AC3E}">
        <p14:creationId xmlns:p14="http://schemas.microsoft.com/office/powerpoint/2010/main" val="1890325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416" y="425624"/>
            <a:ext cx="5703168" cy="1437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sz="5400" spc="-50" dirty="0">
                <a:solidFill>
                  <a:schemeClr val="tx1"/>
                </a:solidFill>
              </a:rPr>
              <a:t>Assert  |  Engage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14D0E4C5-A844-4BBC-9552-D8165B63E6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3633099"/>
              </p:ext>
            </p:extLst>
          </p:nvPr>
        </p:nvGraphicFramePr>
        <p:xfrm>
          <a:off x="562029" y="2081808"/>
          <a:ext cx="9083731" cy="4021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7030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389" y="761815"/>
            <a:ext cx="9908592" cy="1137333"/>
          </a:xfrm>
        </p:spPr>
        <p:txBody>
          <a:bodyPr/>
          <a:lstStyle/>
          <a:p>
            <a:pPr algn="ctr"/>
            <a:r>
              <a:rPr lang="en-US" sz="4500" dirty="0"/>
              <a:t>Four Types of Communication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3500" dirty="0"/>
              <a:t>Downloading</a:t>
            </a:r>
          </a:p>
          <a:p>
            <a:r>
              <a:rPr lang="en-CA" sz="3500" dirty="0"/>
              <a:t>Debating</a:t>
            </a:r>
          </a:p>
          <a:p>
            <a:r>
              <a:rPr lang="en-CA" sz="3500" dirty="0"/>
              <a:t>Dialogue</a:t>
            </a:r>
          </a:p>
          <a:p>
            <a:r>
              <a:rPr lang="en-CA" sz="3500" dirty="0" err="1"/>
              <a:t>Presencing</a:t>
            </a:r>
            <a:endParaRPr lang="en-US" sz="35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Downloading</a:t>
            </a:r>
            <a:br>
              <a:rPr lang="en-US" dirty="0"/>
            </a:br>
            <a:r>
              <a:rPr lang="en-US" dirty="0"/>
              <a:t>“the truth is…”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2400" b="1" dirty="0">
                <a:solidFill>
                  <a:schemeClr val="bg2"/>
                </a:solidFill>
              </a:rPr>
              <a:t>Listening: </a:t>
            </a:r>
            <a:r>
              <a:rPr lang="en-CA" sz="2400" dirty="0"/>
              <a:t> my story</a:t>
            </a:r>
          </a:p>
          <a:p>
            <a:pPr lvl="1"/>
            <a:r>
              <a:rPr lang="en-CA" sz="2400" b="1" dirty="0">
                <a:solidFill>
                  <a:schemeClr val="bg2"/>
                </a:solidFill>
              </a:rPr>
              <a:t>Hearing: </a:t>
            </a:r>
            <a:r>
              <a:rPr lang="en-CA" sz="2400" dirty="0"/>
              <a:t>what confirms my story</a:t>
            </a:r>
          </a:p>
          <a:p>
            <a:r>
              <a:rPr lang="en-CA" sz="2400" b="1" dirty="0">
                <a:solidFill>
                  <a:schemeClr val="bg2"/>
                </a:solidFill>
              </a:rPr>
              <a:t>Speaking: </a:t>
            </a:r>
            <a:r>
              <a:rPr lang="en-CA" sz="2400" dirty="0"/>
              <a:t>Telling my story</a:t>
            </a:r>
          </a:p>
          <a:p>
            <a:endParaRPr lang="en-CA" sz="2400" b="1" dirty="0">
              <a:solidFill>
                <a:schemeClr val="bg2"/>
              </a:solidFill>
            </a:endParaRPr>
          </a:p>
          <a:p>
            <a:r>
              <a:rPr lang="en-CA" sz="2400" b="1" dirty="0">
                <a:solidFill>
                  <a:schemeClr val="bg2"/>
                </a:solidFill>
              </a:rPr>
              <a:t>One way, one objective, position, strategy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Debating</a:t>
            </a:r>
            <a:br>
              <a:rPr lang="en-US" dirty="0"/>
            </a:br>
            <a:r>
              <a:rPr lang="en-US" dirty="0"/>
              <a:t>“in my opinion…”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3200" b="1" dirty="0">
                <a:solidFill>
                  <a:schemeClr val="bg2"/>
                </a:solidFill>
              </a:rPr>
              <a:t>Listening:</a:t>
            </a:r>
            <a:r>
              <a:rPr lang="en-CA" sz="3200" dirty="0"/>
              <a:t>   from the outside-factual, objective</a:t>
            </a:r>
          </a:p>
          <a:p>
            <a:r>
              <a:rPr lang="en-CA" sz="3200" b="1" dirty="0">
                <a:solidFill>
                  <a:schemeClr val="bg2"/>
                </a:solidFill>
              </a:rPr>
              <a:t>Speaking</a:t>
            </a:r>
            <a:r>
              <a:rPr lang="en-CA" sz="3200" dirty="0"/>
              <a:t>:  clash of ideas</a:t>
            </a:r>
          </a:p>
          <a:p>
            <a:endParaRPr lang="en-CA" sz="3200" b="1" dirty="0">
              <a:solidFill>
                <a:schemeClr val="bg2"/>
              </a:solidFill>
            </a:endParaRPr>
          </a:p>
          <a:p>
            <a:r>
              <a:rPr lang="en-CA" sz="3200" b="1" dirty="0">
                <a:solidFill>
                  <a:schemeClr val="bg2"/>
                </a:solidFill>
              </a:rPr>
              <a:t>More open than downloading given awareness that there are different views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Dialoguing:</a:t>
            </a:r>
            <a:br>
              <a:rPr lang="en-US" dirty="0"/>
            </a:br>
            <a:r>
              <a:rPr lang="en-US" dirty="0"/>
              <a:t>“in my experience…”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464" y="2945904"/>
            <a:ext cx="9135667" cy="4015111"/>
          </a:xfrm>
        </p:spPr>
        <p:txBody>
          <a:bodyPr/>
          <a:lstStyle/>
          <a:p>
            <a:r>
              <a:rPr lang="en-CA" sz="2400" b="1" dirty="0">
                <a:solidFill>
                  <a:schemeClr val="bg2"/>
                </a:solidFill>
              </a:rPr>
              <a:t>Listening: </a:t>
            </a:r>
            <a:r>
              <a:rPr lang="en-CA" sz="2400" dirty="0"/>
              <a:t>from inside them, empathetic </a:t>
            </a:r>
          </a:p>
          <a:p>
            <a:r>
              <a:rPr lang="en-CA" sz="2400" b="1" dirty="0">
                <a:solidFill>
                  <a:schemeClr val="bg2"/>
                </a:solidFill>
              </a:rPr>
              <a:t>Speaking:  </a:t>
            </a:r>
            <a:r>
              <a:rPr lang="en-CA" sz="2400" dirty="0">
                <a:solidFill>
                  <a:schemeClr val="bg2"/>
                </a:solidFill>
              </a:rPr>
              <a:t>s</a:t>
            </a:r>
            <a:r>
              <a:rPr lang="en-CA" sz="2400" dirty="0"/>
              <a:t>elf-reflective</a:t>
            </a:r>
          </a:p>
          <a:p>
            <a:pPr lvl="1"/>
            <a:endParaRPr lang="en-CA" sz="2400" b="1" dirty="0">
              <a:solidFill>
                <a:schemeClr val="bg2"/>
              </a:solidFill>
            </a:endParaRPr>
          </a:p>
          <a:p>
            <a:pPr lvl="1"/>
            <a:r>
              <a:rPr lang="en-CA" sz="2400" b="1" dirty="0">
                <a:solidFill>
                  <a:schemeClr val="bg2"/>
                </a:solidFill>
              </a:rPr>
              <a:t>Opens up new possibilities (works towards balancing of power and love)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CD744-3754-A467-CD8D-26242376A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 have found that much of what I learned about advocacy actually increases conflict if I use it in </a:t>
            </a:r>
            <a:r>
              <a:rPr lang="en-CA" dirty="0" err="1"/>
              <a:t>Colaborative</a:t>
            </a:r>
            <a:r>
              <a:rPr lang="en-CA" dirty="0"/>
              <a:t> Process.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C8762-DF6C-9B1C-20F2-61B87223B2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/>
              <a:t>Yes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1496771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err="1"/>
              <a:t>Presencing</a:t>
            </a:r>
            <a:r>
              <a:rPr lang="en-CA" dirty="0"/>
              <a:t>:</a:t>
            </a:r>
            <a:br>
              <a:rPr lang="en-CA" dirty="0"/>
            </a:br>
            <a:r>
              <a:rPr lang="en-CA" dirty="0"/>
              <a:t>“What I am noticing here and now is…”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2800" b="1" dirty="0">
                <a:solidFill>
                  <a:schemeClr val="bg2"/>
                </a:solidFill>
              </a:rPr>
              <a:t>Listening:  </a:t>
            </a:r>
            <a:r>
              <a:rPr lang="en-CA" sz="2800" dirty="0">
                <a:solidFill>
                  <a:schemeClr val="bg2"/>
                </a:solidFill>
              </a:rPr>
              <a:t>s</a:t>
            </a:r>
            <a:r>
              <a:rPr lang="en-CA" sz="2800" dirty="0"/>
              <a:t>ensing what is coming into being; fully present;  group boundaries begin to disappear</a:t>
            </a:r>
          </a:p>
          <a:p>
            <a:r>
              <a:rPr lang="en-CA" sz="2800" b="1" dirty="0">
                <a:solidFill>
                  <a:schemeClr val="bg2"/>
                </a:solidFill>
              </a:rPr>
              <a:t>Speaking:  </a:t>
            </a:r>
            <a:r>
              <a:rPr lang="en-CA" sz="2800" dirty="0">
                <a:solidFill>
                  <a:schemeClr val="bg2"/>
                </a:solidFill>
              </a:rPr>
              <a:t>e</a:t>
            </a:r>
            <a:r>
              <a:rPr lang="en-CA" sz="2800" dirty="0"/>
              <a:t>mbodies a shared sense of purpose</a:t>
            </a:r>
          </a:p>
          <a:p>
            <a:pPr lvl="1"/>
            <a:endParaRPr lang="en-CA" sz="2800" b="1" dirty="0">
              <a:solidFill>
                <a:schemeClr val="bg2"/>
              </a:solidFill>
            </a:endParaRPr>
          </a:p>
          <a:p>
            <a:pPr lvl="1"/>
            <a:r>
              <a:rPr lang="en-CA" sz="2800" b="1" dirty="0">
                <a:solidFill>
                  <a:schemeClr val="bg2"/>
                </a:solidFill>
              </a:rPr>
              <a:t>Transcends the individuals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9C016-9B19-3C2A-CC56-7246B4386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333" y="641648"/>
            <a:ext cx="9135667" cy="2520280"/>
          </a:xfrm>
        </p:spPr>
        <p:txBody>
          <a:bodyPr>
            <a:normAutofit/>
          </a:bodyPr>
          <a:lstStyle/>
          <a:p>
            <a:pPr algn="ctr"/>
            <a:r>
              <a:rPr lang="en-CA" dirty="0"/>
              <a:t>Working with Pat and Cameron </a:t>
            </a:r>
            <a:br>
              <a:rPr lang="en-CA" dirty="0"/>
            </a:br>
            <a:r>
              <a:rPr lang="en-CA" dirty="0"/>
              <a:t>Exercise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592D7-86F6-9E30-8199-E94BC7CF3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333" y="3810000"/>
            <a:ext cx="9135667" cy="3048185"/>
          </a:xfr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5713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54E10-1A97-9A99-D0AE-DCFD94F49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333" y="569640"/>
            <a:ext cx="9135667" cy="2016224"/>
          </a:xfrm>
        </p:spPr>
        <p:txBody>
          <a:bodyPr>
            <a:normAutofit/>
          </a:bodyPr>
          <a:lstStyle/>
          <a:p>
            <a:pPr algn="ctr"/>
            <a:r>
              <a:rPr lang="en-CA" dirty="0"/>
              <a:t>Working with Pat and Cameron </a:t>
            </a:r>
            <a:br>
              <a:rPr lang="en-CA" dirty="0"/>
            </a:br>
            <a:r>
              <a:rPr lang="en-CA" dirty="0"/>
              <a:t>Exercise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733BB-64F0-7C92-17AB-DB8A82A8E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97919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273E-C82B-44B4-AB29-EC4B1D25E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333" y="569640"/>
            <a:ext cx="9135667" cy="1944216"/>
          </a:xfrm>
        </p:spPr>
        <p:txBody>
          <a:bodyPr>
            <a:normAutofit/>
          </a:bodyPr>
          <a:lstStyle/>
          <a:p>
            <a:pPr algn="ctr"/>
            <a:r>
              <a:rPr lang="en-CA" dirty="0"/>
              <a:t>Working with Pat and Cameron </a:t>
            </a:r>
            <a:br>
              <a:rPr lang="en-CA"/>
            </a:br>
            <a:r>
              <a:rPr lang="en-CA"/>
              <a:t>Exercise #</a:t>
            </a:r>
            <a:r>
              <a:rPr lang="en-CA" dirty="0"/>
              <a:t>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37F3-E7C1-7EED-ACDA-4DA16772C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19262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76" y="497632"/>
            <a:ext cx="8096225" cy="1500444"/>
          </a:xfrm>
        </p:spPr>
        <p:txBody>
          <a:bodyPr/>
          <a:lstStyle/>
          <a:p>
            <a:r>
              <a:rPr lang="en-CA"/>
              <a:t>Closing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9600" y="2225824"/>
            <a:ext cx="7350193" cy="489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034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7A471-D2D3-45DB-AC3A-13669D8B3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512" y="1289720"/>
            <a:ext cx="9135667" cy="11373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Nancy Cameron</a:t>
            </a:r>
            <a:br>
              <a:rPr lang="en-US" dirty="0"/>
            </a:b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nancy@nancy-cameron.com</a:t>
            </a:r>
            <a:br>
              <a:rPr lang="en-US" dirty="0"/>
            </a:br>
            <a:r>
              <a:rPr lang="en-US" dirty="0"/>
              <a:t>www.nancy-cameron.com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9CCE8-677A-4BF0-97E4-C8FDCF0D7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510" dirty="0"/>
              <a:t>Victoria Smith </a:t>
            </a:r>
          </a:p>
          <a:p>
            <a:pPr algn="ctr"/>
            <a:r>
              <a:rPr lang="en-US" sz="351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victoria@resolvedr.com</a:t>
            </a:r>
            <a:endParaRPr lang="en-US" sz="3510" dirty="0">
              <a:solidFill>
                <a:schemeClr val="tx2"/>
              </a:solidFill>
            </a:endParaRPr>
          </a:p>
          <a:p>
            <a:pPr algn="ctr"/>
            <a:r>
              <a:rPr lang="en-US" sz="3510" dirty="0"/>
              <a:t>www.resolvedr.com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785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04CFC7-E9EE-6047-12E2-58EEEE010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167" y="929680"/>
            <a:ext cx="9135667" cy="4968552"/>
          </a:xfrm>
        </p:spPr>
        <p:txBody>
          <a:bodyPr/>
          <a:lstStyle/>
          <a:p>
            <a:r>
              <a:rPr lang="en-CA" dirty="0"/>
              <a:t>What does advocacy traditionally mean?</a:t>
            </a:r>
            <a:br>
              <a:rPr lang="en-CA" dirty="0"/>
            </a:br>
            <a:br>
              <a:rPr lang="en-CA" dirty="0"/>
            </a:br>
            <a:r>
              <a:rPr lang="en-CA" dirty="0"/>
              <a:t>What are the underlying assumptions?</a:t>
            </a:r>
          </a:p>
        </p:txBody>
      </p:sp>
    </p:spTree>
    <p:extLst>
      <p:ext uri="{BB962C8B-B14F-4D97-AF65-F5344CB8AC3E}">
        <p14:creationId xmlns:p14="http://schemas.microsoft.com/office/powerpoint/2010/main" val="964151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F3ECF-11D6-6320-94D2-33A8561A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does advocacy look like in Collaborative Process?</a:t>
            </a:r>
          </a:p>
        </p:txBody>
      </p:sp>
    </p:spTree>
    <p:extLst>
      <p:ext uri="{BB962C8B-B14F-4D97-AF65-F5344CB8AC3E}">
        <p14:creationId xmlns:p14="http://schemas.microsoft.com/office/powerpoint/2010/main" val="1587599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576D5-F27B-E30F-05F2-DE3E48649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Advocacy in a Collaborative Case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81A5C-60D5-A496-2E29-8D58663DF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Substantive components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Supporting my client for an achievable,  good, outcome</a:t>
            </a:r>
          </a:p>
          <a:p>
            <a:r>
              <a:rPr lang="en-US" sz="2400" dirty="0"/>
              <a:t>Process components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Problem solving skills supported by curiosity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Process choreography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Intentional work with ALL participants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364660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3E7B8-3221-30E4-1CCF-ADF4DEA95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both parties’ interests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703F0-33EA-A271-9D67-B9135D38E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Working with my client to fully understand their substantive interests, relational interests, interests related to timing, children, how tied together partners remain (or not). Identity issues, apology issues. Prioritizing issues.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Understanding the other parties’ interests, building rapport with them.</a:t>
            </a:r>
            <a:endParaRPr lang="en-CA" sz="2400" dirty="0"/>
          </a:p>
        </p:txBody>
      </p:sp>
      <p:pic>
        <p:nvPicPr>
          <p:cNvPr id="1026" name="Picture 2" descr="problem solver clip art - Clip Art Library">
            <a:extLst>
              <a:ext uri="{FF2B5EF4-FFF2-40B4-BE49-F238E27FC236}">
                <a16:creationId xmlns:a16="http://schemas.microsoft.com/office/drawing/2014/main" id="{7934CC60-A48C-9DFE-7C03-A2843A9B5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708" y="5394176"/>
            <a:ext cx="1869692" cy="222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948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43403-A067-2956-7E0C-0EECD2C06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Components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13D78-F166-6B06-A82E-8102CA92A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Both lawyers reality checking with their clients.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Once this is done one on one, doing it transparently in a four way.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Choreography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/>
          </a:p>
        </p:txBody>
      </p:sp>
      <p:pic>
        <p:nvPicPr>
          <p:cNvPr id="3074" name="Picture 2" descr="holy family catholic church&#10;">
            <a:extLst>
              <a:ext uri="{FF2B5EF4-FFF2-40B4-BE49-F238E27FC236}">
                <a16:creationId xmlns:a16="http://schemas.microsoft.com/office/drawing/2014/main" id="{5BC2EA3D-E436-9FC9-BDDA-BF1520BB9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166" y="3161928"/>
            <a:ext cx="4876800" cy="488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532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B72BE6-F08F-2E2A-9999-6EA40CBBA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Avoid becoming the problem!</a:t>
            </a:r>
            <a:endParaRPr lang="en-CA" dirty="0"/>
          </a:p>
        </p:txBody>
      </p:sp>
      <p:pic>
        <p:nvPicPr>
          <p:cNvPr id="2050" name="Picture 2" descr="problems clip art - Clip Art Library">
            <a:extLst>
              <a:ext uri="{FF2B5EF4-FFF2-40B4-BE49-F238E27FC236}">
                <a16:creationId xmlns:a16="http://schemas.microsoft.com/office/drawing/2014/main" id="{39565F43-E019-BAE2-6D83-4F267ABEC4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728" y="2513857"/>
            <a:ext cx="4896544" cy="434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6067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F20274B-CBD4-4983-9A26-65AFC6816005}" vid="{E00D30B7-E7B5-49AA-A8B4-DFF0A669DF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37338</TotalTime>
  <Words>1776</Words>
  <Application>Microsoft Office PowerPoint</Application>
  <PresentationFormat>Custom</PresentationFormat>
  <Paragraphs>293</Paragraphs>
  <Slides>35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Arial Narrow</vt:lpstr>
      <vt:lpstr>Arial Nova</vt:lpstr>
      <vt:lpstr>Brush Script MT</vt:lpstr>
      <vt:lpstr>Calibri</vt:lpstr>
      <vt:lpstr>Roboto</vt:lpstr>
      <vt:lpstr>Times New Roman</vt:lpstr>
      <vt:lpstr>Wingdings</vt:lpstr>
      <vt:lpstr>Theme1</vt:lpstr>
      <vt:lpstr>  Victoria Smith and Nancy Cameron  IACP Forum 2022  </vt:lpstr>
      <vt:lpstr>I have struggled with being an advocate in the Collaborative Process.</vt:lpstr>
      <vt:lpstr>I have found that much of what I learned about advocacy actually increases conflict if I use it in Colaborative Process.</vt:lpstr>
      <vt:lpstr>What does advocacy traditionally mean?  What are the underlying assumptions?</vt:lpstr>
      <vt:lpstr>What does advocacy look like in Collaborative Process?</vt:lpstr>
      <vt:lpstr>Advocacy in a Collaborative Case</vt:lpstr>
      <vt:lpstr>Meeting both parties’ interests</vt:lpstr>
      <vt:lpstr>Process Components</vt:lpstr>
      <vt:lpstr>Avoid becoming the problem!</vt:lpstr>
      <vt:lpstr>What are your struggles with Collaborative Advocacy?</vt:lpstr>
      <vt:lpstr>Taxonomy to classify problems  Based on degree of certainty  To apply the best process to solve them </vt:lpstr>
      <vt:lpstr>PowerPoint Presentation</vt:lpstr>
      <vt:lpstr>SIMPLE</vt:lpstr>
      <vt:lpstr>COMPLICATED</vt:lpstr>
      <vt:lpstr>COMPLEX</vt:lpstr>
      <vt:lpstr>CHAOTIC</vt:lpstr>
      <vt:lpstr>Stretch Collaboration  </vt:lpstr>
      <vt:lpstr>IACP ETHICAL STANDARDS</vt:lpstr>
      <vt:lpstr>What were your gender assumptions of Pat and Cameron?</vt:lpstr>
      <vt:lpstr>Did you assume a race for Pat and Cameron?</vt:lpstr>
      <vt:lpstr>Was the race you assumed the same as your race?</vt:lpstr>
      <vt:lpstr>Did you tend to begin your analysis from:</vt:lpstr>
      <vt:lpstr>How do we collaborate when we all have so many assumptions and biases we may not be surfacing?</vt:lpstr>
      <vt:lpstr>Things to remember when choreographing your meetings:</vt:lpstr>
      <vt:lpstr>Assert  |  Engage</vt:lpstr>
      <vt:lpstr>Four Types of Communication</vt:lpstr>
      <vt:lpstr>Downloading “the truth is…”</vt:lpstr>
      <vt:lpstr>Debating “in my opinion…”</vt:lpstr>
      <vt:lpstr>Dialoguing: “in my experience…”</vt:lpstr>
      <vt:lpstr>Presencing: “What I am noticing here and now is…”</vt:lpstr>
      <vt:lpstr>Working with Pat and Cameron  Exercise #1</vt:lpstr>
      <vt:lpstr>Working with Pat and Cameron  Exercise #2</vt:lpstr>
      <vt:lpstr>Working with Pat and Cameron  Exercise #3</vt:lpstr>
      <vt:lpstr>Closing</vt:lpstr>
      <vt:lpstr>Nancy Cameron nancy@nancy-cameron.com www.nancy-cameron.com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Andrea Gorrill</cp:lastModifiedBy>
  <cp:revision>464</cp:revision>
  <cp:lastPrinted>2022-10-13T21:08:50Z</cp:lastPrinted>
  <dcterms:created xsi:type="dcterms:W3CDTF">2004-05-06T09:28:21Z</dcterms:created>
  <dcterms:modified xsi:type="dcterms:W3CDTF">2022-10-14T20:01:46Z</dcterms:modified>
</cp:coreProperties>
</file>