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4"/>
  </p:notesMasterIdLst>
  <p:sldIdLst>
    <p:sldId id="1864" r:id="rId5"/>
    <p:sldId id="1846" r:id="rId6"/>
    <p:sldId id="1868" r:id="rId7"/>
    <p:sldId id="1873" r:id="rId8"/>
    <p:sldId id="1871" r:id="rId9"/>
    <p:sldId id="1869" r:id="rId10"/>
    <p:sldId id="1870" r:id="rId11"/>
    <p:sldId id="1872" r:id="rId12"/>
    <p:sldId id="1874" r:id="rId13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2929"/>
    <a:srgbClr val="F69000"/>
    <a:srgbClr val="FE4387"/>
    <a:srgbClr val="FF2625"/>
    <a:srgbClr val="007788"/>
    <a:srgbClr val="297C2A"/>
    <a:srgbClr val="01C2D1"/>
    <a:srgbClr val="D6D734"/>
    <a:srgbClr val="005C68"/>
    <a:srgbClr val="3B2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3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nycourts.gov/ip/LGBT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part1.xlqAx5Fr.r9JbQ443@optonline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ourts.gov/ip/LGBTQ" TargetMode="External"/><Relationship Id="rId2" Type="http://schemas.openxmlformats.org/officeDocument/2006/relationships/hyperlink" Target="http://www.spiriolaw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part1.xlqAx5Fr.r9JbQ443@optonline.net" TargetMode="External"/><Relationship Id="rId5" Type="http://schemas.openxmlformats.org/officeDocument/2006/relationships/image" Target="../media/image8.jpeg"/><Relationship Id="rId4" Type="http://schemas.openxmlformats.org/officeDocument/2006/relationships/hyperlink" Target="mailto:carrowoo@nycourt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455127" cy="1325563"/>
          </a:xfrm>
        </p:spPr>
        <p:txBody>
          <a:bodyPr anchor="ctr">
            <a:noAutofit/>
          </a:bodyPr>
          <a:lstStyle/>
          <a:p>
            <a:r>
              <a:rPr lang="en-US" altLang="en-US" dirty="0"/>
              <a:t>Helping</a:t>
            </a:r>
            <a:r>
              <a:rPr lang="en-US" altLang="en-US" dirty="0">
                <a:solidFill>
                  <a:schemeClr val="accent1"/>
                </a:solidFill>
              </a:rPr>
              <a:t> L</a:t>
            </a:r>
            <a:r>
              <a:rPr lang="en-US" altLang="en-US" dirty="0">
                <a:solidFill>
                  <a:schemeClr val="bg2"/>
                </a:solidFill>
              </a:rPr>
              <a:t>G</a:t>
            </a:r>
            <a:r>
              <a:rPr lang="en-US" altLang="en-US" dirty="0">
                <a:solidFill>
                  <a:schemeClr val="accent3"/>
                </a:solidFill>
              </a:rPr>
              <a:t>B</a:t>
            </a:r>
            <a:r>
              <a:rPr lang="en-US" altLang="en-US" dirty="0">
                <a:solidFill>
                  <a:schemeClr val="accent4"/>
                </a:solidFill>
              </a:rPr>
              <a:t>T</a:t>
            </a:r>
            <a:r>
              <a:rPr lang="en-US" altLang="en-US" dirty="0">
                <a:solidFill>
                  <a:schemeClr val="accent5"/>
                </a:solidFill>
              </a:rPr>
              <a:t>Q</a:t>
            </a:r>
            <a:r>
              <a:rPr lang="en-US" altLang="en-US" dirty="0">
                <a:solidFill>
                  <a:schemeClr val="accent6"/>
                </a:solidFill>
              </a:rPr>
              <a:t>I</a:t>
            </a:r>
            <a:r>
              <a:rPr lang="en-US" altLang="en-US" dirty="0">
                <a:solidFill>
                  <a:schemeClr val="accent1"/>
                </a:solidFill>
              </a:rPr>
              <a:t>A</a:t>
            </a:r>
            <a:r>
              <a:rPr lang="en-US" altLang="en-US" dirty="0"/>
              <a:t>+ </a:t>
            </a:r>
            <a:br>
              <a:rPr lang="en-US" altLang="en-US" dirty="0"/>
            </a:br>
            <a:r>
              <a:rPr lang="en-US" altLang="en-US" dirty="0"/>
              <a:t>         Families</a:t>
            </a: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79386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9872" y="1316311"/>
            <a:ext cx="6477000" cy="4901609"/>
          </a:xfrm>
        </p:spPr>
        <p:txBody>
          <a:bodyPr/>
          <a:lstStyle/>
          <a:p>
            <a:r>
              <a:rPr lang="en-US" altLang="en-US" sz="2400" dirty="0"/>
              <a:t>Presenters: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Concetta Spirio, Esq. (She/Her)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Charlie Arrowood, Esq. (they/them*)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Senior Counsel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The Richard C. </a:t>
            </a:r>
            <a:r>
              <a:rPr lang="en-US" sz="24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Failla</a:t>
            </a:r>
            <a:r>
              <a:rPr lang="en-US" sz="2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 LGBTQ Commission of the New York State Courts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*I do not use an honorific (Mr./Ms./Mx.) – please just call me Charlie!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altLang="en-US" sz="2400" dirty="0"/>
              <a:t> </a:t>
            </a:r>
            <a:endParaRPr lang="en-US" b="1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9CD04C6-A8B3-F24B-6DF8-3D5D7B0468E6}"/>
              </a:ext>
            </a:extLst>
          </p:cNvPr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4" y="2128515"/>
            <a:ext cx="4847208" cy="148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97151"/>
            <a:ext cx="6477000" cy="781234"/>
          </a:xfrm>
        </p:spPr>
        <p:txBody>
          <a:bodyPr/>
          <a:lstStyle/>
          <a:p>
            <a:r>
              <a:rPr lang="en-US" dirty="0"/>
              <a:t>Changes To The Law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569" y="1278385"/>
            <a:ext cx="6477000" cy="5202314"/>
          </a:xfrm>
        </p:spPr>
        <p:txBody>
          <a:bodyPr/>
          <a:lstStyle/>
          <a:p>
            <a:r>
              <a:rPr lang="en-US" altLang="en-US" sz="2200" dirty="0"/>
              <a:t>Understanding Difference Between Case law versus Statutory Law    Federal vs State</a:t>
            </a:r>
          </a:p>
          <a:p>
            <a:pPr lvl="1"/>
            <a:r>
              <a:rPr lang="en-US" sz="2200" i="1" dirty="0"/>
              <a:t>Federal (National) acceptance of same sex marriage</a:t>
            </a:r>
          </a:p>
          <a:p>
            <a:pPr marL="0" lvl="1" indent="0">
              <a:buNone/>
            </a:pPr>
            <a:r>
              <a:rPr lang="en-US" sz="2200" i="1" dirty="0"/>
              <a:t>      Windsor and Obergefell</a:t>
            </a:r>
          </a:p>
          <a:p>
            <a:pPr lvl="1"/>
            <a:r>
              <a:rPr lang="en-US" sz="2200" i="1" dirty="0"/>
              <a:t>Dobbs Reversal of Roe v. Wade</a:t>
            </a:r>
          </a:p>
          <a:p>
            <a:pPr marL="0" lvl="1" indent="0">
              <a:buNone/>
            </a:pPr>
            <a:r>
              <a:rPr lang="en-US" sz="2200" i="1" dirty="0"/>
              <a:t>      </a:t>
            </a:r>
            <a:r>
              <a:rPr lang="en-US" sz="2200" dirty="0"/>
              <a:t>Impact on LGBTQI community</a:t>
            </a:r>
          </a:p>
          <a:p>
            <a:pPr lvl="1"/>
            <a:r>
              <a:rPr lang="en-US" sz="2200" dirty="0"/>
              <a:t>Respect For Marriage Act codifies comity</a:t>
            </a:r>
          </a:p>
          <a:p>
            <a:pPr lvl="2"/>
            <a:r>
              <a:rPr lang="en-US" sz="1800" dirty="0"/>
              <a:t>Application to gender fluid clients??</a:t>
            </a:r>
          </a:p>
          <a:p>
            <a:pPr lvl="2"/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Full Faith and Credit Clause</a:t>
            </a:r>
            <a:endParaRPr lang="en-US" sz="1800" dirty="0"/>
          </a:p>
          <a:p>
            <a:pPr lvl="1"/>
            <a:r>
              <a:rPr lang="en-US" sz="2000" dirty="0"/>
              <a:t>Constant rapidly changing landscape </a:t>
            </a:r>
          </a:p>
          <a:p>
            <a:pPr marL="0" lvl="1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New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Laws across the country affecting LGBTQI 	community especially gender fluid clients and families.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200" b="1" dirty="0"/>
          </a:p>
          <a:p>
            <a:pPr marL="0" lvl="1" indent="0">
              <a:buNone/>
              <a:defRPr/>
            </a:pPr>
            <a:endParaRPr lang="en-US" sz="2200" b="1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5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8C973-E50A-6A35-ACFB-4B63FCE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Fears of the LGBTQI and for their families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111CF-2BA6-1DC2-F9B3-D0AB02A77D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Will same sex marriage be overturned</a:t>
            </a:r>
          </a:p>
          <a:p>
            <a:pPr lvl="1"/>
            <a:r>
              <a:rPr lang="en-US" sz="1800" i="1" dirty="0"/>
              <a:t>If so what will that mean </a:t>
            </a:r>
          </a:p>
          <a:p>
            <a:pPr marL="0" lvl="1" indent="0">
              <a:buNone/>
            </a:pPr>
            <a:r>
              <a:rPr lang="en-US" b="1" dirty="0"/>
              <a:t>How do we contend with all the new law effecting LGBTQ rights especially our gender fluid members</a:t>
            </a:r>
          </a:p>
          <a:p>
            <a:pPr lvl="1"/>
            <a:r>
              <a:rPr lang="en-US" sz="1800" dirty="0"/>
              <a:t>Are we safe traveling to other states</a:t>
            </a:r>
          </a:p>
          <a:p>
            <a:pPr lvl="1"/>
            <a:r>
              <a:rPr lang="en-US" sz="1800" dirty="0"/>
              <a:t>How do we protect ourselves and out families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926572"/>
          </a:xfrm>
        </p:spPr>
        <p:txBody>
          <a:bodyPr/>
          <a:lstStyle/>
          <a:p>
            <a:r>
              <a:rPr lang="en-US" sz="3500" dirty="0"/>
              <a:t>What to be aware of to help these clients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793289"/>
            <a:ext cx="6477000" cy="4785064"/>
          </a:xfrm>
        </p:spPr>
        <p:txBody>
          <a:bodyPr/>
          <a:lstStyle/>
          <a:p>
            <a:r>
              <a:rPr lang="en-US" altLang="en-US" sz="2400" dirty="0"/>
              <a:t>Importance of Second-Parent Adoption</a:t>
            </a:r>
          </a:p>
          <a:p>
            <a:pPr lvl="1"/>
            <a:r>
              <a:rPr lang="en-US" sz="2400" dirty="0"/>
              <a:t>Protection necessary based on mobile clients</a:t>
            </a:r>
          </a:p>
          <a:p>
            <a:pPr marL="0" lvl="1" indent="0">
              <a:buNone/>
            </a:pPr>
            <a:r>
              <a:rPr lang="en-US" sz="2400" dirty="0"/>
              <a:t>      Protections for child and parents</a:t>
            </a:r>
          </a:p>
          <a:p>
            <a:pPr lvl="1"/>
            <a:r>
              <a:rPr lang="en-US" sz="2400" dirty="0"/>
              <a:t>Regional differences in treatment </a:t>
            </a:r>
          </a:p>
          <a:p>
            <a:pPr marL="0" lvl="1" indent="0">
              <a:buNone/>
            </a:pPr>
            <a:r>
              <a:rPr lang="en-US" sz="2400" b="1" dirty="0"/>
              <a:t>Securing Family and Estate rights </a:t>
            </a:r>
          </a:p>
          <a:p>
            <a:pPr lvl="1"/>
            <a:r>
              <a:rPr lang="en-US" sz="2400" dirty="0"/>
              <a:t>Visiting family in the hospital</a:t>
            </a:r>
          </a:p>
          <a:p>
            <a:pPr lvl="1">
              <a:defRPr/>
            </a:pPr>
            <a:r>
              <a:rPr lang="en-US" sz="2400" dirty="0"/>
              <a:t>Healthcare proxy, durable power of attorney</a:t>
            </a:r>
          </a:p>
          <a:p>
            <a:pPr lvl="1">
              <a:defRPr/>
            </a:pPr>
            <a:r>
              <a:rPr lang="en-US" sz="2400" dirty="0"/>
              <a:t>Living will/Do Not Resuscitate: declaration of your wishes</a:t>
            </a:r>
          </a:p>
          <a:p>
            <a:pPr lvl="1">
              <a:defRPr/>
            </a:pPr>
            <a:r>
              <a:rPr lang="en-US" sz="2400" dirty="0"/>
              <a:t>Wills and Estate</a:t>
            </a:r>
          </a:p>
          <a:p>
            <a:pPr marL="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0" lvl="1" indent="0">
              <a:buNone/>
            </a:pPr>
            <a:endParaRPr lang="en-US" sz="10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0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926572"/>
          </a:xfrm>
        </p:spPr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642533"/>
            <a:ext cx="6477000" cy="4705104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b="1" dirty="0"/>
              <a:t>Creative Drafting:</a:t>
            </a:r>
            <a:endParaRPr lang="en-US" sz="2400" dirty="0"/>
          </a:p>
          <a:p>
            <a:pPr lvl="1"/>
            <a:r>
              <a:rPr lang="en-US" sz="2400" dirty="0"/>
              <a:t>Pre </a:t>
            </a:r>
            <a:r>
              <a:rPr lang="en-US" sz="2400" dirty="0" err="1"/>
              <a:t>Nup</a:t>
            </a:r>
            <a:r>
              <a:rPr lang="en-US" sz="2400" dirty="0"/>
              <a:t>, Post </a:t>
            </a:r>
            <a:r>
              <a:rPr lang="en-US" sz="2400" dirty="0" err="1"/>
              <a:t>Nups</a:t>
            </a:r>
            <a:r>
              <a:rPr lang="en-US" sz="2400" dirty="0"/>
              <a:t> and Domestic Partnership Agreement</a:t>
            </a:r>
          </a:p>
          <a:p>
            <a:pPr lvl="1">
              <a:defRPr/>
            </a:pPr>
            <a:r>
              <a:rPr lang="en-US" sz="2400" dirty="0"/>
              <a:t>Healthcare proxy, durable power of attorney</a:t>
            </a:r>
          </a:p>
          <a:p>
            <a:pPr lvl="1">
              <a:defRPr/>
            </a:pPr>
            <a:r>
              <a:rPr lang="en-US" sz="2400" dirty="0"/>
              <a:t>Living will/Do Not Resuscitate: declaration of your wishes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Dissolving domestic partnerships, civil unions, 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26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926572"/>
          </a:xfrm>
        </p:spPr>
        <p:txBody>
          <a:bodyPr/>
          <a:lstStyle/>
          <a:p>
            <a:r>
              <a:rPr lang="en-US" dirty="0"/>
              <a:t>Family Creation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642533"/>
            <a:ext cx="6477000" cy="4705104"/>
          </a:xfrm>
        </p:spPr>
        <p:txBody>
          <a:bodyPr/>
          <a:lstStyle/>
          <a:p>
            <a:r>
              <a:rPr lang="en-US" altLang="en-US" sz="2400" dirty="0"/>
              <a:t>Creation of LGBTQI Families</a:t>
            </a:r>
          </a:p>
          <a:p>
            <a:pPr lvl="1"/>
            <a:r>
              <a:rPr lang="en-US" sz="2400" dirty="0"/>
              <a:t>Assisted reproduction</a:t>
            </a:r>
          </a:p>
          <a:p>
            <a:pPr lvl="1"/>
            <a:r>
              <a:rPr lang="en-US" sz="2400" dirty="0"/>
              <a:t>Sperm banks, known and unknown donors</a:t>
            </a:r>
          </a:p>
          <a:p>
            <a:pPr lvl="1"/>
            <a:r>
              <a:rPr lang="en-US" sz="2400" dirty="0"/>
              <a:t>Termination of parental rights (OK case)</a:t>
            </a:r>
          </a:p>
          <a:p>
            <a:pPr lvl="1"/>
            <a:r>
              <a:rPr lang="en-US" sz="2400" dirty="0"/>
              <a:t>Sensitivity to conception, family creation, termination of donor rights</a:t>
            </a:r>
          </a:p>
          <a:p>
            <a:pPr lvl="1"/>
            <a:r>
              <a:rPr lang="en-US" sz="2400" dirty="0"/>
              <a:t>Recognition of non-bio parent, impact to parentage</a:t>
            </a:r>
          </a:p>
          <a:p>
            <a:pPr lvl="1"/>
            <a:r>
              <a:rPr lang="en-US" sz="2400" dirty="0"/>
              <a:t>Surrogacy (contract law, parent rights, state rights)</a:t>
            </a:r>
          </a:p>
          <a:p>
            <a:pPr marL="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0" lvl="1" indent="0">
              <a:buNone/>
            </a:pPr>
            <a:endParaRPr lang="en-US" sz="10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670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926572"/>
          </a:xfrm>
        </p:spPr>
        <p:txBody>
          <a:bodyPr/>
          <a:lstStyle/>
          <a:p>
            <a:r>
              <a:rPr lang="en-US" sz="3500" dirty="0"/>
              <a:t>Best Practices For Mediation Professionals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860697"/>
            <a:ext cx="6477000" cy="4486939"/>
          </a:xfrm>
        </p:spPr>
        <p:txBody>
          <a:bodyPr/>
          <a:lstStyle/>
          <a:p>
            <a:r>
              <a:rPr lang="en-US" altLang="en-US" sz="2400" dirty="0"/>
              <a:t>How to change your practice to better serve LGBTQI clients</a:t>
            </a:r>
          </a:p>
          <a:p>
            <a:endParaRPr lang="en-US" altLang="en-US" sz="1000" dirty="0"/>
          </a:p>
          <a:p>
            <a:pPr lvl="1"/>
            <a:r>
              <a:rPr lang="en-US" sz="2400" dirty="0"/>
              <a:t>Being a welcoming office</a:t>
            </a:r>
          </a:p>
          <a:p>
            <a:pPr lvl="1"/>
            <a:r>
              <a:rPr lang="en-US" sz="2400" dirty="0"/>
              <a:t>Training staff</a:t>
            </a:r>
          </a:p>
          <a:p>
            <a:pPr lvl="1"/>
            <a:r>
              <a:rPr lang="en-US" sz="2400" dirty="0"/>
              <a:t>Introducing yourself</a:t>
            </a:r>
          </a:p>
          <a:p>
            <a:pPr lvl="1"/>
            <a:r>
              <a:rPr lang="en-US" sz="2400" dirty="0"/>
              <a:t>Pronouns</a:t>
            </a:r>
          </a:p>
          <a:p>
            <a:pPr lvl="1"/>
            <a:r>
              <a:rPr lang="en-US" sz="2400" dirty="0"/>
              <a:t>Changing forms</a:t>
            </a:r>
          </a:p>
          <a:p>
            <a:pPr lvl="1"/>
            <a:r>
              <a:rPr lang="en-US" sz="2400" dirty="0"/>
              <a:t>Changing language</a:t>
            </a:r>
          </a:p>
          <a:p>
            <a:pPr lvl="1"/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0" lvl="1" indent="0">
              <a:buNone/>
            </a:pPr>
            <a:endParaRPr lang="en-US" sz="10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693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A77D-000B-EE3C-7153-01FBDED5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Can You Do?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16FEC-9465-F3E3-BDC0-C373E8DE10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3894" y="1474237"/>
            <a:ext cx="6875106" cy="5029200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altLang="en-US" sz="1800" b="1" dirty="0"/>
              <a:t> </a:t>
            </a:r>
            <a:r>
              <a:rPr lang="en-US" altLang="en-US" sz="2000" b="1" dirty="0"/>
              <a:t>Your Work Matters, What You Do Now Matters</a:t>
            </a:r>
          </a:p>
          <a:p>
            <a:pPr marL="0" lvl="1" indent="0">
              <a:buNone/>
            </a:pPr>
            <a:endParaRPr lang="en-US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Concetta Spirio, Esq. (She/Her)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spirio@spiriolaw.com    www.Spiriolaw.com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Charlie Arrowood, Esq. (they/them*)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Senior Counsel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Richard C. </a:t>
            </a:r>
            <a:r>
              <a:rPr lang="en-US" sz="1800" u="sng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Failla</a:t>
            </a:r>
            <a:r>
              <a:rPr lang="en-US" sz="1800" u="sng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LGBTQ Commission of the New York State Courts</a:t>
            </a:r>
            <a:endParaRPr lang="en-US" sz="1800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(212) 428-2957 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carrowoo@nycourts.gov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*I do not use an honorific (Mr./Ms./Mx.) – please just call me Charlie!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1" indent="0">
              <a:buNone/>
            </a:pPr>
            <a:endParaRPr lang="en-US" sz="1800" b="1" dirty="0"/>
          </a:p>
          <a:p>
            <a:pPr marL="0" lvl="1" indent="0">
              <a:buNone/>
            </a:pPr>
            <a:r>
              <a:rPr lang="en-US" sz="1800" b="1" dirty="0"/>
              <a:t>Securing hospital rights:</a:t>
            </a:r>
            <a:endParaRPr lang="en-US" sz="1800" dirty="0"/>
          </a:p>
          <a:p>
            <a:pPr lvl="1"/>
            <a:r>
              <a:rPr lang="en-US" sz="1800" dirty="0"/>
              <a:t>Visiting family in the hospital</a:t>
            </a:r>
          </a:p>
          <a:p>
            <a:pPr lvl="1">
              <a:defRPr/>
            </a:pPr>
            <a:r>
              <a:rPr lang="en-US" sz="1800" dirty="0"/>
              <a:t>Healthcare proxy, durable power of attorney</a:t>
            </a:r>
          </a:p>
          <a:p>
            <a:pPr lvl="1">
              <a:defRPr/>
            </a:pPr>
            <a:r>
              <a:rPr lang="en-US" sz="1800" dirty="0"/>
              <a:t>Living will/Do Not Resuscitate: declaration of your</a:t>
            </a:r>
            <a:endParaRPr lang="en-US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B72EB26-D575-F451-C5CE-3BB02776D238}"/>
              </a:ext>
            </a:extLst>
          </p:cNvPr>
          <p:cNvPicPr>
            <a:picLocks noChangeAspect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60" y="2968269"/>
            <a:ext cx="4847208" cy="1484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35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967531_win32_mlw v2" id="{D6E82B91-6E0A-4ADE-ABDF-7A3107FF5DC0}" vid="{FDF63795-6842-4874-86B5-D3F4150A0B0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589d5d9-516e-478f-a6c2-2d3f5f96446e" xsi:nil="true"/>
    <MediaServiceKeyPoints xmlns="c47d5e4b-59b6-47bf-ac58-c2943d238dad" xsi:nil="true"/>
    <lcf76f155ced4ddcb4097134ff3c332f xmlns="c47d5e4b-59b6-47bf-ac58-c2943d238d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BC3D4103D5C4D9CC66A04408EBA05" ma:contentTypeVersion="20" ma:contentTypeDescription="Create a new document." ma:contentTypeScope="" ma:versionID="591e8297a16f608ee77522e79ced6642">
  <xsd:schema xmlns:xsd="http://www.w3.org/2001/XMLSchema" xmlns:xs="http://www.w3.org/2001/XMLSchema" xmlns:p="http://schemas.microsoft.com/office/2006/metadata/properties" xmlns:ns1="http://schemas.microsoft.com/sharepoint/v3" xmlns:ns2="9589d5d9-516e-478f-a6c2-2d3f5f96446e" xmlns:ns3="c47d5e4b-59b6-47bf-ac58-c2943d238dad" targetNamespace="http://schemas.microsoft.com/office/2006/metadata/properties" ma:root="true" ma:fieldsID="b4d3e713e5a8d1d39d15f23e70029644" ns1:_="" ns2:_="" ns3:_="">
    <xsd:import namespace="http://schemas.microsoft.com/sharepoint/v3"/>
    <xsd:import namespace="9589d5d9-516e-478f-a6c2-2d3f5f96446e"/>
    <xsd:import namespace="c47d5e4b-59b6-47bf-ac58-c2943d238da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9d5d9-516e-478f-a6c2-2d3f5f9644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26d4fe2-cd6d-4b8e-a240-9de2e9a40640}" ma:internalName="TaxCatchAll" ma:showField="CatchAllData" ma:web="9589d5d9-516e-478f-a6c2-2d3f5f9644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d5e4b-59b6-47bf-ac58-c2943d238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18bee04-57d9-4be4-8daa-5091a9306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94402-D476-4C0A-8953-D7E5D3D97C8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16c05727-aa75-4e4a-9b5f-8a80a1165891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30e9df3-be65-4c73-a93b-d1236ebd677e"/>
    <ds:schemaRef ds:uri="71af3243-3dd4-4a8d-8c0d-dd76da1f02a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A6AD0CE-C3A1-49ED-84DB-B51D7D3B27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E6AD4A-C8C4-482D-B75B-748EB4AEAC70}"/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  <clbl:label id="{e442bd68-28d4-4c3f-aaf1-36b31e27b2b9}" enabled="1" method="Standard" siteId="{26e80510-f932-46c2-83ee-59c4e723d47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LGBTQIA Pride Month presentation</Template>
  <TotalTime>7766</TotalTime>
  <Words>493</Words>
  <Application>Microsoft Office PowerPoint</Application>
  <PresentationFormat>Widescreen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Office Theme</vt:lpstr>
      <vt:lpstr>Helping LGBTQIA+           Families</vt:lpstr>
      <vt:lpstr>Introduction</vt:lpstr>
      <vt:lpstr>Changes To The Law</vt:lpstr>
      <vt:lpstr>Fears of the LGBTQI and for their families</vt:lpstr>
      <vt:lpstr>What to be aware of to help these clients</vt:lpstr>
      <vt:lpstr>Additional Considerations</vt:lpstr>
      <vt:lpstr>Family Creation</vt:lpstr>
      <vt:lpstr>Best Practices For Mediation Professionals</vt:lpstr>
      <vt:lpstr>What Can You Do?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LGBTQIA+ Families</dc:title>
  <dc:subject/>
  <dc:creator>Kathy Campbell</dc:creator>
  <cp:keywords/>
  <dc:description/>
  <cp:lastModifiedBy>Teresa S. Cole</cp:lastModifiedBy>
  <cp:revision>18</cp:revision>
  <cp:lastPrinted>2023-09-03T20:10:53Z</cp:lastPrinted>
  <dcterms:created xsi:type="dcterms:W3CDTF">2023-03-30T19:52:49Z</dcterms:created>
  <dcterms:modified xsi:type="dcterms:W3CDTF">2023-09-03T20:11:34Z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0x010100AF5BC3D4103D5C4D9CC66A04408EBA05</vt:lpwstr>
  </property>
</Properties>
</file>