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Lst>
  <p:notesMasterIdLst>
    <p:notesMasterId r:id="rId45"/>
  </p:notesMasterIdLst>
  <p:sldIdLst>
    <p:sldId id="291" r:id="rId2"/>
    <p:sldId id="256" r:id="rId3"/>
    <p:sldId id="277" r:id="rId4"/>
    <p:sldId id="293" r:id="rId5"/>
    <p:sldId id="274" r:id="rId6"/>
    <p:sldId id="275" r:id="rId7"/>
    <p:sldId id="656" r:id="rId8"/>
    <p:sldId id="658" r:id="rId9"/>
    <p:sldId id="662" r:id="rId10"/>
    <p:sldId id="286" r:id="rId11"/>
    <p:sldId id="276" r:id="rId12"/>
    <p:sldId id="278" r:id="rId13"/>
    <p:sldId id="258" r:id="rId14"/>
    <p:sldId id="279" r:id="rId15"/>
    <p:sldId id="304" r:id="rId16"/>
    <p:sldId id="305" r:id="rId17"/>
    <p:sldId id="699" r:id="rId18"/>
    <p:sldId id="308" r:id="rId19"/>
    <p:sldId id="309" r:id="rId20"/>
    <p:sldId id="280" r:id="rId21"/>
    <p:sldId id="310" r:id="rId22"/>
    <p:sldId id="281" r:id="rId23"/>
    <p:sldId id="311" r:id="rId24"/>
    <p:sldId id="316" r:id="rId25"/>
    <p:sldId id="260" r:id="rId26"/>
    <p:sldId id="261" r:id="rId27"/>
    <p:sldId id="264" r:id="rId28"/>
    <p:sldId id="290" r:id="rId29"/>
    <p:sldId id="313" r:id="rId30"/>
    <p:sldId id="314" r:id="rId31"/>
    <p:sldId id="289" r:id="rId32"/>
    <p:sldId id="265" r:id="rId33"/>
    <p:sldId id="303" r:id="rId34"/>
    <p:sldId id="312" r:id="rId35"/>
    <p:sldId id="297" r:id="rId36"/>
    <p:sldId id="301" r:id="rId37"/>
    <p:sldId id="708" r:id="rId38"/>
    <p:sldId id="263" r:id="rId39"/>
    <p:sldId id="292" r:id="rId40"/>
    <p:sldId id="294" r:id="rId41"/>
    <p:sldId id="270" r:id="rId42"/>
    <p:sldId id="259" r:id="rId43"/>
    <p:sldId id="26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61"/>
    <p:restoredTop sz="94592"/>
  </p:normalViewPr>
  <p:slideViewPr>
    <p:cSldViewPr snapToGrid="0" snapToObjects="1">
      <p:cViewPr>
        <p:scale>
          <a:sx n="62" d="100"/>
          <a:sy n="62" d="100"/>
        </p:scale>
        <p:origin x="144"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BDE8AF-21D5-4C92-829E-00DAB2F2C83B}" type="doc">
      <dgm:prSet loTypeId="urn:microsoft.com/office/officeart/2008/layout/LinedList" loCatId="list" qsTypeId="urn:microsoft.com/office/officeart/2005/8/quickstyle/simple3" qsCatId="simple" csTypeId="urn:microsoft.com/office/officeart/2005/8/colors/accent0_2" csCatId="mainScheme" phldr="1"/>
      <dgm:spPr/>
      <dgm:t>
        <a:bodyPr/>
        <a:lstStyle/>
        <a:p>
          <a:endParaRPr lang="en-US"/>
        </a:p>
      </dgm:t>
    </dgm:pt>
    <dgm:pt modelId="{9822C26E-46DE-499D-ABCD-2B49BB1994E6}">
      <dgm:prSet/>
      <dgm:spPr/>
      <dgm:t>
        <a:bodyPr/>
        <a:lstStyle/>
        <a:p>
          <a:r>
            <a:rPr lang="en-US" dirty="0"/>
            <a:t>Expectation: walk through water without getting wet</a:t>
          </a:r>
        </a:p>
      </dgm:t>
    </dgm:pt>
    <dgm:pt modelId="{88DBBC3A-0AE7-4BF3-89C1-4E229FF4A26D}" type="parTrans" cxnId="{2D0531E6-B79E-44AB-B86E-E0BB55E8323B}">
      <dgm:prSet/>
      <dgm:spPr/>
      <dgm:t>
        <a:bodyPr/>
        <a:lstStyle/>
        <a:p>
          <a:endParaRPr lang="en-US"/>
        </a:p>
      </dgm:t>
    </dgm:pt>
    <dgm:pt modelId="{CBC434CE-C1F5-4506-9A96-D8688D11C61C}" type="sibTrans" cxnId="{2D0531E6-B79E-44AB-B86E-E0BB55E8323B}">
      <dgm:prSet/>
      <dgm:spPr/>
      <dgm:t>
        <a:bodyPr/>
        <a:lstStyle/>
        <a:p>
          <a:endParaRPr lang="en-US"/>
        </a:p>
      </dgm:t>
    </dgm:pt>
    <dgm:pt modelId="{AF330942-5BAE-45E5-B563-048788F2723F}">
      <dgm:prSet/>
      <dgm:spPr/>
      <dgm:t>
        <a:bodyPr/>
        <a:lstStyle/>
        <a:p>
          <a:r>
            <a:rPr lang="en-US" dirty="0"/>
            <a:t>The way we deal with suffering and loss shapes our capacity to be present with our teams and clients</a:t>
          </a:r>
        </a:p>
      </dgm:t>
    </dgm:pt>
    <dgm:pt modelId="{40E63177-5C16-4E8E-9DC3-B3ACFD01D88E}" type="parTrans" cxnId="{5832F034-97D2-4CC4-950C-3C34CC0E7556}">
      <dgm:prSet/>
      <dgm:spPr/>
      <dgm:t>
        <a:bodyPr/>
        <a:lstStyle/>
        <a:p>
          <a:endParaRPr lang="en-US"/>
        </a:p>
      </dgm:t>
    </dgm:pt>
    <dgm:pt modelId="{107857E5-DE0D-40D8-9376-BC879DF5EC50}" type="sibTrans" cxnId="{5832F034-97D2-4CC4-950C-3C34CC0E7556}">
      <dgm:prSet/>
      <dgm:spPr/>
      <dgm:t>
        <a:bodyPr/>
        <a:lstStyle/>
        <a:p>
          <a:endParaRPr lang="en-US"/>
        </a:p>
      </dgm:t>
    </dgm:pt>
    <dgm:pt modelId="{B16E6F82-4BA9-4181-9AE7-CC902A117A3D}">
      <dgm:prSet/>
      <dgm:spPr/>
      <dgm:t>
        <a:bodyPr/>
        <a:lstStyle/>
        <a:p>
          <a:r>
            <a:rPr lang="en-US" dirty="0"/>
            <a:t>The way we protect ourselves from the stress of loss and suffering may be the way we distance ourselves from life</a:t>
          </a:r>
        </a:p>
      </dgm:t>
    </dgm:pt>
    <dgm:pt modelId="{D66737C0-2D34-43F1-87D9-52E3A448E4F9}" type="parTrans" cxnId="{3C3BF5CB-8147-477F-8F58-D70B249E970C}">
      <dgm:prSet/>
      <dgm:spPr/>
      <dgm:t>
        <a:bodyPr/>
        <a:lstStyle/>
        <a:p>
          <a:endParaRPr lang="en-US"/>
        </a:p>
      </dgm:t>
    </dgm:pt>
    <dgm:pt modelId="{66A7AE66-2E88-4CE4-A9CF-8E3439688DEB}" type="sibTrans" cxnId="{3C3BF5CB-8147-477F-8F58-D70B249E970C}">
      <dgm:prSet/>
      <dgm:spPr/>
      <dgm:t>
        <a:bodyPr/>
        <a:lstStyle/>
        <a:p>
          <a:endParaRPr lang="en-US"/>
        </a:p>
      </dgm:t>
    </dgm:pt>
    <dgm:pt modelId="{8B861E6B-63B1-41CD-87D6-CF5A90741544}">
      <dgm:prSet/>
      <dgm:spPr/>
      <dgm:t>
        <a:bodyPr/>
        <a:lstStyle/>
        <a:p>
          <a:r>
            <a:rPr lang="en-US" dirty="0"/>
            <a:t>Do we give ourselves enough time to heal so we can care? </a:t>
          </a:r>
        </a:p>
      </dgm:t>
    </dgm:pt>
    <dgm:pt modelId="{E0EA1EE2-7D12-4DE3-AF03-87BBFA217068}" type="parTrans" cxnId="{CDB6099C-9F8B-480C-8BE6-C5ABB7FAAF45}">
      <dgm:prSet/>
      <dgm:spPr/>
      <dgm:t>
        <a:bodyPr/>
        <a:lstStyle/>
        <a:p>
          <a:endParaRPr lang="en-US"/>
        </a:p>
      </dgm:t>
    </dgm:pt>
    <dgm:pt modelId="{B7003550-A840-4036-B570-5B8E1E9B0FFF}" type="sibTrans" cxnId="{CDB6099C-9F8B-480C-8BE6-C5ABB7FAAF45}">
      <dgm:prSet/>
      <dgm:spPr/>
      <dgm:t>
        <a:bodyPr/>
        <a:lstStyle/>
        <a:p>
          <a:endParaRPr lang="en-US"/>
        </a:p>
      </dgm:t>
    </dgm:pt>
    <dgm:pt modelId="{84EAE5C7-BC3A-474B-B425-118F73356155}" type="pres">
      <dgm:prSet presAssocID="{F6BDE8AF-21D5-4C92-829E-00DAB2F2C83B}" presName="vert0" presStyleCnt="0">
        <dgm:presLayoutVars>
          <dgm:dir/>
          <dgm:animOne val="branch"/>
          <dgm:animLvl val="lvl"/>
        </dgm:presLayoutVars>
      </dgm:prSet>
      <dgm:spPr/>
    </dgm:pt>
    <dgm:pt modelId="{09AD4C38-809F-924E-B0AA-3A50D45142A2}" type="pres">
      <dgm:prSet presAssocID="{9822C26E-46DE-499D-ABCD-2B49BB1994E6}" presName="thickLine" presStyleLbl="alignNode1" presStyleIdx="0" presStyleCnt="4"/>
      <dgm:spPr/>
    </dgm:pt>
    <dgm:pt modelId="{45A710F7-44C4-C947-9183-E0D4DB9DDECC}" type="pres">
      <dgm:prSet presAssocID="{9822C26E-46DE-499D-ABCD-2B49BB1994E6}" presName="horz1" presStyleCnt="0"/>
      <dgm:spPr/>
    </dgm:pt>
    <dgm:pt modelId="{916CCBCA-0FCF-C147-8D6B-95AE680CFF50}" type="pres">
      <dgm:prSet presAssocID="{9822C26E-46DE-499D-ABCD-2B49BB1994E6}" presName="tx1" presStyleLbl="revTx" presStyleIdx="0" presStyleCnt="4"/>
      <dgm:spPr/>
    </dgm:pt>
    <dgm:pt modelId="{47DA4380-6168-1F44-A57D-35EFF245C618}" type="pres">
      <dgm:prSet presAssocID="{9822C26E-46DE-499D-ABCD-2B49BB1994E6}" presName="vert1" presStyleCnt="0"/>
      <dgm:spPr/>
    </dgm:pt>
    <dgm:pt modelId="{BBD18697-FD95-194C-BA85-434D6F959844}" type="pres">
      <dgm:prSet presAssocID="{AF330942-5BAE-45E5-B563-048788F2723F}" presName="thickLine" presStyleLbl="alignNode1" presStyleIdx="1" presStyleCnt="4"/>
      <dgm:spPr/>
    </dgm:pt>
    <dgm:pt modelId="{2D0A1E09-FDE2-254D-AAEE-0A91F0D20051}" type="pres">
      <dgm:prSet presAssocID="{AF330942-5BAE-45E5-B563-048788F2723F}" presName="horz1" presStyleCnt="0"/>
      <dgm:spPr/>
    </dgm:pt>
    <dgm:pt modelId="{FC70B73E-77F7-4747-A03F-673AE1747849}" type="pres">
      <dgm:prSet presAssocID="{AF330942-5BAE-45E5-B563-048788F2723F}" presName="tx1" presStyleLbl="revTx" presStyleIdx="1" presStyleCnt="4"/>
      <dgm:spPr/>
    </dgm:pt>
    <dgm:pt modelId="{EE6EBCFB-6DFF-454A-BF63-37E4D6A2EF55}" type="pres">
      <dgm:prSet presAssocID="{AF330942-5BAE-45E5-B563-048788F2723F}" presName="vert1" presStyleCnt="0"/>
      <dgm:spPr/>
    </dgm:pt>
    <dgm:pt modelId="{42CE4102-4526-5840-AFFF-BD057F9E03C3}" type="pres">
      <dgm:prSet presAssocID="{B16E6F82-4BA9-4181-9AE7-CC902A117A3D}" presName="thickLine" presStyleLbl="alignNode1" presStyleIdx="2" presStyleCnt="4"/>
      <dgm:spPr/>
    </dgm:pt>
    <dgm:pt modelId="{6C79B3D1-D8DF-E04D-9D29-9FC89DA6E489}" type="pres">
      <dgm:prSet presAssocID="{B16E6F82-4BA9-4181-9AE7-CC902A117A3D}" presName="horz1" presStyleCnt="0"/>
      <dgm:spPr/>
    </dgm:pt>
    <dgm:pt modelId="{A852D2D5-CE78-594C-98FB-89989DF75B62}" type="pres">
      <dgm:prSet presAssocID="{B16E6F82-4BA9-4181-9AE7-CC902A117A3D}" presName="tx1" presStyleLbl="revTx" presStyleIdx="2" presStyleCnt="4"/>
      <dgm:spPr/>
    </dgm:pt>
    <dgm:pt modelId="{A2756C4E-37F6-444D-AE59-02EB0B43C731}" type="pres">
      <dgm:prSet presAssocID="{B16E6F82-4BA9-4181-9AE7-CC902A117A3D}" presName="vert1" presStyleCnt="0"/>
      <dgm:spPr/>
    </dgm:pt>
    <dgm:pt modelId="{03BBB743-4690-8440-BFFE-15319E5960EF}" type="pres">
      <dgm:prSet presAssocID="{8B861E6B-63B1-41CD-87D6-CF5A90741544}" presName="thickLine" presStyleLbl="alignNode1" presStyleIdx="3" presStyleCnt="4"/>
      <dgm:spPr/>
    </dgm:pt>
    <dgm:pt modelId="{2507D152-1BB9-5F4E-9500-01DAA8D03287}" type="pres">
      <dgm:prSet presAssocID="{8B861E6B-63B1-41CD-87D6-CF5A90741544}" presName="horz1" presStyleCnt="0"/>
      <dgm:spPr/>
    </dgm:pt>
    <dgm:pt modelId="{3B45BCFB-90D0-CF40-8A30-C963C89BEEF8}" type="pres">
      <dgm:prSet presAssocID="{8B861E6B-63B1-41CD-87D6-CF5A90741544}" presName="tx1" presStyleLbl="revTx" presStyleIdx="3" presStyleCnt="4"/>
      <dgm:spPr/>
    </dgm:pt>
    <dgm:pt modelId="{98583A7B-646D-724F-9114-B9FFE3631C83}" type="pres">
      <dgm:prSet presAssocID="{8B861E6B-63B1-41CD-87D6-CF5A90741544}" presName="vert1" presStyleCnt="0"/>
      <dgm:spPr/>
    </dgm:pt>
  </dgm:ptLst>
  <dgm:cxnLst>
    <dgm:cxn modelId="{2064EE31-E82A-3148-885C-ABB698E5912A}" type="presOf" srcId="{AF330942-5BAE-45E5-B563-048788F2723F}" destId="{FC70B73E-77F7-4747-A03F-673AE1747849}" srcOrd="0" destOrd="0" presId="urn:microsoft.com/office/officeart/2008/layout/LinedList"/>
    <dgm:cxn modelId="{5832F034-97D2-4CC4-950C-3C34CC0E7556}" srcId="{F6BDE8AF-21D5-4C92-829E-00DAB2F2C83B}" destId="{AF330942-5BAE-45E5-B563-048788F2723F}" srcOrd="1" destOrd="0" parTransId="{40E63177-5C16-4E8E-9DC3-B3ACFD01D88E}" sibTransId="{107857E5-DE0D-40D8-9376-BC879DF5EC50}"/>
    <dgm:cxn modelId="{43F95437-85E9-3149-BCA3-C81246DE06A6}" type="presOf" srcId="{B16E6F82-4BA9-4181-9AE7-CC902A117A3D}" destId="{A852D2D5-CE78-594C-98FB-89989DF75B62}" srcOrd="0" destOrd="0" presId="urn:microsoft.com/office/officeart/2008/layout/LinedList"/>
    <dgm:cxn modelId="{CDB6099C-9F8B-480C-8BE6-C5ABB7FAAF45}" srcId="{F6BDE8AF-21D5-4C92-829E-00DAB2F2C83B}" destId="{8B861E6B-63B1-41CD-87D6-CF5A90741544}" srcOrd="3" destOrd="0" parTransId="{E0EA1EE2-7D12-4DE3-AF03-87BBFA217068}" sibTransId="{B7003550-A840-4036-B570-5B8E1E9B0FFF}"/>
    <dgm:cxn modelId="{24F9AEA1-BD0E-534A-A140-D9573A97581D}" type="presOf" srcId="{F6BDE8AF-21D5-4C92-829E-00DAB2F2C83B}" destId="{84EAE5C7-BC3A-474B-B425-118F73356155}" srcOrd="0" destOrd="0" presId="urn:microsoft.com/office/officeart/2008/layout/LinedList"/>
    <dgm:cxn modelId="{EE8860AE-34E9-9F40-858E-3632814C6894}" type="presOf" srcId="{8B861E6B-63B1-41CD-87D6-CF5A90741544}" destId="{3B45BCFB-90D0-CF40-8A30-C963C89BEEF8}" srcOrd="0" destOrd="0" presId="urn:microsoft.com/office/officeart/2008/layout/LinedList"/>
    <dgm:cxn modelId="{3C3BF5CB-8147-477F-8F58-D70B249E970C}" srcId="{F6BDE8AF-21D5-4C92-829E-00DAB2F2C83B}" destId="{B16E6F82-4BA9-4181-9AE7-CC902A117A3D}" srcOrd="2" destOrd="0" parTransId="{D66737C0-2D34-43F1-87D9-52E3A448E4F9}" sibTransId="{66A7AE66-2E88-4CE4-A9CF-8E3439688DEB}"/>
    <dgm:cxn modelId="{2D0531E6-B79E-44AB-B86E-E0BB55E8323B}" srcId="{F6BDE8AF-21D5-4C92-829E-00DAB2F2C83B}" destId="{9822C26E-46DE-499D-ABCD-2B49BB1994E6}" srcOrd="0" destOrd="0" parTransId="{88DBBC3A-0AE7-4BF3-89C1-4E229FF4A26D}" sibTransId="{CBC434CE-C1F5-4506-9A96-D8688D11C61C}"/>
    <dgm:cxn modelId="{8A3AE9F7-D664-F94A-BC3A-F1C5B4790D36}" type="presOf" srcId="{9822C26E-46DE-499D-ABCD-2B49BB1994E6}" destId="{916CCBCA-0FCF-C147-8D6B-95AE680CFF50}" srcOrd="0" destOrd="0" presId="urn:microsoft.com/office/officeart/2008/layout/LinedList"/>
    <dgm:cxn modelId="{8B2C9F7F-1BAD-684F-8E0A-E19B7E323899}" type="presParOf" srcId="{84EAE5C7-BC3A-474B-B425-118F73356155}" destId="{09AD4C38-809F-924E-B0AA-3A50D45142A2}" srcOrd="0" destOrd="0" presId="urn:microsoft.com/office/officeart/2008/layout/LinedList"/>
    <dgm:cxn modelId="{DE1F2625-E432-E844-A6A3-7691787D7DE8}" type="presParOf" srcId="{84EAE5C7-BC3A-474B-B425-118F73356155}" destId="{45A710F7-44C4-C947-9183-E0D4DB9DDECC}" srcOrd="1" destOrd="0" presId="urn:microsoft.com/office/officeart/2008/layout/LinedList"/>
    <dgm:cxn modelId="{4B20A5CD-2515-4148-B3F5-9D01BC82668F}" type="presParOf" srcId="{45A710F7-44C4-C947-9183-E0D4DB9DDECC}" destId="{916CCBCA-0FCF-C147-8D6B-95AE680CFF50}" srcOrd="0" destOrd="0" presId="urn:microsoft.com/office/officeart/2008/layout/LinedList"/>
    <dgm:cxn modelId="{7B8C0A96-7D6C-AF4F-A513-86012DE2C5C9}" type="presParOf" srcId="{45A710F7-44C4-C947-9183-E0D4DB9DDECC}" destId="{47DA4380-6168-1F44-A57D-35EFF245C618}" srcOrd="1" destOrd="0" presId="urn:microsoft.com/office/officeart/2008/layout/LinedList"/>
    <dgm:cxn modelId="{8CFB06AE-A0F8-2E46-AF84-4AC7823ED6C3}" type="presParOf" srcId="{84EAE5C7-BC3A-474B-B425-118F73356155}" destId="{BBD18697-FD95-194C-BA85-434D6F959844}" srcOrd="2" destOrd="0" presId="urn:microsoft.com/office/officeart/2008/layout/LinedList"/>
    <dgm:cxn modelId="{1166E2BD-2799-D748-8ABA-7F8960C96B0D}" type="presParOf" srcId="{84EAE5C7-BC3A-474B-B425-118F73356155}" destId="{2D0A1E09-FDE2-254D-AAEE-0A91F0D20051}" srcOrd="3" destOrd="0" presId="urn:microsoft.com/office/officeart/2008/layout/LinedList"/>
    <dgm:cxn modelId="{6138C6D6-F1A5-C647-BFBE-5661E5EBEC9C}" type="presParOf" srcId="{2D0A1E09-FDE2-254D-AAEE-0A91F0D20051}" destId="{FC70B73E-77F7-4747-A03F-673AE1747849}" srcOrd="0" destOrd="0" presId="urn:microsoft.com/office/officeart/2008/layout/LinedList"/>
    <dgm:cxn modelId="{8856FB19-E748-1A4E-AF13-E0EA78F74902}" type="presParOf" srcId="{2D0A1E09-FDE2-254D-AAEE-0A91F0D20051}" destId="{EE6EBCFB-6DFF-454A-BF63-37E4D6A2EF55}" srcOrd="1" destOrd="0" presId="urn:microsoft.com/office/officeart/2008/layout/LinedList"/>
    <dgm:cxn modelId="{EC28929A-14FE-C845-922D-1600548E0867}" type="presParOf" srcId="{84EAE5C7-BC3A-474B-B425-118F73356155}" destId="{42CE4102-4526-5840-AFFF-BD057F9E03C3}" srcOrd="4" destOrd="0" presId="urn:microsoft.com/office/officeart/2008/layout/LinedList"/>
    <dgm:cxn modelId="{1449C457-E03E-D44A-B31C-6BD49EB034AC}" type="presParOf" srcId="{84EAE5C7-BC3A-474B-B425-118F73356155}" destId="{6C79B3D1-D8DF-E04D-9D29-9FC89DA6E489}" srcOrd="5" destOrd="0" presId="urn:microsoft.com/office/officeart/2008/layout/LinedList"/>
    <dgm:cxn modelId="{CD7B8123-A946-9743-AF60-75EDCB7E71D5}" type="presParOf" srcId="{6C79B3D1-D8DF-E04D-9D29-9FC89DA6E489}" destId="{A852D2D5-CE78-594C-98FB-89989DF75B62}" srcOrd="0" destOrd="0" presId="urn:microsoft.com/office/officeart/2008/layout/LinedList"/>
    <dgm:cxn modelId="{1DEFB630-42E5-4641-822C-E2A598BBFC8A}" type="presParOf" srcId="{6C79B3D1-D8DF-E04D-9D29-9FC89DA6E489}" destId="{A2756C4E-37F6-444D-AE59-02EB0B43C731}" srcOrd="1" destOrd="0" presId="urn:microsoft.com/office/officeart/2008/layout/LinedList"/>
    <dgm:cxn modelId="{5C7BEF98-8E81-1D44-B4CC-B3033C076075}" type="presParOf" srcId="{84EAE5C7-BC3A-474B-B425-118F73356155}" destId="{03BBB743-4690-8440-BFFE-15319E5960EF}" srcOrd="6" destOrd="0" presId="urn:microsoft.com/office/officeart/2008/layout/LinedList"/>
    <dgm:cxn modelId="{1644EDD9-2F3E-EC47-A628-35D26974A46E}" type="presParOf" srcId="{84EAE5C7-BC3A-474B-B425-118F73356155}" destId="{2507D152-1BB9-5F4E-9500-01DAA8D03287}" srcOrd="7" destOrd="0" presId="urn:microsoft.com/office/officeart/2008/layout/LinedList"/>
    <dgm:cxn modelId="{27511C5F-74D7-6E4A-BAD0-78CF67D4F799}" type="presParOf" srcId="{2507D152-1BB9-5F4E-9500-01DAA8D03287}" destId="{3B45BCFB-90D0-CF40-8A30-C963C89BEEF8}" srcOrd="0" destOrd="0" presId="urn:microsoft.com/office/officeart/2008/layout/LinedList"/>
    <dgm:cxn modelId="{F5BE6144-368A-8E41-AFE0-82A9C53C05A3}" type="presParOf" srcId="{2507D152-1BB9-5F4E-9500-01DAA8D03287}" destId="{98583A7B-646D-724F-9114-B9FFE3631C8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7C7960-4047-46D3-AFC8-E4B7D093B43B}" type="doc">
      <dgm:prSet loTypeId="urn:microsoft.com/office/officeart/2005/8/layout/hierarchy6" loCatId="hierarchy" qsTypeId="urn:microsoft.com/office/officeart/2005/8/quickstyle/simple1" qsCatId="simple" csTypeId="urn:microsoft.com/office/officeart/2005/8/colors/accent5_2" csCatId="accent5" phldr="1"/>
      <dgm:spPr/>
      <dgm:t>
        <a:bodyPr/>
        <a:lstStyle/>
        <a:p>
          <a:endParaRPr lang="en-US"/>
        </a:p>
      </dgm:t>
    </dgm:pt>
    <dgm:pt modelId="{C691BFDC-10DF-46BA-A504-7E6D7F52D3A3}">
      <dgm:prSet phldrT="[Text]"/>
      <dgm:spPr/>
      <dgm:t>
        <a:bodyPr/>
        <a:lstStyle/>
        <a:p>
          <a:r>
            <a:rPr lang="en-US"/>
            <a:t>Professional Quality of Life</a:t>
          </a:r>
        </a:p>
      </dgm:t>
    </dgm:pt>
    <dgm:pt modelId="{6D151E91-3628-4E79-B6C5-C68E1229513C}" type="parTrans" cxnId="{E5292A4F-8851-4EC5-9FA8-FB5A318673F2}">
      <dgm:prSet/>
      <dgm:spPr/>
      <dgm:t>
        <a:bodyPr/>
        <a:lstStyle/>
        <a:p>
          <a:endParaRPr lang="en-US" sz="2400"/>
        </a:p>
      </dgm:t>
    </dgm:pt>
    <dgm:pt modelId="{39D9673B-1D3C-488D-8559-6B1FA1461B74}" type="sibTrans" cxnId="{E5292A4F-8851-4EC5-9FA8-FB5A318673F2}">
      <dgm:prSet/>
      <dgm:spPr/>
      <dgm:t>
        <a:bodyPr/>
        <a:lstStyle/>
        <a:p>
          <a:endParaRPr lang="en-US"/>
        </a:p>
      </dgm:t>
    </dgm:pt>
    <dgm:pt modelId="{46565B41-B75A-4C9B-B816-94BA48B2177A}">
      <dgm:prSet phldrT="[Text]"/>
      <dgm:spPr>
        <a:solidFill>
          <a:srgbClr val="00B050"/>
        </a:solidFill>
      </dgm:spPr>
      <dgm:t>
        <a:bodyPr/>
        <a:lstStyle/>
        <a:p>
          <a:r>
            <a:rPr lang="en-US" dirty="0"/>
            <a:t>Compassion Satisfaction</a:t>
          </a:r>
        </a:p>
      </dgm:t>
    </dgm:pt>
    <dgm:pt modelId="{8FFA8A3C-BD48-48F1-81CD-6AC2A5A53D0B}" type="parTrans" cxnId="{43AF183B-C19B-409A-B9B7-04BF6C6C1AC4}">
      <dgm:prSet/>
      <dgm:spPr/>
      <dgm:t>
        <a:bodyPr/>
        <a:lstStyle/>
        <a:p>
          <a:endParaRPr lang="en-US" sz="2400"/>
        </a:p>
      </dgm:t>
    </dgm:pt>
    <dgm:pt modelId="{95FC827F-374C-41CF-904C-62BA69F49B5F}" type="sibTrans" cxnId="{43AF183B-C19B-409A-B9B7-04BF6C6C1AC4}">
      <dgm:prSet/>
      <dgm:spPr/>
      <dgm:t>
        <a:bodyPr/>
        <a:lstStyle/>
        <a:p>
          <a:endParaRPr lang="en-US"/>
        </a:p>
      </dgm:t>
    </dgm:pt>
    <dgm:pt modelId="{54AA1C5D-B6C2-4B25-A250-21D6D2A99690}">
      <dgm:prSet phldrT="[Text]"/>
      <dgm:spPr>
        <a:solidFill>
          <a:srgbClr val="FF0000"/>
        </a:solidFill>
      </dgm:spPr>
      <dgm:t>
        <a:bodyPr/>
        <a:lstStyle/>
        <a:p>
          <a:r>
            <a:rPr lang="en-US" dirty="0"/>
            <a:t>Compassion Fatigue</a:t>
          </a:r>
        </a:p>
      </dgm:t>
    </dgm:pt>
    <dgm:pt modelId="{6978F54D-49E0-416F-9860-6B16FFFB3831}" type="parTrans" cxnId="{E069FC93-1E85-49D6-BE37-CF3B1D9E701D}">
      <dgm:prSet/>
      <dgm:spPr/>
      <dgm:t>
        <a:bodyPr/>
        <a:lstStyle/>
        <a:p>
          <a:endParaRPr lang="en-US" sz="2400"/>
        </a:p>
      </dgm:t>
    </dgm:pt>
    <dgm:pt modelId="{A0E47D1D-4014-41D8-9D62-0059CFA31281}" type="sibTrans" cxnId="{E069FC93-1E85-49D6-BE37-CF3B1D9E701D}">
      <dgm:prSet/>
      <dgm:spPr/>
      <dgm:t>
        <a:bodyPr/>
        <a:lstStyle/>
        <a:p>
          <a:endParaRPr lang="en-US"/>
        </a:p>
      </dgm:t>
    </dgm:pt>
    <dgm:pt modelId="{68B8707A-18EF-455E-96AC-105027D13C8F}">
      <dgm:prSet phldrT="[Text]"/>
      <dgm:spPr>
        <a:solidFill>
          <a:schemeClr val="accent2"/>
        </a:solidFill>
      </dgm:spPr>
      <dgm:t>
        <a:bodyPr/>
        <a:lstStyle/>
        <a:p>
          <a:r>
            <a:rPr lang="en-US"/>
            <a:t>Burnout</a:t>
          </a:r>
        </a:p>
      </dgm:t>
    </dgm:pt>
    <dgm:pt modelId="{A2E0BD7E-3D93-427E-A278-868B8DE8B1BC}" type="parTrans" cxnId="{2FAA25DA-59D4-4202-A487-D82C2078742E}">
      <dgm:prSet/>
      <dgm:spPr/>
      <dgm:t>
        <a:bodyPr/>
        <a:lstStyle/>
        <a:p>
          <a:endParaRPr lang="en-US" sz="2400"/>
        </a:p>
      </dgm:t>
    </dgm:pt>
    <dgm:pt modelId="{16312767-48D2-4635-8270-0DFA84CC9007}" type="sibTrans" cxnId="{2FAA25DA-59D4-4202-A487-D82C2078742E}">
      <dgm:prSet/>
      <dgm:spPr/>
      <dgm:t>
        <a:bodyPr/>
        <a:lstStyle/>
        <a:p>
          <a:endParaRPr lang="en-US"/>
        </a:p>
      </dgm:t>
    </dgm:pt>
    <dgm:pt modelId="{746C97A4-A5AC-45F0-B707-A85B25D78564}">
      <dgm:prSet phldrT="[Text]"/>
      <dgm:spPr>
        <a:solidFill>
          <a:schemeClr val="accent2"/>
        </a:solidFill>
      </dgm:spPr>
      <dgm:t>
        <a:bodyPr/>
        <a:lstStyle/>
        <a:p>
          <a:r>
            <a:rPr lang="en-US" dirty="0"/>
            <a:t>Secondary Trauma</a:t>
          </a:r>
        </a:p>
      </dgm:t>
    </dgm:pt>
    <dgm:pt modelId="{D9D48B72-F00A-4C21-BABA-5F0AA536969F}" type="parTrans" cxnId="{A18E941C-9DAF-4C08-A4D2-A508B25CFE18}">
      <dgm:prSet/>
      <dgm:spPr/>
      <dgm:t>
        <a:bodyPr/>
        <a:lstStyle/>
        <a:p>
          <a:endParaRPr lang="en-US" sz="2400"/>
        </a:p>
      </dgm:t>
    </dgm:pt>
    <dgm:pt modelId="{E7C23FDF-94D5-445D-BF06-85A648826DB2}" type="sibTrans" cxnId="{A18E941C-9DAF-4C08-A4D2-A508B25CFE18}">
      <dgm:prSet/>
      <dgm:spPr/>
      <dgm:t>
        <a:bodyPr/>
        <a:lstStyle/>
        <a:p>
          <a:endParaRPr lang="en-US"/>
        </a:p>
      </dgm:t>
    </dgm:pt>
    <dgm:pt modelId="{42339E3F-69AE-B64F-8C4B-4EE0C2DF9990}" type="pres">
      <dgm:prSet presAssocID="{1E7C7960-4047-46D3-AFC8-E4B7D093B43B}" presName="mainComposite" presStyleCnt="0">
        <dgm:presLayoutVars>
          <dgm:chPref val="1"/>
          <dgm:dir/>
          <dgm:animOne val="branch"/>
          <dgm:animLvl val="lvl"/>
          <dgm:resizeHandles val="exact"/>
        </dgm:presLayoutVars>
      </dgm:prSet>
      <dgm:spPr/>
    </dgm:pt>
    <dgm:pt modelId="{989661CD-7690-1E41-A870-19CECC7CBA31}" type="pres">
      <dgm:prSet presAssocID="{1E7C7960-4047-46D3-AFC8-E4B7D093B43B}" presName="hierFlow" presStyleCnt="0"/>
      <dgm:spPr/>
    </dgm:pt>
    <dgm:pt modelId="{1D64B595-558A-B54B-8D8F-1C14BB6A6C65}" type="pres">
      <dgm:prSet presAssocID="{1E7C7960-4047-46D3-AFC8-E4B7D093B43B}" presName="hierChild1" presStyleCnt="0">
        <dgm:presLayoutVars>
          <dgm:chPref val="1"/>
          <dgm:animOne val="branch"/>
          <dgm:animLvl val="lvl"/>
        </dgm:presLayoutVars>
      </dgm:prSet>
      <dgm:spPr/>
    </dgm:pt>
    <dgm:pt modelId="{DD561C10-EE80-EF4C-8F54-FC628D692186}" type="pres">
      <dgm:prSet presAssocID="{C691BFDC-10DF-46BA-A504-7E6D7F52D3A3}" presName="Name14" presStyleCnt="0"/>
      <dgm:spPr/>
    </dgm:pt>
    <dgm:pt modelId="{287850A4-513E-7446-96DA-83CD8BFE4104}" type="pres">
      <dgm:prSet presAssocID="{C691BFDC-10DF-46BA-A504-7E6D7F52D3A3}" presName="level1Shape" presStyleLbl="node0" presStyleIdx="0" presStyleCnt="1">
        <dgm:presLayoutVars>
          <dgm:chPref val="3"/>
        </dgm:presLayoutVars>
      </dgm:prSet>
      <dgm:spPr/>
    </dgm:pt>
    <dgm:pt modelId="{0F388A18-C0B6-5349-9837-C41E0D88A47D}" type="pres">
      <dgm:prSet presAssocID="{C691BFDC-10DF-46BA-A504-7E6D7F52D3A3}" presName="hierChild2" presStyleCnt="0"/>
      <dgm:spPr/>
    </dgm:pt>
    <dgm:pt modelId="{EE7E54B3-D2A7-F147-9850-BAFAF499357C}" type="pres">
      <dgm:prSet presAssocID="{8FFA8A3C-BD48-48F1-81CD-6AC2A5A53D0B}" presName="Name19" presStyleLbl="parChTrans1D2" presStyleIdx="0" presStyleCnt="2"/>
      <dgm:spPr/>
    </dgm:pt>
    <dgm:pt modelId="{B7BFD6D7-E225-1F46-A3A5-4700B83EC24D}" type="pres">
      <dgm:prSet presAssocID="{46565B41-B75A-4C9B-B816-94BA48B2177A}" presName="Name21" presStyleCnt="0"/>
      <dgm:spPr/>
    </dgm:pt>
    <dgm:pt modelId="{C2354E30-1B6A-3F4A-955A-2C91DC882A52}" type="pres">
      <dgm:prSet presAssocID="{46565B41-B75A-4C9B-B816-94BA48B2177A}" presName="level2Shape" presStyleLbl="node2" presStyleIdx="0" presStyleCnt="2"/>
      <dgm:spPr/>
    </dgm:pt>
    <dgm:pt modelId="{44AB44DD-2385-F445-B277-DBE462B73CB5}" type="pres">
      <dgm:prSet presAssocID="{46565B41-B75A-4C9B-B816-94BA48B2177A}" presName="hierChild3" presStyleCnt="0"/>
      <dgm:spPr/>
    </dgm:pt>
    <dgm:pt modelId="{D06DEB83-F2E2-B947-B2D3-14FAFDEE8B8B}" type="pres">
      <dgm:prSet presAssocID="{6978F54D-49E0-416F-9860-6B16FFFB3831}" presName="Name19" presStyleLbl="parChTrans1D2" presStyleIdx="1" presStyleCnt="2"/>
      <dgm:spPr/>
    </dgm:pt>
    <dgm:pt modelId="{976CA1F9-C7D8-7B42-8D6E-43303E9312F5}" type="pres">
      <dgm:prSet presAssocID="{54AA1C5D-B6C2-4B25-A250-21D6D2A99690}" presName="Name21" presStyleCnt="0"/>
      <dgm:spPr/>
    </dgm:pt>
    <dgm:pt modelId="{5E6EB0F5-32DE-F94C-A6D6-E2D44718F1DB}" type="pres">
      <dgm:prSet presAssocID="{54AA1C5D-B6C2-4B25-A250-21D6D2A99690}" presName="level2Shape" presStyleLbl="node2" presStyleIdx="1" presStyleCnt="2"/>
      <dgm:spPr/>
    </dgm:pt>
    <dgm:pt modelId="{26A59CF0-397D-ED41-B0A8-9D85437030D2}" type="pres">
      <dgm:prSet presAssocID="{54AA1C5D-B6C2-4B25-A250-21D6D2A99690}" presName="hierChild3" presStyleCnt="0"/>
      <dgm:spPr/>
    </dgm:pt>
    <dgm:pt modelId="{D10CA837-131F-B741-BE56-7EDE23C241DE}" type="pres">
      <dgm:prSet presAssocID="{A2E0BD7E-3D93-427E-A278-868B8DE8B1BC}" presName="Name19" presStyleLbl="parChTrans1D3" presStyleIdx="0" presStyleCnt="2"/>
      <dgm:spPr/>
    </dgm:pt>
    <dgm:pt modelId="{76F6ED57-EF95-2B4C-BEE3-AA5938852D7A}" type="pres">
      <dgm:prSet presAssocID="{68B8707A-18EF-455E-96AC-105027D13C8F}" presName="Name21" presStyleCnt="0"/>
      <dgm:spPr/>
    </dgm:pt>
    <dgm:pt modelId="{990536EC-5369-C14A-9794-DE15F3A97955}" type="pres">
      <dgm:prSet presAssocID="{68B8707A-18EF-455E-96AC-105027D13C8F}" presName="level2Shape" presStyleLbl="node3" presStyleIdx="0" presStyleCnt="2"/>
      <dgm:spPr/>
    </dgm:pt>
    <dgm:pt modelId="{0D550C63-1EAE-A940-93DB-9C2817362F59}" type="pres">
      <dgm:prSet presAssocID="{68B8707A-18EF-455E-96AC-105027D13C8F}" presName="hierChild3" presStyleCnt="0"/>
      <dgm:spPr/>
    </dgm:pt>
    <dgm:pt modelId="{B0D7C47F-8A50-314A-958F-97065B79C2C1}" type="pres">
      <dgm:prSet presAssocID="{D9D48B72-F00A-4C21-BABA-5F0AA536969F}" presName="Name19" presStyleLbl="parChTrans1D3" presStyleIdx="1" presStyleCnt="2"/>
      <dgm:spPr/>
    </dgm:pt>
    <dgm:pt modelId="{230E2AB3-0B20-EA47-BC16-D6D5A7A4D010}" type="pres">
      <dgm:prSet presAssocID="{746C97A4-A5AC-45F0-B707-A85B25D78564}" presName="Name21" presStyleCnt="0"/>
      <dgm:spPr/>
    </dgm:pt>
    <dgm:pt modelId="{42EBD22C-F77A-8043-9507-8168BABDF366}" type="pres">
      <dgm:prSet presAssocID="{746C97A4-A5AC-45F0-B707-A85B25D78564}" presName="level2Shape" presStyleLbl="node3" presStyleIdx="1" presStyleCnt="2"/>
      <dgm:spPr/>
    </dgm:pt>
    <dgm:pt modelId="{79535585-C593-4C49-8534-B888E5374E1C}" type="pres">
      <dgm:prSet presAssocID="{746C97A4-A5AC-45F0-B707-A85B25D78564}" presName="hierChild3" presStyleCnt="0"/>
      <dgm:spPr/>
    </dgm:pt>
    <dgm:pt modelId="{68C35292-15C3-E940-8758-1B00AB800646}" type="pres">
      <dgm:prSet presAssocID="{1E7C7960-4047-46D3-AFC8-E4B7D093B43B}" presName="bgShapesFlow" presStyleCnt="0"/>
      <dgm:spPr/>
    </dgm:pt>
  </dgm:ptLst>
  <dgm:cxnLst>
    <dgm:cxn modelId="{214B7505-2B61-2544-8522-0898749F402B}" type="presOf" srcId="{746C97A4-A5AC-45F0-B707-A85B25D78564}" destId="{42EBD22C-F77A-8043-9507-8168BABDF366}" srcOrd="0" destOrd="0" presId="urn:microsoft.com/office/officeart/2005/8/layout/hierarchy6"/>
    <dgm:cxn modelId="{A18E941C-9DAF-4C08-A4D2-A508B25CFE18}" srcId="{54AA1C5D-B6C2-4B25-A250-21D6D2A99690}" destId="{746C97A4-A5AC-45F0-B707-A85B25D78564}" srcOrd="1" destOrd="0" parTransId="{D9D48B72-F00A-4C21-BABA-5F0AA536969F}" sibTransId="{E7C23FDF-94D5-445D-BF06-85A648826DB2}"/>
    <dgm:cxn modelId="{ECFAFA32-3469-8B4A-906F-712FFC7C9694}" type="presOf" srcId="{C691BFDC-10DF-46BA-A504-7E6D7F52D3A3}" destId="{287850A4-513E-7446-96DA-83CD8BFE4104}" srcOrd="0" destOrd="0" presId="urn:microsoft.com/office/officeart/2005/8/layout/hierarchy6"/>
    <dgm:cxn modelId="{43AF183B-C19B-409A-B9B7-04BF6C6C1AC4}" srcId="{C691BFDC-10DF-46BA-A504-7E6D7F52D3A3}" destId="{46565B41-B75A-4C9B-B816-94BA48B2177A}" srcOrd="0" destOrd="0" parTransId="{8FFA8A3C-BD48-48F1-81CD-6AC2A5A53D0B}" sibTransId="{95FC827F-374C-41CF-904C-62BA69F49B5F}"/>
    <dgm:cxn modelId="{DB78903F-241B-3C49-9786-D95B09293280}" type="presOf" srcId="{1E7C7960-4047-46D3-AFC8-E4B7D093B43B}" destId="{42339E3F-69AE-B64F-8C4B-4EE0C2DF9990}" srcOrd="0" destOrd="0" presId="urn:microsoft.com/office/officeart/2005/8/layout/hierarchy6"/>
    <dgm:cxn modelId="{E5292A4F-8851-4EC5-9FA8-FB5A318673F2}" srcId="{1E7C7960-4047-46D3-AFC8-E4B7D093B43B}" destId="{C691BFDC-10DF-46BA-A504-7E6D7F52D3A3}" srcOrd="0" destOrd="0" parTransId="{6D151E91-3628-4E79-B6C5-C68E1229513C}" sibTransId="{39D9673B-1D3C-488D-8559-6B1FA1461B74}"/>
    <dgm:cxn modelId="{7B39015F-D98E-9E42-BA0A-ED7D8FED87BD}" type="presOf" srcId="{68B8707A-18EF-455E-96AC-105027D13C8F}" destId="{990536EC-5369-C14A-9794-DE15F3A97955}" srcOrd="0" destOrd="0" presId="urn:microsoft.com/office/officeart/2005/8/layout/hierarchy6"/>
    <dgm:cxn modelId="{0A088672-7CC4-3047-AEBC-3B3A2C62058C}" type="presOf" srcId="{6978F54D-49E0-416F-9860-6B16FFFB3831}" destId="{D06DEB83-F2E2-B947-B2D3-14FAFDEE8B8B}" srcOrd="0" destOrd="0" presId="urn:microsoft.com/office/officeart/2005/8/layout/hierarchy6"/>
    <dgm:cxn modelId="{E069FC93-1E85-49D6-BE37-CF3B1D9E701D}" srcId="{C691BFDC-10DF-46BA-A504-7E6D7F52D3A3}" destId="{54AA1C5D-B6C2-4B25-A250-21D6D2A99690}" srcOrd="1" destOrd="0" parTransId="{6978F54D-49E0-416F-9860-6B16FFFB3831}" sibTransId="{A0E47D1D-4014-41D8-9D62-0059CFA31281}"/>
    <dgm:cxn modelId="{FE233E9C-17DE-D542-95D0-95A4374FA8D6}" type="presOf" srcId="{D9D48B72-F00A-4C21-BABA-5F0AA536969F}" destId="{B0D7C47F-8A50-314A-958F-97065B79C2C1}" srcOrd="0" destOrd="0" presId="urn:microsoft.com/office/officeart/2005/8/layout/hierarchy6"/>
    <dgm:cxn modelId="{84080FBB-AD4B-7549-93FB-35514A1CA62E}" type="presOf" srcId="{54AA1C5D-B6C2-4B25-A250-21D6D2A99690}" destId="{5E6EB0F5-32DE-F94C-A6D6-E2D44718F1DB}" srcOrd="0" destOrd="0" presId="urn:microsoft.com/office/officeart/2005/8/layout/hierarchy6"/>
    <dgm:cxn modelId="{251270C5-4D8F-F245-9755-EBD2460C0E81}" type="presOf" srcId="{8FFA8A3C-BD48-48F1-81CD-6AC2A5A53D0B}" destId="{EE7E54B3-D2A7-F147-9850-BAFAF499357C}" srcOrd="0" destOrd="0" presId="urn:microsoft.com/office/officeart/2005/8/layout/hierarchy6"/>
    <dgm:cxn modelId="{5F9485CB-DF7A-4A4B-B4C5-A269180CBBFA}" type="presOf" srcId="{A2E0BD7E-3D93-427E-A278-868B8DE8B1BC}" destId="{D10CA837-131F-B741-BE56-7EDE23C241DE}" srcOrd="0" destOrd="0" presId="urn:microsoft.com/office/officeart/2005/8/layout/hierarchy6"/>
    <dgm:cxn modelId="{2FAA25DA-59D4-4202-A487-D82C2078742E}" srcId="{54AA1C5D-B6C2-4B25-A250-21D6D2A99690}" destId="{68B8707A-18EF-455E-96AC-105027D13C8F}" srcOrd="0" destOrd="0" parTransId="{A2E0BD7E-3D93-427E-A278-868B8DE8B1BC}" sibTransId="{16312767-48D2-4635-8270-0DFA84CC9007}"/>
    <dgm:cxn modelId="{38B489F8-6DAD-D248-B2F8-421B8A63C025}" type="presOf" srcId="{46565B41-B75A-4C9B-B816-94BA48B2177A}" destId="{C2354E30-1B6A-3F4A-955A-2C91DC882A52}" srcOrd="0" destOrd="0" presId="urn:microsoft.com/office/officeart/2005/8/layout/hierarchy6"/>
    <dgm:cxn modelId="{E28C3EE6-1558-D046-ABC1-20EFC096A859}" type="presParOf" srcId="{42339E3F-69AE-B64F-8C4B-4EE0C2DF9990}" destId="{989661CD-7690-1E41-A870-19CECC7CBA31}" srcOrd="0" destOrd="0" presId="urn:microsoft.com/office/officeart/2005/8/layout/hierarchy6"/>
    <dgm:cxn modelId="{8D41CE1A-F02D-6146-9789-8C3C9B937E8A}" type="presParOf" srcId="{989661CD-7690-1E41-A870-19CECC7CBA31}" destId="{1D64B595-558A-B54B-8D8F-1C14BB6A6C65}" srcOrd="0" destOrd="0" presId="urn:microsoft.com/office/officeart/2005/8/layout/hierarchy6"/>
    <dgm:cxn modelId="{4D463EA5-7838-734F-95A8-1D4911A66113}" type="presParOf" srcId="{1D64B595-558A-B54B-8D8F-1C14BB6A6C65}" destId="{DD561C10-EE80-EF4C-8F54-FC628D692186}" srcOrd="0" destOrd="0" presId="urn:microsoft.com/office/officeart/2005/8/layout/hierarchy6"/>
    <dgm:cxn modelId="{4D983609-C4C6-2649-B70B-D4BDE7FC235A}" type="presParOf" srcId="{DD561C10-EE80-EF4C-8F54-FC628D692186}" destId="{287850A4-513E-7446-96DA-83CD8BFE4104}" srcOrd="0" destOrd="0" presId="urn:microsoft.com/office/officeart/2005/8/layout/hierarchy6"/>
    <dgm:cxn modelId="{1968A263-AB80-2D46-9393-FEB95D5F7ACE}" type="presParOf" srcId="{DD561C10-EE80-EF4C-8F54-FC628D692186}" destId="{0F388A18-C0B6-5349-9837-C41E0D88A47D}" srcOrd="1" destOrd="0" presId="urn:microsoft.com/office/officeart/2005/8/layout/hierarchy6"/>
    <dgm:cxn modelId="{33A794CE-94EB-D442-B318-6939859E7B2F}" type="presParOf" srcId="{0F388A18-C0B6-5349-9837-C41E0D88A47D}" destId="{EE7E54B3-D2A7-F147-9850-BAFAF499357C}" srcOrd="0" destOrd="0" presId="urn:microsoft.com/office/officeart/2005/8/layout/hierarchy6"/>
    <dgm:cxn modelId="{766089A4-C6E8-1249-B316-EA0E20B458DA}" type="presParOf" srcId="{0F388A18-C0B6-5349-9837-C41E0D88A47D}" destId="{B7BFD6D7-E225-1F46-A3A5-4700B83EC24D}" srcOrd="1" destOrd="0" presId="urn:microsoft.com/office/officeart/2005/8/layout/hierarchy6"/>
    <dgm:cxn modelId="{ADEE731E-F2C5-4D4D-8316-31B79C510C7B}" type="presParOf" srcId="{B7BFD6D7-E225-1F46-A3A5-4700B83EC24D}" destId="{C2354E30-1B6A-3F4A-955A-2C91DC882A52}" srcOrd="0" destOrd="0" presId="urn:microsoft.com/office/officeart/2005/8/layout/hierarchy6"/>
    <dgm:cxn modelId="{E320B2F4-BA15-1442-8AEF-8B08A4EFC28B}" type="presParOf" srcId="{B7BFD6D7-E225-1F46-A3A5-4700B83EC24D}" destId="{44AB44DD-2385-F445-B277-DBE462B73CB5}" srcOrd="1" destOrd="0" presId="urn:microsoft.com/office/officeart/2005/8/layout/hierarchy6"/>
    <dgm:cxn modelId="{748E9F8C-4ABD-8E4D-A467-1CCADDAACF82}" type="presParOf" srcId="{0F388A18-C0B6-5349-9837-C41E0D88A47D}" destId="{D06DEB83-F2E2-B947-B2D3-14FAFDEE8B8B}" srcOrd="2" destOrd="0" presId="urn:microsoft.com/office/officeart/2005/8/layout/hierarchy6"/>
    <dgm:cxn modelId="{BA35AB74-1F1D-A844-9BDD-14C474674E9B}" type="presParOf" srcId="{0F388A18-C0B6-5349-9837-C41E0D88A47D}" destId="{976CA1F9-C7D8-7B42-8D6E-43303E9312F5}" srcOrd="3" destOrd="0" presId="urn:microsoft.com/office/officeart/2005/8/layout/hierarchy6"/>
    <dgm:cxn modelId="{EE937B94-C740-DA4A-BA8E-B1F13480AA83}" type="presParOf" srcId="{976CA1F9-C7D8-7B42-8D6E-43303E9312F5}" destId="{5E6EB0F5-32DE-F94C-A6D6-E2D44718F1DB}" srcOrd="0" destOrd="0" presId="urn:microsoft.com/office/officeart/2005/8/layout/hierarchy6"/>
    <dgm:cxn modelId="{07AB320C-6E73-8743-84B6-EAFBEC2C03BE}" type="presParOf" srcId="{976CA1F9-C7D8-7B42-8D6E-43303E9312F5}" destId="{26A59CF0-397D-ED41-B0A8-9D85437030D2}" srcOrd="1" destOrd="0" presId="urn:microsoft.com/office/officeart/2005/8/layout/hierarchy6"/>
    <dgm:cxn modelId="{4F904A05-50E3-7D48-929D-2C62E26D882E}" type="presParOf" srcId="{26A59CF0-397D-ED41-B0A8-9D85437030D2}" destId="{D10CA837-131F-B741-BE56-7EDE23C241DE}" srcOrd="0" destOrd="0" presId="urn:microsoft.com/office/officeart/2005/8/layout/hierarchy6"/>
    <dgm:cxn modelId="{1772FCB5-1B21-F547-BAA4-9C2C0B57B5E6}" type="presParOf" srcId="{26A59CF0-397D-ED41-B0A8-9D85437030D2}" destId="{76F6ED57-EF95-2B4C-BEE3-AA5938852D7A}" srcOrd="1" destOrd="0" presId="urn:microsoft.com/office/officeart/2005/8/layout/hierarchy6"/>
    <dgm:cxn modelId="{234AA592-8A23-4B49-A278-B4DCF9920FCC}" type="presParOf" srcId="{76F6ED57-EF95-2B4C-BEE3-AA5938852D7A}" destId="{990536EC-5369-C14A-9794-DE15F3A97955}" srcOrd="0" destOrd="0" presId="urn:microsoft.com/office/officeart/2005/8/layout/hierarchy6"/>
    <dgm:cxn modelId="{6B51C19E-73E7-9D44-9E65-62C7710F381B}" type="presParOf" srcId="{76F6ED57-EF95-2B4C-BEE3-AA5938852D7A}" destId="{0D550C63-1EAE-A940-93DB-9C2817362F59}" srcOrd="1" destOrd="0" presId="urn:microsoft.com/office/officeart/2005/8/layout/hierarchy6"/>
    <dgm:cxn modelId="{70B2A329-E6FE-0B4F-8B75-3BB42F441DB1}" type="presParOf" srcId="{26A59CF0-397D-ED41-B0A8-9D85437030D2}" destId="{B0D7C47F-8A50-314A-958F-97065B79C2C1}" srcOrd="2" destOrd="0" presId="urn:microsoft.com/office/officeart/2005/8/layout/hierarchy6"/>
    <dgm:cxn modelId="{908C721B-A20A-A640-8FE8-534C3DADB60B}" type="presParOf" srcId="{26A59CF0-397D-ED41-B0A8-9D85437030D2}" destId="{230E2AB3-0B20-EA47-BC16-D6D5A7A4D010}" srcOrd="3" destOrd="0" presId="urn:microsoft.com/office/officeart/2005/8/layout/hierarchy6"/>
    <dgm:cxn modelId="{2CE69B87-790F-114F-83DF-66A18B72D00E}" type="presParOf" srcId="{230E2AB3-0B20-EA47-BC16-D6D5A7A4D010}" destId="{42EBD22C-F77A-8043-9507-8168BABDF366}" srcOrd="0" destOrd="0" presId="urn:microsoft.com/office/officeart/2005/8/layout/hierarchy6"/>
    <dgm:cxn modelId="{D4F09E9B-7E7F-CB47-9F9A-B77022E86346}" type="presParOf" srcId="{230E2AB3-0B20-EA47-BC16-D6D5A7A4D010}" destId="{79535585-C593-4C49-8534-B888E5374E1C}" srcOrd="1" destOrd="0" presId="urn:microsoft.com/office/officeart/2005/8/layout/hierarchy6"/>
    <dgm:cxn modelId="{4AF2ACD7-71B9-744D-9A06-0200930C097C}" type="presParOf" srcId="{42339E3F-69AE-B64F-8C4B-4EE0C2DF9990}" destId="{68C35292-15C3-E940-8758-1B00AB800646}" srcOrd="1" destOrd="0" presId="urn:microsoft.com/office/officeart/2005/8/layout/hierarchy6"/>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58270F-4325-46F1-AF26-F999C6C151B7}"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7820D654-38D2-4633-9280-29D990524171}">
      <dgm:prSet/>
      <dgm:spPr/>
      <dgm:t>
        <a:bodyPr/>
        <a:lstStyle/>
        <a:p>
          <a:r>
            <a:rPr lang="en-US"/>
            <a:t>Share with the group 3 signs of secondary traumatic stress that you have noticed in yourself or experienced in the past.</a:t>
          </a:r>
        </a:p>
      </dgm:t>
    </dgm:pt>
    <dgm:pt modelId="{C6D64F9E-F579-49FF-AE33-5E51F156FEB0}" type="parTrans" cxnId="{687BEE72-6D9E-4AB4-8A34-7203235E8E27}">
      <dgm:prSet/>
      <dgm:spPr/>
      <dgm:t>
        <a:bodyPr/>
        <a:lstStyle/>
        <a:p>
          <a:endParaRPr lang="en-US"/>
        </a:p>
      </dgm:t>
    </dgm:pt>
    <dgm:pt modelId="{35F3A156-A1F2-4180-9AB6-D69697D0DDF1}" type="sibTrans" cxnId="{687BEE72-6D9E-4AB4-8A34-7203235E8E27}">
      <dgm:prSet/>
      <dgm:spPr/>
      <dgm:t>
        <a:bodyPr/>
        <a:lstStyle/>
        <a:p>
          <a:endParaRPr lang="en-US"/>
        </a:p>
      </dgm:t>
    </dgm:pt>
    <dgm:pt modelId="{AB647243-077A-4CB2-B453-CCE127B24398}">
      <dgm:prSet/>
      <dgm:spPr/>
      <dgm:t>
        <a:bodyPr/>
        <a:lstStyle/>
        <a:p>
          <a:r>
            <a:rPr lang="en-US"/>
            <a:t>Share 3 ways in which you have been positively impacted by the work you do (e.g., what benefits do you experience from the work?).</a:t>
          </a:r>
        </a:p>
      </dgm:t>
    </dgm:pt>
    <dgm:pt modelId="{E7800149-E66F-40CC-BD7C-449893C7D639}" type="parTrans" cxnId="{B56B8557-4ED7-4996-85F7-968667EE8E75}">
      <dgm:prSet/>
      <dgm:spPr/>
      <dgm:t>
        <a:bodyPr/>
        <a:lstStyle/>
        <a:p>
          <a:endParaRPr lang="en-US"/>
        </a:p>
      </dgm:t>
    </dgm:pt>
    <dgm:pt modelId="{99B7AAD6-BB94-42AC-8CD5-A26F2BCF6256}" type="sibTrans" cxnId="{B56B8557-4ED7-4996-85F7-968667EE8E75}">
      <dgm:prSet/>
      <dgm:spPr/>
      <dgm:t>
        <a:bodyPr/>
        <a:lstStyle/>
        <a:p>
          <a:endParaRPr lang="en-US"/>
        </a:p>
      </dgm:t>
    </dgm:pt>
    <dgm:pt modelId="{D8A3B5C2-674C-9841-97A7-6EADB705D914}" type="pres">
      <dgm:prSet presAssocID="{A558270F-4325-46F1-AF26-F999C6C151B7}" presName="vert0" presStyleCnt="0">
        <dgm:presLayoutVars>
          <dgm:dir/>
          <dgm:animOne val="branch"/>
          <dgm:animLvl val="lvl"/>
        </dgm:presLayoutVars>
      </dgm:prSet>
      <dgm:spPr/>
    </dgm:pt>
    <dgm:pt modelId="{719CF8D1-3A9E-1E46-BA97-D453BC7ADCAF}" type="pres">
      <dgm:prSet presAssocID="{7820D654-38D2-4633-9280-29D990524171}" presName="thickLine" presStyleLbl="alignNode1" presStyleIdx="0" presStyleCnt="2"/>
      <dgm:spPr/>
    </dgm:pt>
    <dgm:pt modelId="{E6524DF0-91B5-2747-B41C-D2B71BB613BC}" type="pres">
      <dgm:prSet presAssocID="{7820D654-38D2-4633-9280-29D990524171}" presName="horz1" presStyleCnt="0"/>
      <dgm:spPr/>
    </dgm:pt>
    <dgm:pt modelId="{C4F56CE4-67A8-3246-B441-B31B77D1D919}" type="pres">
      <dgm:prSet presAssocID="{7820D654-38D2-4633-9280-29D990524171}" presName="tx1" presStyleLbl="revTx" presStyleIdx="0" presStyleCnt="2"/>
      <dgm:spPr/>
    </dgm:pt>
    <dgm:pt modelId="{41655983-6EBF-3545-9884-5F24BBAAEB13}" type="pres">
      <dgm:prSet presAssocID="{7820D654-38D2-4633-9280-29D990524171}" presName="vert1" presStyleCnt="0"/>
      <dgm:spPr/>
    </dgm:pt>
    <dgm:pt modelId="{5A9131E6-E988-ED4A-9154-48A5DC494B58}" type="pres">
      <dgm:prSet presAssocID="{AB647243-077A-4CB2-B453-CCE127B24398}" presName="thickLine" presStyleLbl="alignNode1" presStyleIdx="1" presStyleCnt="2"/>
      <dgm:spPr/>
    </dgm:pt>
    <dgm:pt modelId="{62AE6684-E504-7B47-B12C-DACDC17C9F31}" type="pres">
      <dgm:prSet presAssocID="{AB647243-077A-4CB2-B453-CCE127B24398}" presName="horz1" presStyleCnt="0"/>
      <dgm:spPr/>
    </dgm:pt>
    <dgm:pt modelId="{F846BA24-80A8-B240-A3E3-B993893D4FE9}" type="pres">
      <dgm:prSet presAssocID="{AB647243-077A-4CB2-B453-CCE127B24398}" presName="tx1" presStyleLbl="revTx" presStyleIdx="1" presStyleCnt="2"/>
      <dgm:spPr/>
    </dgm:pt>
    <dgm:pt modelId="{82A89A33-8F44-7246-8186-04BE3DCCEFE2}" type="pres">
      <dgm:prSet presAssocID="{AB647243-077A-4CB2-B453-CCE127B24398}" presName="vert1" presStyleCnt="0"/>
      <dgm:spPr/>
    </dgm:pt>
  </dgm:ptLst>
  <dgm:cxnLst>
    <dgm:cxn modelId="{724B1246-4A39-2B4D-8252-74D6741884FA}" type="presOf" srcId="{A558270F-4325-46F1-AF26-F999C6C151B7}" destId="{D8A3B5C2-674C-9841-97A7-6EADB705D914}" srcOrd="0" destOrd="0" presId="urn:microsoft.com/office/officeart/2008/layout/LinedList"/>
    <dgm:cxn modelId="{B56B8557-4ED7-4996-85F7-968667EE8E75}" srcId="{A558270F-4325-46F1-AF26-F999C6C151B7}" destId="{AB647243-077A-4CB2-B453-CCE127B24398}" srcOrd="1" destOrd="0" parTransId="{E7800149-E66F-40CC-BD7C-449893C7D639}" sibTransId="{99B7AAD6-BB94-42AC-8CD5-A26F2BCF6256}"/>
    <dgm:cxn modelId="{687BEE72-6D9E-4AB4-8A34-7203235E8E27}" srcId="{A558270F-4325-46F1-AF26-F999C6C151B7}" destId="{7820D654-38D2-4633-9280-29D990524171}" srcOrd="0" destOrd="0" parTransId="{C6D64F9E-F579-49FF-AE33-5E51F156FEB0}" sibTransId="{35F3A156-A1F2-4180-9AB6-D69697D0DDF1}"/>
    <dgm:cxn modelId="{26C20491-3FCD-1B41-8E4E-47DDBDF28821}" type="presOf" srcId="{7820D654-38D2-4633-9280-29D990524171}" destId="{C4F56CE4-67A8-3246-B441-B31B77D1D919}" srcOrd="0" destOrd="0" presId="urn:microsoft.com/office/officeart/2008/layout/LinedList"/>
    <dgm:cxn modelId="{0AC1F1EC-3236-6F43-8D2B-519381166EC7}" type="presOf" srcId="{AB647243-077A-4CB2-B453-CCE127B24398}" destId="{F846BA24-80A8-B240-A3E3-B993893D4FE9}" srcOrd="0" destOrd="0" presId="urn:microsoft.com/office/officeart/2008/layout/LinedList"/>
    <dgm:cxn modelId="{50E7FF0E-F32C-EF41-B9E8-D9E6E06D5D4E}" type="presParOf" srcId="{D8A3B5C2-674C-9841-97A7-6EADB705D914}" destId="{719CF8D1-3A9E-1E46-BA97-D453BC7ADCAF}" srcOrd="0" destOrd="0" presId="urn:microsoft.com/office/officeart/2008/layout/LinedList"/>
    <dgm:cxn modelId="{049BF9B4-4B43-6E4D-A885-B83E233F9CA2}" type="presParOf" srcId="{D8A3B5C2-674C-9841-97A7-6EADB705D914}" destId="{E6524DF0-91B5-2747-B41C-D2B71BB613BC}" srcOrd="1" destOrd="0" presId="urn:microsoft.com/office/officeart/2008/layout/LinedList"/>
    <dgm:cxn modelId="{6BB06635-CF89-4240-A251-FF606FF28C81}" type="presParOf" srcId="{E6524DF0-91B5-2747-B41C-D2B71BB613BC}" destId="{C4F56CE4-67A8-3246-B441-B31B77D1D919}" srcOrd="0" destOrd="0" presId="urn:microsoft.com/office/officeart/2008/layout/LinedList"/>
    <dgm:cxn modelId="{F6E6E6D1-C406-1C4A-AE72-413E9D56ED6D}" type="presParOf" srcId="{E6524DF0-91B5-2747-B41C-D2B71BB613BC}" destId="{41655983-6EBF-3545-9884-5F24BBAAEB13}" srcOrd="1" destOrd="0" presId="urn:microsoft.com/office/officeart/2008/layout/LinedList"/>
    <dgm:cxn modelId="{16EAA321-2721-4A44-82C5-34B25A593190}" type="presParOf" srcId="{D8A3B5C2-674C-9841-97A7-6EADB705D914}" destId="{5A9131E6-E988-ED4A-9154-48A5DC494B58}" srcOrd="2" destOrd="0" presId="urn:microsoft.com/office/officeart/2008/layout/LinedList"/>
    <dgm:cxn modelId="{8B17F437-613F-DE4E-90D6-098F3724CE59}" type="presParOf" srcId="{D8A3B5C2-674C-9841-97A7-6EADB705D914}" destId="{62AE6684-E504-7B47-B12C-DACDC17C9F31}" srcOrd="3" destOrd="0" presId="urn:microsoft.com/office/officeart/2008/layout/LinedList"/>
    <dgm:cxn modelId="{893593D1-7662-8D4D-BDE1-A228CED00EB2}" type="presParOf" srcId="{62AE6684-E504-7B47-B12C-DACDC17C9F31}" destId="{F846BA24-80A8-B240-A3E3-B993893D4FE9}" srcOrd="0" destOrd="0" presId="urn:microsoft.com/office/officeart/2008/layout/LinedList"/>
    <dgm:cxn modelId="{BC1D946E-2062-C640-AC8A-08BDFCA1030F}" type="presParOf" srcId="{62AE6684-E504-7B47-B12C-DACDC17C9F31}" destId="{82A89A33-8F44-7246-8186-04BE3DCCEFE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0BAA07-D57B-AD41-8B47-1A6C8D933F87}"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US"/>
        </a:p>
      </dgm:t>
    </dgm:pt>
    <dgm:pt modelId="{346CD1ED-DEAB-004F-86FA-9664381D8D37}">
      <dgm:prSet phldrT="[Text]"/>
      <dgm:spPr>
        <a:solidFill>
          <a:schemeClr val="tx2">
            <a:lumMod val="20000"/>
            <a:lumOff val="80000"/>
          </a:schemeClr>
        </a:solidFill>
      </dgm:spPr>
      <dgm:t>
        <a:bodyPr/>
        <a:lstStyle/>
        <a:p>
          <a:r>
            <a:rPr lang="en-US" dirty="0">
              <a:solidFill>
                <a:schemeClr val="tx1"/>
              </a:solidFill>
            </a:rPr>
            <a:t>Internal Beliefs</a:t>
          </a:r>
        </a:p>
      </dgm:t>
    </dgm:pt>
    <dgm:pt modelId="{CDA29F1E-DA70-0440-B020-2B9F28EA64A0}" type="parTrans" cxnId="{D5D66742-B36E-F747-8255-85B1CC35B0F5}">
      <dgm:prSet/>
      <dgm:spPr/>
      <dgm:t>
        <a:bodyPr/>
        <a:lstStyle/>
        <a:p>
          <a:endParaRPr lang="en-US"/>
        </a:p>
      </dgm:t>
    </dgm:pt>
    <dgm:pt modelId="{A434EBB8-B142-E04C-A32D-AECE8B2D5C69}" type="sibTrans" cxnId="{D5D66742-B36E-F747-8255-85B1CC35B0F5}">
      <dgm:prSet/>
      <dgm:spPr/>
      <dgm:t>
        <a:bodyPr/>
        <a:lstStyle/>
        <a:p>
          <a:endParaRPr lang="en-US"/>
        </a:p>
      </dgm:t>
    </dgm:pt>
    <dgm:pt modelId="{2EACEE77-3F46-E346-9DEE-586FA6118C99}">
      <dgm:prSet phldrT="[Text]" custT="1"/>
      <dgm:spPr>
        <a:ln>
          <a:solidFill>
            <a:schemeClr val="accent1"/>
          </a:solidFill>
        </a:ln>
      </dgm:spPr>
      <dgm:t>
        <a:bodyPr/>
        <a:lstStyle/>
        <a:p>
          <a:pPr>
            <a:buFont typeface="Arial" panose="020B0604020202020204" pitchFamily="34" charset="0"/>
            <a:buChar char="•"/>
          </a:pPr>
          <a:r>
            <a:rPr lang="en-US" sz="1400" i="1" dirty="0"/>
            <a:t>My clients should always like me</a:t>
          </a:r>
        </a:p>
      </dgm:t>
    </dgm:pt>
    <dgm:pt modelId="{0816BBF8-C92B-4D4C-89E7-79B6CF35B6C1}" type="parTrans" cxnId="{6B480976-A2A4-2042-A678-BBE9D711F0EA}">
      <dgm:prSet/>
      <dgm:spPr/>
      <dgm:t>
        <a:bodyPr/>
        <a:lstStyle/>
        <a:p>
          <a:endParaRPr lang="en-US"/>
        </a:p>
      </dgm:t>
    </dgm:pt>
    <dgm:pt modelId="{02D285AB-9F5A-0845-8863-603BFA25B675}" type="sibTrans" cxnId="{6B480976-A2A4-2042-A678-BBE9D711F0EA}">
      <dgm:prSet/>
      <dgm:spPr/>
      <dgm:t>
        <a:bodyPr/>
        <a:lstStyle/>
        <a:p>
          <a:endParaRPr lang="en-US"/>
        </a:p>
      </dgm:t>
    </dgm:pt>
    <dgm:pt modelId="{BD6751F4-E8B3-DE41-AE9E-8A7E7EFED610}">
      <dgm:prSet phldrT="[Text]"/>
      <dgm:spPr>
        <a:solidFill>
          <a:schemeClr val="tx2">
            <a:lumMod val="20000"/>
            <a:lumOff val="80000"/>
          </a:schemeClr>
        </a:solidFill>
      </dgm:spPr>
      <dgm:t>
        <a:bodyPr/>
        <a:lstStyle/>
        <a:p>
          <a:r>
            <a:rPr lang="en-US" dirty="0">
              <a:solidFill>
                <a:schemeClr val="tx1"/>
              </a:solidFill>
            </a:rPr>
            <a:t>Automatic</a:t>
          </a:r>
        </a:p>
        <a:p>
          <a:r>
            <a:rPr lang="en-US" dirty="0">
              <a:solidFill>
                <a:schemeClr val="tx1"/>
              </a:solidFill>
            </a:rPr>
            <a:t>Thoughts</a:t>
          </a:r>
        </a:p>
      </dgm:t>
    </dgm:pt>
    <dgm:pt modelId="{55BE01FB-8E30-A648-9569-73CE4361B7F4}" type="parTrans" cxnId="{F222D2C7-5D09-E74A-A657-05AB4D36A321}">
      <dgm:prSet/>
      <dgm:spPr/>
      <dgm:t>
        <a:bodyPr/>
        <a:lstStyle/>
        <a:p>
          <a:endParaRPr lang="en-US"/>
        </a:p>
      </dgm:t>
    </dgm:pt>
    <dgm:pt modelId="{905E3FC5-35A1-6747-B342-750CAE53C783}" type="sibTrans" cxnId="{F222D2C7-5D09-E74A-A657-05AB4D36A321}">
      <dgm:prSet/>
      <dgm:spPr/>
      <dgm:t>
        <a:bodyPr/>
        <a:lstStyle/>
        <a:p>
          <a:endParaRPr lang="en-US"/>
        </a:p>
      </dgm:t>
    </dgm:pt>
    <dgm:pt modelId="{322E24BF-9BC8-B64A-878A-142CBCA71D3F}">
      <dgm:prSet phldrT="[Text]" custT="1"/>
      <dgm:spPr/>
      <dgm:t>
        <a:bodyPr anchor="ctr" anchorCtr="0"/>
        <a:lstStyle/>
        <a:p>
          <a:r>
            <a:rPr lang="en-US" sz="1400" i="1" dirty="0"/>
            <a:t>There is no progress.</a:t>
          </a:r>
          <a:endParaRPr lang="en-US" sz="1400" dirty="0"/>
        </a:p>
      </dgm:t>
    </dgm:pt>
    <dgm:pt modelId="{2D6C83E3-4D16-9143-9BE7-497C5EA0F292}" type="parTrans" cxnId="{3D3EC430-880E-1C4A-8399-5964DFC2ED69}">
      <dgm:prSet/>
      <dgm:spPr/>
      <dgm:t>
        <a:bodyPr/>
        <a:lstStyle/>
        <a:p>
          <a:endParaRPr lang="en-US"/>
        </a:p>
      </dgm:t>
    </dgm:pt>
    <dgm:pt modelId="{FBE52090-26EA-DC4A-9D59-FB30C6C1D870}" type="sibTrans" cxnId="{3D3EC430-880E-1C4A-8399-5964DFC2ED69}">
      <dgm:prSet/>
      <dgm:spPr/>
      <dgm:t>
        <a:bodyPr/>
        <a:lstStyle/>
        <a:p>
          <a:endParaRPr lang="en-US"/>
        </a:p>
      </dgm:t>
    </dgm:pt>
    <dgm:pt modelId="{4A1A63CC-E25D-7043-8E0B-742C957B0449}">
      <dgm:prSet phldrT="[Text]"/>
      <dgm:spPr>
        <a:solidFill>
          <a:schemeClr val="tx2">
            <a:lumMod val="20000"/>
            <a:lumOff val="80000"/>
          </a:schemeClr>
        </a:solidFill>
      </dgm:spPr>
      <dgm:t>
        <a:bodyPr/>
        <a:lstStyle/>
        <a:p>
          <a:r>
            <a:rPr lang="en-US" dirty="0">
              <a:solidFill>
                <a:schemeClr val="tx1"/>
              </a:solidFill>
            </a:rPr>
            <a:t>Behavioral Reactions</a:t>
          </a:r>
        </a:p>
      </dgm:t>
    </dgm:pt>
    <dgm:pt modelId="{BC4ED2CA-572A-5447-8850-709ED47E7043}" type="parTrans" cxnId="{FFF22F7D-5036-8349-A9A7-AB4B5C35FCBD}">
      <dgm:prSet/>
      <dgm:spPr/>
      <dgm:t>
        <a:bodyPr/>
        <a:lstStyle/>
        <a:p>
          <a:endParaRPr lang="en-US"/>
        </a:p>
      </dgm:t>
    </dgm:pt>
    <dgm:pt modelId="{C13D55A1-937D-4045-80B6-947E8EB4925A}" type="sibTrans" cxnId="{FFF22F7D-5036-8349-A9A7-AB4B5C35FCBD}">
      <dgm:prSet/>
      <dgm:spPr/>
      <dgm:t>
        <a:bodyPr/>
        <a:lstStyle/>
        <a:p>
          <a:endParaRPr lang="en-US"/>
        </a:p>
      </dgm:t>
    </dgm:pt>
    <dgm:pt modelId="{61007E1C-6E74-9649-8A6C-01AD3CAC268F}">
      <dgm:prSet phldrT="[Text]" custT="1"/>
      <dgm:spPr/>
      <dgm:t>
        <a:bodyPr/>
        <a:lstStyle/>
        <a:p>
          <a:r>
            <a:rPr lang="en-US" sz="1400" dirty="0"/>
            <a:t>Withdrawal/Detachment</a:t>
          </a:r>
        </a:p>
      </dgm:t>
    </dgm:pt>
    <dgm:pt modelId="{A94FF56E-AD3B-B640-B143-CDC4B3D63349}" type="parTrans" cxnId="{4D416B44-B6C3-9F4E-849B-D0BE6E2FE9E2}">
      <dgm:prSet/>
      <dgm:spPr/>
      <dgm:t>
        <a:bodyPr/>
        <a:lstStyle/>
        <a:p>
          <a:endParaRPr lang="en-US"/>
        </a:p>
      </dgm:t>
    </dgm:pt>
    <dgm:pt modelId="{594CE234-C8A5-7C49-93C9-FE07D38F0E07}" type="sibTrans" cxnId="{4D416B44-B6C3-9F4E-849B-D0BE6E2FE9E2}">
      <dgm:prSet/>
      <dgm:spPr/>
      <dgm:t>
        <a:bodyPr/>
        <a:lstStyle/>
        <a:p>
          <a:endParaRPr lang="en-US"/>
        </a:p>
      </dgm:t>
    </dgm:pt>
    <dgm:pt modelId="{A229D57B-9930-AB43-ADA1-F79732A177A9}">
      <dgm:prSet phldrT="[Text]"/>
      <dgm:spPr>
        <a:solidFill>
          <a:schemeClr val="tx2">
            <a:lumMod val="20000"/>
            <a:lumOff val="80000"/>
          </a:schemeClr>
        </a:solidFill>
      </dgm:spPr>
      <dgm:t>
        <a:bodyPr/>
        <a:lstStyle/>
        <a:p>
          <a:r>
            <a:rPr lang="en-US" dirty="0">
              <a:solidFill>
                <a:schemeClr val="tx1"/>
              </a:solidFill>
            </a:rPr>
            <a:t>Emotional Reactions</a:t>
          </a:r>
        </a:p>
      </dgm:t>
    </dgm:pt>
    <dgm:pt modelId="{20EECB6E-7686-5642-A263-AAC25C280505}" type="parTrans" cxnId="{C8E5316A-5A33-3344-9BA1-3399E4E98528}">
      <dgm:prSet/>
      <dgm:spPr/>
      <dgm:t>
        <a:bodyPr/>
        <a:lstStyle/>
        <a:p>
          <a:endParaRPr lang="en-US"/>
        </a:p>
      </dgm:t>
    </dgm:pt>
    <dgm:pt modelId="{F468AD94-C3CB-CC46-B5DA-2EA6189E79D8}" type="sibTrans" cxnId="{C8E5316A-5A33-3344-9BA1-3399E4E98528}">
      <dgm:prSet/>
      <dgm:spPr/>
      <dgm:t>
        <a:bodyPr/>
        <a:lstStyle/>
        <a:p>
          <a:endParaRPr lang="en-US"/>
        </a:p>
      </dgm:t>
    </dgm:pt>
    <dgm:pt modelId="{EFEE80D4-449B-B34B-B708-7F609BE4CF05}">
      <dgm:prSet phldrT="[Text]" custT="1"/>
      <dgm:spPr/>
      <dgm:t>
        <a:bodyPr lIns="0" tIns="0" rIns="0" bIns="0" anchor="t" anchorCtr="1"/>
        <a:lstStyle/>
        <a:p>
          <a:pPr>
            <a:lnSpc>
              <a:spcPct val="100000"/>
            </a:lnSpc>
          </a:pPr>
          <a:r>
            <a:rPr lang="en-US" sz="1600" dirty="0"/>
            <a:t>Irritability</a:t>
          </a:r>
        </a:p>
      </dgm:t>
    </dgm:pt>
    <dgm:pt modelId="{053125EA-8730-6647-8741-30E898C88B2D}" type="parTrans" cxnId="{F1D8BB0F-4006-E948-9CF8-F428618FAD85}">
      <dgm:prSet/>
      <dgm:spPr/>
      <dgm:t>
        <a:bodyPr/>
        <a:lstStyle/>
        <a:p>
          <a:endParaRPr lang="en-US"/>
        </a:p>
      </dgm:t>
    </dgm:pt>
    <dgm:pt modelId="{4016DFEC-4417-9F41-A4D3-4DB0A5FB43E2}" type="sibTrans" cxnId="{F1D8BB0F-4006-E948-9CF8-F428618FAD85}">
      <dgm:prSet/>
      <dgm:spPr/>
      <dgm:t>
        <a:bodyPr/>
        <a:lstStyle/>
        <a:p>
          <a:endParaRPr lang="en-US"/>
        </a:p>
      </dgm:t>
    </dgm:pt>
    <dgm:pt modelId="{3EFBEBDE-2622-394D-9DCB-470B632BF97F}">
      <dgm:prSet phldrT="[Text]" custT="1"/>
      <dgm:spPr/>
      <dgm:t>
        <a:bodyPr lIns="0" tIns="0" rIns="0" bIns="0" anchor="t" anchorCtr="1"/>
        <a:lstStyle/>
        <a:p>
          <a:pPr>
            <a:lnSpc>
              <a:spcPct val="100000"/>
            </a:lnSpc>
          </a:pPr>
          <a:r>
            <a:rPr lang="en-US" sz="1600" dirty="0"/>
            <a:t>Anger</a:t>
          </a:r>
        </a:p>
      </dgm:t>
    </dgm:pt>
    <dgm:pt modelId="{30D03AD5-9F82-224D-B01F-2DFED4385854}" type="parTrans" cxnId="{ACC467ED-5894-5B44-8B89-18C0579F98A7}">
      <dgm:prSet/>
      <dgm:spPr/>
      <dgm:t>
        <a:bodyPr/>
        <a:lstStyle/>
        <a:p>
          <a:endParaRPr lang="en-US"/>
        </a:p>
      </dgm:t>
    </dgm:pt>
    <dgm:pt modelId="{6C81AB29-F558-E743-9D94-94F16FDF5A57}" type="sibTrans" cxnId="{ACC467ED-5894-5B44-8B89-18C0579F98A7}">
      <dgm:prSet/>
      <dgm:spPr/>
      <dgm:t>
        <a:bodyPr/>
        <a:lstStyle/>
        <a:p>
          <a:endParaRPr lang="en-US"/>
        </a:p>
      </dgm:t>
    </dgm:pt>
    <dgm:pt modelId="{479E430F-A45B-1F48-97CB-A4906028B051}">
      <dgm:prSet phldrT="[Text]"/>
      <dgm:spPr/>
      <dgm:t>
        <a:bodyPr lIns="0" tIns="0" rIns="0" bIns="0" anchor="t" anchorCtr="1"/>
        <a:lstStyle/>
        <a:p>
          <a:pPr>
            <a:lnSpc>
              <a:spcPct val="100000"/>
            </a:lnSpc>
          </a:pPr>
          <a:endParaRPr lang="en-US" sz="1300" dirty="0"/>
        </a:p>
      </dgm:t>
    </dgm:pt>
    <dgm:pt modelId="{1342FD6C-1469-6E4C-A0F7-DF3911113F19}" type="parTrans" cxnId="{8905A660-74EC-B245-B405-8BD1CA4F4D80}">
      <dgm:prSet/>
      <dgm:spPr/>
      <dgm:t>
        <a:bodyPr/>
        <a:lstStyle/>
        <a:p>
          <a:endParaRPr lang="en-US"/>
        </a:p>
      </dgm:t>
    </dgm:pt>
    <dgm:pt modelId="{D96009D4-C8F7-E64A-9331-56D231506860}" type="sibTrans" cxnId="{8905A660-74EC-B245-B405-8BD1CA4F4D80}">
      <dgm:prSet/>
      <dgm:spPr/>
      <dgm:t>
        <a:bodyPr/>
        <a:lstStyle/>
        <a:p>
          <a:endParaRPr lang="en-US"/>
        </a:p>
      </dgm:t>
    </dgm:pt>
    <dgm:pt modelId="{1951E106-AE7A-F841-8CDE-AF3E7C4CC909}">
      <dgm:prSet custT="1"/>
      <dgm:spPr/>
      <dgm:t>
        <a:bodyPr anchor="ctr" anchorCtr="0"/>
        <a:lstStyle/>
        <a:p>
          <a:r>
            <a:rPr lang="en-US" sz="1400" i="1" dirty="0"/>
            <a:t>I am not helping this client at all.</a:t>
          </a:r>
        </a:p>
      </dgm:t>
    </dgm:pt>
    <dgm:pt modelId="{94D48887-D408-3B49-A95C-A103573B9415}" type="parTrans" cxnId="{5B277A92-1EE1-6941-9753-F3C5D65DE9AD}">
      <dgm:prSet/>
      <dgm:spPr/>
      <dgm:t>
        <a:bodyPr/>
        <a:lstStyle/>
        <a:p>
          <a:endParaRPr lang="en-US"/>
        </a:p>
      </dgm:t>
    </dgm:pt>
    <dgm:pt modelId="{3F3ED596-48B8-9B4E-BA19-89C847C23028}" type="sibTrans" cxnId="{5B277A92-1EE1-6941-9753-F3C5D65DE9AD}">
      <dgm:prSet/>
      <dgm:spPr/>
      <dgm:t>
        <a:bodyPr/>
        <a:lstStyle/>
        <a:p>
          <a:endParaRPr lang="en-US"/>
        </a:p>
      </dgm:t>
    </dgm:pt>
    <dgm:pt modelId="{3CA0B6DC-0116-5F41-8C8E-9B950EB14FF1}">
      <dgm:prSet custT="1"/>
      <dgm:spPr/>
      <dgm:t>
        <a:bodyPr anchor="ctr" anchorCtr="0"/>
        <a:lstStyle/>
        <a:p>
          <a:r>
            <a:rPr lang="en-US" sz="1400" i="1" dirty="0"/>
            <a:t>This person’s situation is so realistically terrible that there is nothing I can do to help.</a:t>
          </a:r>
        </a:p>
      </dgm:t>
    </dgm:pt>
    <dgm:pt modelId="{DA44449B-2226-6048-BD32-3015060E3127}" type="parTrans" cxnId="{1E48F555-4FC0-1942-AECF-930C641DA739}">
      <dgm:prSet/>
      <dgm:spPr/>
      <dgm:t>
        <a:bodyPr/>
        <a:lstStyle/>
        <a:p>
          <a:endParaRPr lang="en-US"/>
        </a:p>
      </dgm:t>
    </dgm:pt>
    <dgm:pt modelId="{49118A6F-7EF5-B74A-9B1F-F9F1C6BD7E6A}" type="sibTrans" cxnId="{1E48F555-4FC0-1942-AECF-930C641DA739}">
      <dgm:prSet/>
      <dgm:spPr/>
      <dgm:t>
        <a:bodyPr/>
        <a:lstStyle/>
        <a:p>
          <a:endParaRPr lang="en-US"/>
        </a:p>
      </dgm:t>
    </dgm:pt>
    <dgm:pt modelId="{04C09BC6-5056-E943-94D1-DA3B403DFC50}">
      <dgm:prSet phldrT="[Text]" custT="1"/>
      <dgm:spPr>
        <a:ln>
          <a:solidFill>
            <a:schemeClr val="accent1"/>
          </a:solidFill>
        </a:ln>
      </dgm:spPr>
      <dgm:t>
        <a:bodyPr/>
        <a:lstStyle/>
        <a:p>
          <a:pPr>
            <a:buFont typeface="Arial" panose="020B0604020202020204" pitchFamily="34" charset="0"/>
            <a:buChar char="•"/>
          </a:pPr>
          <a:r>
            <a:rPr lang="en-US" sz="1400" i="1" dirty="0"/>
            <a:t>We should never have difficult meetings;  </a:t>
          </a:r>
        </a:p>
      </dgm:t>
    </dgm:pt>
    <dgm:pt modelId="{4D3B953E-0C40-3645-8B72-460C99DABF83}" type="parTrans" cxnId="{BA8ED9A1-ECBB-6D4B-9849-74D5B363CE3E}">
      <dgm:prSet/>
      <dgm:spPr/>
      <dgm:t>
        <a:bodyPr/>
        <a:lstStyle/>
        <a:p>
          <a:endParaRPr lang="en-US"/>
        </a:p>
      </dgm:t>
    </dgm:pt>
    <dgm:pt modelId="{73650CCB-4D86-7141-A58E-7DBF578C475E}" type="sibTrans" cxnId="{BA8ED9A1-ECBB-6D4B-9849-74D5B363CE3E}">
      <dgm:prSet/>
      <dgm:spPr/>
      <dgm:t>
        <a:bodyPr/>
        <a:lstStyle/>
        <a:p>
          <a:endParaRPr lang="en-US"/>
        </a:p>
      </dgm:t>
    </dgm:pt>
    <dgm:pt modelId="{F10D0EE1-891E-FC48-9A25-E84E88407950}">
      <dgm:prSet phldrT="[Text]" custT="1"/>
      <dgm:spPr>
        <a:ln>
          <a:solidFill>
            <a:schemeClr val="accent1"/>
          </a:solidFill>
        </a:ln>
      </dgm:spPr>
      <dgm:t>
        <a:bodyPr/>
        <a:lstStyle/>
        <a:p>
          <a:pPr>
            <a:buFont typeface="Arial" panose="020B0604020202020204" pitchFamily="34" charset="0"/>
            <a:buChar char="•"/>
          </a:pPr>
          <a:r>
            <a:rPr lang="en-US" sz="1400" i="1" dirty="0"/>
            <a:t>My client should appreciate me</a:t>
          </a:r>
        </a:p>
      </dgm:t>
    </dgm:pt>
    <dgm:pt modelId="{AA58A835-8AC6-ED41-9108-238ABE65F822}" type="parTrans" cxnId="{1F91C56E-3DBD-B446-9E10-F5557F3950CA}">
      <dgm:prSet/>
      <dgm:spPr/>
      <dgm:t>
        <a:bodyPr/>
        <a:lstStyle/>
        <a:p>
          <a:endParaRPr lang="en-US"/>
        </a:p>
      </dgm:t>
    </dgm:pt>
    <dgm:pt modelId="{2C10189F-E203-A74C-83E4-FF66F5695339}" type="sibTrans" cxnId="{1F91C56E-3DBD-B446-9E10-F5557F3950CA}">
      <dgm:prSet/>
      <dgm:spPr/>
      <dgm:t>
        <a:bodyPr/>
        <a:lstStyle/>
        <a:p>
          <a:endParaRPr lang="en-US"/>
        </a:p>
      </dgm:t>
    </dgm:pt>
    <dgm:pt modelId="{F9E42B9A-1A86-5F4C-93DF-CAC21ECC5B8D}">
      <dgm:prSet phldrT="[Text]" custT="1"/>
      <dgm:spPr>
        <a:ln>
          <a:solidFill>
            <a:schemeClr val="accent1"/>
          </a:solidFill>
        </a:ln>
      </dgm:spPr>
      <dgm:t>
        <a:bodyPr/>
        <a:lstStyle/>
        <a:p>
          <a:pPr>
            <a:buFont typeface="Arial" panose="020B0604020202020204" pitchFamily="34" charset="0"/>
            <a:buChar char="•"/>
          </a:pPr>
          <a:r>
            <a:rPr lang="en-US" altLang="en-US" sz="1400" i="1" dirty="0"/>
            <a:t>I should not ask for advice or support from colleagues or get professional help myself. </a:t>
          </a:r>
          <a:endParaRPr lang="en-US" sz="1400" dirty="0"/>
        </a:p>
      </dgm:t>
    </dgm:pt>
    <dgm:pt modelId="{E4A9B32F-580F-244C-A17B-4BC9EBE5C55B}" type="parTrans" cxnId="{2CEC6361-6955-8B41-846B-4FEEFBD4B4CB}">
      <dgm:prSet/>
      <dgm:spPr/>
      <dgm:t>
        <a:bodyPr/>
        <a:lstStyle/>
        <a:p>
          <a:endParaRPr lang="en-US"/>
        </a:p>
      </dgm:t>
    </dgm:pt>
    <dgm:pt modelId="{5B728A6F-2D37-3B4C-9183-459EE219A3A9}" type="sibTrans" cxnId="{2CEC6361-6955-8B41-846B-4FEEFBD4B4CB}">
      <dgm:prSet/>
      <dgm:spPr/>
      <dgm:t>
        <a:bodyPr/>
        <a:lstStyle/>
        <a:p>
          <a:endParaRPr lang="en-US"/>
        </a:p>
      </dgm:t>
    </dgm:pt>
    <dgm:pt modelId="{A24C07E3-96E1-1D47-A39E-96DCDFA3E2E0}">
      <dgm:prSet phldrT="[Text]" custT="1"/>
      <dgm:spPr/>
      <dgm:t>
        <a:bodyPr lIns="0" tIns="0" rIns="0" bIns="0" anchor="t" anchorCtr="1"/>
        <a:lstStyle/>
        <a:p>
          <a:pPr>
            <a:lnSpc>
              <a:spcPct val="100000"/>
            </a:lnSpc>
          </a:pPr>
          <a:r>
            <a:rPr lang="en-US" sz="1600" dirty="0"/>
            <a:t>Frustration</a:t>
          </a:r>
        </a:p>
      </dgm:t>
    </dgm:pt>
    <dgm:pt modelId="{7ACA9C07-0621-E745-A762-2CF99DEF7874}" type="parTrans" cxnId="{5FE29514-5147-9748-B2D9-68B3542BCF75}">
      <dgm:prSet/>
      <dgm:spPr/>
      <dgm:t>
        <a:bodyPr/>
        <a:lstStyle/>
        <a:p>
          <a:endParaRPr lang="en-US"/>
        </a:p>
      </dgm:t>
    </dgm:pt>
    <dgm:pt modelId="{72649345-8360-D645-B96B-25ED1DFE0A17}" type="sibTrans" cxnId="{5FE29514-5147-9748-B2D9-68B3542BCF75}">
      <dgm:prSet/>
      <dgm:spPr/>
      <dgm:t>
        <a:bodyPr/>
        <a:lstStyle/>
        <a:p>
          <a:endParaRPr lang="en-US"/>
        </a:p>
      </dgm:t>
    </dgm:pt>
    <dgm:pt modelId="{CDBB89D1-5279-DE47-8DE1-C0B3ACBF911B}">
      <dgm:prSet phldrT="[Text]" custT="1"/>
      <dgm:spPr/>
      <dgm:t>
        <a:bodyPr lIns="0" tIns="0" rIns="0" bIns="0" anchor="t" anchorCtr="1"/>
        <a:lstStyle/>
        <a:p>
          <a:pPr>
            <a:lnSpc>
              <a:spcPct val="100000"/>
            </a:lnSpc>
          </a:pPr>
          <a:r>
            <a:rPr lang="en-US" sz="1600" dirty="0"/>
            <a:t>Sadness</a:t>
          </a:r>
        </a:p>
      </dgm:t>
    </dgm:pt>
    <dgm:pt modelId="{6FABA7BD-28B6-4440-809F-8828C1C5E074}" type="parTrans" cxnId="{7EB485A7-F711-7E49-A148-D48247D39E8B}">
      <dgm:prSet/>
      <dgm:spPr/>
      <dgm:t>
        <a:bodyPr/>
        <a:lstStyle/>
        <a:p>
          <a:endParaRPr lang="en-US"/>
        </a:p>
      </dgm:t>
    </dgm:pt>
    <dgm:pt modelId="{2C2B04DE-3FBB-5F42-AF05-6B1D98FDB6C4}" type="sibTrans" cxnId="{7EB485A7-F711-7E49-A148-D48247D39E8B}">
      <dgm:prSet/>
      <dgm:spPr/>
      <dgm:t>
        <a:bodyPr/>
        <a:lstStyle/>
        <a:p>
          <a:endParaRPr lang="en-US"/>
        </a:p>
      </dgm:t>
    </dgm:pt>
    <dgm:pt modelId="{6ACFD8C8-3681-2C4F-9862-54625FCBB02A}">
      <dgm:prSet phldrT="[Text]" custT="1"/>
      <dgm:spPr/>
      <dgm:t>
        <a:bodyPr lIns="0" tIns="0" rIns="0" bIns="0" anchor="t" anchorCtr="1"/>
        <a:lstStyle/>
        <a:p>
          <a:pPr>
            <a:lnSpc>
              <a:spcPct val="100000"/>
            </a:lnSpc>
          </a:pPr>
          <a:r>
            <a:rPr lang="en-US" sz="1600" dirty="0"/>
            <a:t>Anxiety</a:t>
          </a:r>
        </a:p>
      </dgm:t>
    </dgm:pt>
    <dgm:pt modelId="{40CA2535-BD06-F84D-A6EE-1AB806B8EBE7}" type="parTrans" cxnId="{F3B89534-2281-224D-BE3B-982D75F80EE5}">
      <dgm:prSet/>
      <dgm:spPr/>
      <dgm:t>
        <a:bodyPr/>
        <a:lstStyle/>
        <a:p>
          <a:endParaRPr lang="en-US"/>
        </a:p>
      </dgm:t>
    </dgm:pt>
    <dgm:pt modelId="{BCC28488-333C-434F-9ECC-1498A24EB9BB}" type="sibTrans" cxnId="{F3B89534-2281-224D-BE3B-982D75F80EE5}">
      <dgm:prSet/>
      <dgm:spPr/>
      <dgm:t>
        <a:bodyPr/>
        <a:lstStyle/>
        <a:p>
          <a:endParaRPr lang="en-US"/>
        </a:p>
      </dgm:t>
    </dgm:pt>
    <dgm:pt modelId="{0BEDC230-0DD9-BE4C-92F8-25B3DAAC83D2}">
      <dgm:prSet phldrT="[Text]"/>
      <dgm:spPr/>
      <dgm:t>
        <a:bodyPr/>
        <a:lstStyle/>
        <a:p>
          <a:endParaRPr lang="en-US" sz="1300" dirty="0"/>
        </a:p>
      </dgm:t>
    </dgm:pt>
    <dgm:pt modelId="{E5056974-724A-D347-BCE1-2C8DA36B4DA6}" type="parTrans" cxnId="{B1CC89D8-E213-F546-A5F5-ECBCDA70FDFD}">
      <dgm:prSet/>
      <dgm:spPr/>
      <dgm:t>
        <a:bodyPr/>
        <a:lstStyle/>
        <a:p>
          <a:endParaRPr lang="en-US"/>
        </a:p>
      </dgm:t>
    </dgm:pt>
    <dgm:pt modelId="{F4F0C384-A792-0749-9507-4829A959D414}" type="sibTrans" cxnId="{B1CC89D8-E213-F546-A5F5-ECBCDA70FDFD}">
      <dgm:prSet/>
      <dgm:spPr/>
      <dgm:t>
        <a:bodyPr/>
        <a:lstStyle/>
        <a:p>
          <a:endParaRPr lang="en-US"/>
        </a:p>
      </dgm:t>
    </dgm:pt>
    <dgm:pt modelId="{78416B89-730E-FF45-8AD0-E36DC2ADB8CB}">
      <dgm:prSet phldrT="[Text]" custT="1"/>
      <dgm:spPr/>
      <dgm:t>
        <a:bodyPr/>
        <a:lstStyle/>
        <a:p>
          <a:r>
            <a:rPr lang="en-US" sz="1400" dirty="0"/>
            <a:t>Avoidance</a:t>
          </a:r>
        </a:p>
      </dgm:t>
    </dgm:pt>
    <dgm:pt modelId="{FE8E0E4D-3F3A-944C-95B1-1C7D143EAC4E}" type="parTrans" cxnId="{AA95D6F4-FE7A-0C4D-B89F-6FF21039F303}">
      <dgm:prSet/>
      <dgm:spPr/>
      <dgm:t>
        <a:bodyPr/>
        <a:lstStyle/>
        <a:p>
          <a:endParaRPr lang="en-US"/>
        </a:p>
      </dgm:t>
    </dgm:pt>
    <dgm:pt modelId="{5D9B52F5-3566-A248-8B78-148F3F6E0B01}" type="sibTrans" cxnId="{AA95D6F4-FE7A-0C4D-B89F-6FF21039F303}">
      <dgm:prSet/>
      <dgm:spPr/>
      <dgm:t>
        <a:bodyPr/>
        <a:lstStyle/>
        <a:p>
          <a:endParaRPr lang="en-US"/>
        </a:p>
      </dgm:t>
    </dgm:pt>
    <dgm:pt modelId="{F66EEE44-BF1A-234E-B4AD-391B4677FDE7}">
      <dgm:prSet phldrT="[Text]" custT="1"/>
      <dgm:spPr/>
      <dgm:t>
        <a:bodyPr/>
        <a:lstStyle/>
        <a:p>
          <a:r>
            <a:rPr lang="en-US" sz="1400" dirty="0"/>
            <a:t>Enmeshment</a:t>
          </a:r>
        </a:p>
      </dgm:t>
    </dgm:pt>
    <dgm:pt modelId="{33295B2A-2B53-784F-B921-256EB1C6BBF2}" type="parTrans" cxnId="{41F86DA1-A38A-1041-9BC8-45D0B709B05F}">
      <dgm:prSet/>
      <dgm:spPr/>
      <dgm:t>
        <a:bodyPr/>
        <a:lstStyle/>
        <a:p>
          <a:endParaRPr lang="en-US"/>
        </a:p>
      </dgm:t>
    </dgm:pt>
    <dgm:pt modelId="{E614B4BB-B6C3-5743-B402-C2EF79099121}" type="sibTrans" cxnId="{41F86DA1-A38A-1041-9BC8-45D0B709B05F}">
      <dgm:prSet/>
      <dgm:spPr/>
      <dgm:t>
        <a:bodyPr/>
        <a:lstStyle/>
        <a:p>
          <a:endParaRPr lang="en-US"/>
        </a:p>
      </dgm:t>
    </dgm:pt>
    <dgm:pt modelId="{4FC696B6-065D-A14A-A872-8E320E3F7585}">
      <dgm:prSet phldrT="[Text]" custT="1"/>
      <dgm:spPr/>
      <dgm:t>
        <a:bodyPr/>
        <a:lstStyle/>
        <a:p>
          <a:r>
            <a:rPr lang="en-US" sz="1400" dirty="0"/>
            <a:t>Chronic lateness</a:t>
          </a:r>
        </a:p>
      </dgm:t>
    </dgm:pt>
    <dgm:pt modelId="{A3DE9C26-28F2-E64D-8DB2-DE49E64184F9}" type="parTrans" cxnId="{31848410-8BB5-1A49-B25C-B85C3F1BBF03}">
      <dgm:prSet/>
      <dgm:spPr/>
      <dgm:t>
        <a:bodyPr/>
        <a:lstStyle/>
        <a:p>
          <a:endParaRPr lang="en-US"/>
        </a:p>
      </dgm:t>
    </dgm:pt>
    <dgm:pt modelId="{4E9C2D40-A454-284B-8B98-1A6E63B30BA5}" type="sibTrans" cxnId="{31848410-8BB5-1A49-B25C-B85C3F1BBF03}">
      <dgm:prSet/>
      <dgm:spPr/>
      <dgm:t>
        <a:bodyPr/>
        <a:lstStyle/>
        <a:p>
          <a:endParaRPr lang="en-US"/>
        </a:p>
      </dgm:t>
    </dgm:pt>
    <dgm:pt modelId="{1563CCBF-B914-994F-BB42-DB5450B7A46C}">
      <dgm:prSet phldrT="[Text]" custT="1"/>
      <dgm:spPr/>
      <dgm:t>
        <a:bodyPr/>
        <a:lstStyle/>
        <a:p>
          <a:r>
            <a:rPr lang="en-US" sz="1400" dirty="0"/>
            <a:t>Over-scheduled</a:t>
          </a:r>
        </a:p>
      </dgm:t>
    </dgm:pt>
    <dgm:pt modelId="{04EC7828-0666-684A-972E-A619F91AD6B2}" type="parTrans" cxnId="{64953925-F906-CA4C-A7F6-118A972ADE53}">
      <dgm:prSet/>
      <dgm:spPr/>
      <dgm:t>
        <a:bodyPr/>
        <a:lstStyle/>
        <a:p>
          <a:endParaRPr lang="en-US"/>
        </a:p>
      </dgm:t>
    </dgm:pt>
    <dgm:pt modelId="{9CDDEB4D-EF8C-544A-8A89-9C8B15D4D12D}" type="sibTrans" cxnId="{64953925-F906-CA4C-A7F6-118A972ADE53}">
      <dgm:prSet/>
      <dgm:spPr/>
      <dgm:t>
        <a:bodyPr/>
        <a:lstStyle/>
        <a:p>
          <a:endParaRPr lang="en-US"/>
        </a:p>
      </dgm:t>
    </dgm:pt>
    <dgm:pt modelId="{9B54F662-94CC-DA4F-91D1-7E69195EFA64}">
      <dgm:prSet custT="1"/>
      <dgm:spPr/>
      <dgm:t>
        <a:bodyPr anchor="ctr" anchorCtr="0"/>
        <a:lstStyle/>
        <a:p>
          <a:r>
            <a:rPr lang="en-US" sz="1400" i="1" dirty="0"/>
            <a:t>I always get the hard cases</a:t>
          </a:r>
        </a:p>
      </dgm:t>
    </dgm:pt>
    <dgm:pt modelId="{BE4ED243-B2F4-A94C-96C7-057406426187}" type="parTrans" cxnId="{878E6809-DF21-5B45-A632-66BB3118F3A7}">
      <dgm:prSet/>
      <dgm:spPr/>
      <dgm:t>
        <a:bodyPr/>
        <a:lstStyle/>
        <a:p>
          <a:endParaRPr lang="en-US"/>
        </a:p>
      </dgm:t>
    </dgm:pt>
    <dgm:pt modelId="{12DC2163-81D4-F54C-95C0-662F481C569A}" type="sibTrans" cxnId="{878E6809-DF21-5B45-A632-66BB3118F3A7}">
      <dgm:prSet/>
      <dgm:spPr/>
      <dgm:t>
        <a:bodyPr/>
        <a:lstStyle/>
        <a:p>
          <a:endParaRPr lang="en-US"/>
        </a:p>
      </dgm:t>
    </dgm:pt>
    <dgm:pt modelId="{4A698397-B7AE-7A47-9447-78F453729C12}" type="pres">
      <dgm:prSet presAssocID="{120BAA07-D57B-AD41-8B47-1A6C8D933F87}" presName="cycleMatrixDiagram" presStyleCnt="0">
        <dgm:presLayoutVars>
          <dgm:chMax val="1"/>
          <dgm:dir/>
          <dgm:animLvl val="lvl"/>
          <dgm:resizeHandles val="exact"/>
        </dgm:presLayoutVars>
      </dgm:prSet>
      <dgm:spPr/>
    </dgm:pt>
    <dgm:pt modelId="{C1238D5A-9379-1A46-B9DA-52D411BE8512}" type="pres">
      <dgm:prSet presAssocID="{120BAA07-D57B-AD41-8B47-1A6C8D933F87}" presName="children" presStyleCnt="0"/>
      <dgm:spPr/>
    </dgm:pt>
    <dgm:pt modelId="{D722B6E3-9E24-BA4B-902F-2CE8262D5E75}" type="pres">
      <dgm:prSet presAssocID="{120BAA07-D57B-AD41-8B47-1A6C8D933F87}" presName="child1group" presStyleCnt="0"/>
      <dgm:spPr/>
    </dgm:pt>
    <dgm:pt modelId="{54173822-FA6B-F34A-B0EC-51F511463577}" type="pres">
      <dgm:prSet presAssocID="{120BAA07-D57B-AD41-8B47-1A6C8D933F87}" presName="child1" presStyleLbl="bgAcc1" presStyleIdx="0" presStyleCnt="4" custScaleX="124982" custLinFactNeighborX="-19317" custLinFactNeighborY="928"/>
      <dgm:spPr/>
    </dgm:pt>
    <dgm:pt modelId="{886D8CB0-A396-C543-AE92-677E2C594B51}" type="pres">
      <dgm:prSet presAssocID="{120BAA07-D57B-AD41-8B47-1A6C8D933F87}" presName="child1Text" presStyleLbl="bgAcc1" presStyleIdx="0" presStyleCnt="4">
        <dgm:presLayoutVars>
          <dgm:bulletEnabled val="1"/>
        </dgm:presLayoutVars>
      </dgm:prSet>
      <dgm:spPr/>
    </dgm:pt>
    <dgm:pt modelId="{DCDA92D6-498B-F941-B8E2-AAB44B2C9813}" type="pres">
      <dgm:prSet presAssocID="{120BAA07-D57B-AD41-8B47-1A6C8D933F87}" presName="child2group" presStyleCnt="0"/>
      <dgm:spPr/>
    </dgm:pt>
    <dgm:pt modelId="{6EDA32E5-2C97-9A44-8E81-8B9CF37239FF}" type="pres">
      <dgm:prSet presAssocID="{120BAA07-D57B-AD41-8B47-1A6C8D933F87}" presName="child2" presStyleLbl="bgAcc1" presStyleIdx="1" presStyleCnt="4" custScaleX="132405" custScaleY="96289" custLinFactNeighborX="32454"/>
      <dgm:spPr/>
    </dgm:pt>
    <dgm:pt modelId="{660F6624-919E-0543-8570-B74B58270A59}" type="pres">
      <dgm:prSet presAssocID="{120BAA07-D57B-AD41-8B47-1A6C8D933F87}" presName="child2Text" presStyleLbl="bgAcc1" presStyleIdx="1" presStyleCnt="4">
        <dgm:presLayoutVars>
          <dgm:bulletEnabled val="1"/>
        </dgm:presLayoutVars>
      </dgm:prSet>
      <dgm:spPr/>
    </dgm:pt>
    <dgm:pt modelId="{6A05DF91-BAD8-C140-AC25-40871EB787C2}" type="pres">
      <dgm:prSet presAssocID="{120BAA07-D57B-AD41-8B47-1A6C8D933F87}" presName="child3group" presStyleCnt="0"/>
      <dgm:spPr/>
    </dgm:pt>
    <dgm:pt modelId="{FFDF3695-8EF3-6E45-8341-3964DBED35A6}" type="pres">
      <dgm:prSet presAssocID="{120BAA07-D57B-AD41-8B47-1A6C8D933F87}" presName="child3" presStyleLbl="bgAcc1" presStyleIdx="2" presStyleCnt="4" custScaleX="135495" custLinFactNeighborX="36135" custLinFactNeighborY="0"/>
      <dgm:spPr/>
    </dgm:pt>
    <dgm:pt modelId="{A6326366-7DF9-374D-845E-0FCB8EA19AC9}" type="pres">
      <dgm:prSet presAssocID="{120BAA07-D57B-AD41-8B47-1A6C8D933F87}" presName="child3Text" presStyleLbl="bgAcc1" presStyleIdx="2" presStyleCnt="4">
        <dgm:presLayoutVars>
          <dgm:bulletEnabled val="1"/>
        </dgm:presLayoutVars>
      </dgm:prSet>
      <dgm:spPr/>
    </dgm:pt>
    <dgm:pt modelId="{AE394EB3-E8C5-A242-A1A0-F086EFC51CA0}" type="pres">
      <dgm:prSet presAssocID="{120BAA07-D57B-AD41-8B47-1A6C8D933F87}" presName="child4group" presStyleCnt="0"/>
      <dgm:spPr/>
    </dgm:pt>
    <dgm:pt modelId="{8A55203B-FAC1-4741-8C29-95658EBD0343}" type="pres">
      <dgm:prSet presAssocID="{120BAA07-D57B-AD41-8B47-1A6C8D933F87}" presName="child4" presStyleLbl="bgAcc1" presStyleIdx="3" presStyleCnt="4" custScaleX="123071" custLinFactNeighborX="-14698" custLinFactNeighborY="-9962"/>
      <dgm:spPr/>
    </dgm:pt>
    <dgm:pt modelId="{9CB44366-5B59-0445-858C-0E6BF9A3833E}" type="pres">
      <dgm:prSet presAssocID="{120BAA07-D57B-AD41-8B47-1A6C8D933F87}" presName="child4Text" presStyleLbl="bgAcc1" presStyleIdx="3" presStyleCnt="4">
        <dgm:presLayoutVars>
          <dgm:bulletEnabled val="1"/>
        </dgm:presLayoutVars>
      </dgm:prSet>
      <dgm:spPr/>
    </dgm:pt>
    <dgm:pt modelId="{A8404698-5D9A-8245-A73F-31C1780FA028}" type="pres">
      <dgm:prSet presAssocID="{120BAA07-D57B-AD41-8B47-1A6C8D933F87}" presName="childPlaceholder" presStyleCnt="0"/>
      <dgm:spPr/>
    </dgm:pt>
    <dgm:pt modelId="{AE070168-14C3-8E49-989F-49ABBA1B57B9}" type="pres">
      <dgm:prSet presAssocID="{120BAA07-D57B-AD41-8B47-1A6C8D933F87}" presName="circle" presStyleCnt="0"/>
      <dgm:spPr/>
    </dgm:pt>
    <dgm:pt modelId="{9E955336-048A-E348-9FF1-54161A65C9CA}" type="pres">
      <dgm:prSet presAssocID="{120BAA07-D57B-AD41-8B47-1A6C8D933F87}" presName="quadrant1" presStyleLbl="node1" presStyleIdx="0" presStyleCnt="4">
        <dgm:presLayoutVars>
          <dgm:chMax val="1"/>
          <dgm:bulletEnabled val="1"/>
        </dgm:presLayoutVars>
      </dgm:prSet>
      <dgm:spPr/>
    </dgm:pt>
    <dgm:pt modelId="{19E93C89-DFB1-DC44-80AB-266153B19B34}" type="pres">
      <dgm:prSet presAssocID="{120BAA07-D57B-AD41-8B47-1A6C8D933F87}" presName="quadrant2" presStyleLbl="node1" presStyleIdx="1" presStyleCnt="4">
        <dgm:presLayoutVars>
          <dgm:chMax val="1"/>
          <dgm:bulletEnabled val="1"/>
        </dgm:presLayoutVars>
      </dgm:prSet>
      <dgm:spPr/>
    </dgm:pt>
    <dgm:pt modelId="{10FEE856-EF4F-FE4A-8E84-4166594BF318}" type="pres">
      <dgm:prSet presAssocID="{120BAA07-D57B-AD41-8B47-1A6C8D933F87}" presName="quadrant3" presStyleLbl="node1" presStyleIdx="2" presStyleCnt="4">
        <dgm:presLayoutVars>
          <dgm:chMax val="1"/>
          <dgm:bulletEnabled val="1"/>
        </dgm:presLayoutVars>
      </dgm:prSet>
      <dgm:spPr/>
    </dgm:pt>
    <dgm:pt modelId="{62D966A4-AC3D-3E47-BCD8-13429F60EAC2}" type="pres">
      <dgm:prSet presAssocID="{120BAA07-D57B-AD41-8B47-1A6C8D933F87}" presName="quadrant4" presStyleLbl="node1" presStyleIdx="3" presStyleCnt="4">
        <dgm:presLayoutVars>
          <dgm:chMax val="1"/>
          <dgm:bulletEnabled val="1"/>
        </dgm:presLayoutVars>
      </dgm:prSet>
      <dgm:spPr/>
    </dgm:pt>
    <dgm:pt modelId="{DD40F964-D72F-6947-AFB5-45B0E9E82EF6}" type="pres">
      <dgm:prSet presAssocID="{120BAA07-D57B-AD41-8B47-1A6C8D933F87}" presName="quadrantPlaceholder" presStyleCnt="0"/>
      <dgm:spPr/>
    </dgm:pt>
    <dgm:pt modelId="{03BCC490-189A-7445-9331-CC750827354A}" type="pres">
      <dgm:prSet presAssocID="{120BAA07-D57B-AD41-8B47-1A6C8D933F87}" presName="center1" presStyleLbl="fgShp" presStyleIdx="0" presStyleCnt="2"/>
      <dgm:spPr/>
    </dgm:pt>
    <dgm:pt modelId="{037600C2-B714-1445-862B-0709FC029F10}" type="pres">
      <dgm:prSet presAssocID="{120BAA07-D57B-AD41-8B47-1A6C8D933F87}" presName="center2" presStyleLbl="fgShp" presStyleIdx="1" presStyleCnt="2"/>
      <dgm:spPr/>
    </dgm:pt>
  </dgm:ptLst>
  <dgm:cxnLst>
    <dgm:cxn modelId="{659F6400-BE89-CD4E-8990-0832592743D6}" type="presOf" srcId="{479E430F-A45B-1F48-97CB-A4906028B051}" destId="{9CB44366-5B59-0445-858C-0E6BF9A3833E}" srcOrd="1" destOrd="5" presId="urn:microsoft.com/office/officeart/2005/8/layout/cycle4"/>
    <dgm:cxn modelId="{0A7D8A03-DF37-2B49-9430-A5F39A8A3656}" type="presOf" srcId="{CDBB89D1-5279-DE47-8DE1-C0B3ACBF911B}" destId="{9CB44366-5B59-0445-858C-0E6BF9A3833E}" srcOrd="1" destOrd="3" presId="urn:microsoft.com/office/officeart/2005/8/layout/cycle4"/>
    <dgm:cxn modelId="{878E6809-DF21-5B45-A632-66BB3118F3A7}" srcId="{BD6751F4-E8B3-DE41-AE9E-8A7E7EFED610}" destId="{9B54F662-94CC-DA4F-91D1-7E69195EFA64}" srcOrd="3" destOrd="0" parTransId="{BE4ED243-B2F4-A94C-96C7-057406426187}" sibTransId="{12DC2163-81D4-F54C-95C0-662F481C569A}"/>
    <dgm:cxn modelId="{DFD6470A-E0C4-854F-B637-CD2E4CEEF084}" type="presOf" srcId="{A24C07E3-96E1-1D47-A39E-96DCDFA3E2E0}" destId="{8A55203B-FAC1-4741-8C29-95658EBD0343}" srcOrd="0" destOrd="2" presId="urn:microsoft.com/office/officeart/2005/8/layout/cycle4"/>
    <dgm:cxn modelId="{AA4C430C-9F1D-DD44-A19A-3DF587B247A1}" type="presOf" srcId="{CDBB89D1-5279-DE47-8DE1-C0B3ACBF911B}" destId="{8A55203B-FAC1-4741-8C29-95658EBD0343}" srcOrd="0" destOrd="3" presId="urn:microsoft.com/office/officeart/2005/8/layout/cycle4"/>
    <dgm:cxn modelId="{7E08CC0D-5743-2946-A2BD-DFADDD8E7AD1}" type="presOf" srcId="{479E430F-A45B-1F48-97CB-A4906028B051}" destId="{8A55203B-FAC1-4741-8C29-95658EBD0343}" srcOrd="0" destOrd="5" presId="urn:microsoft.com/office/officeart/2005/8/layout/cycle4"/>
    <dgm:cxn modelId="{F1D8BB0F-4006-E948-9CF8-F428618FAD85}" srcId="{A229D57B-9930-AB43-ADA1-F79732A177A9}" destId="{EFEE80D4-449B-B34B-B708-7F609BE4CF05}" srcOrd="0" destOrd="0" parTransId="{053125EA-8730-6647-8741-30E898C88B2D}" sibTransId="{4016DFEC-4417-9F41-A4D3-4DB0A5FB43E2}"/>
    <dgm:cxn modelId="{31848410-8BB5-1A49-B25C-B85C3F1BBF03}" srcId="{4A1A63CC-E25D-7043-8E0B-742C957B0449}" destId="{4FC696B6-065D-A14A-A872-8E320E3F7585}" srcOrd="3" destOrd="0" parTransId="{A3DE9C26-28F2-E64D-8DB2-DE49E64184F9}" sibTransId="{4E9C2D40-A454-284B-8B98-1A6E63B30BA5}"/>
    <dgm:cxn modelId="{5FE29514-5147-9748-B2D9-68B3542BCF75}" srcId="{A229D57B-9930-AB43-ADA1-F79732A177A9}" destId="{A24C07E3-96E1-1D47-A39E-96DCDFA3E2E0}" srcOrd="2" destOrd="0" parTransId="{7ACA9C07-0621-E745-A762-2CF99DEF7874}" sibTransId="{72649345-8360-D645-B96B-25ED1DFE0A17}"/>
    <dgm:cxn modelId="{6309121F-362F-4247-BB45-D44D423B2B8B}" type="presOf" srcId="{EFEE80D4-449B-B34B-B708-7F609BE4CF05}" destId="{8A55203B-FAC1-4741-8C29-95658EBD0343}" srcOrd="0" destOrd="0" presId="urn:microsoft.com/office/officeart/2005/8/layout/cycle4"/>
    <dgm:cxn modelId="{AB043821-2D35-0440-A6B8-C7DBF36E5B41}" type="presOf" srcId="{120BAA07-D57B-AD41-8B47-1A6C8D933F87}" destId="{4A698397-B7AE-7A47-9447-78F453729C12}" srcOrd="0" destOrd="0" presId="urn:microsoft.com/office/officeart/2005/8/layout/cycle4"/>
    <dgm:cxn modelId="{76F29922-A1A0-C048-9C56-6134A71226E8}" type="presOf" srcId="{0BEDC230-0DD9-BE4C-92F8-25B3DAAC83D2}" destId="{FFDF3695-8EF3-6E45-8341-3964DBED35A6}" srcOrd="0" destOrd="5" presId="urn:microsoft.com/office/officeart/2005/8/layout/cycle4"/>
    <dgm:cxn modelId="{298F8423-C8EA-9E43-BB48-0F1FBB694A0A}" type="presOf" srcId="{A229D57B-9930-AB43-ADA1-F79732A177A9}" destId="{62D966A4-AC3D-3E47-BCD8-13429F60EAC2}" srcOrd="0" destOrd="0" presId="urn:microsoft.com/office/officeart/2005/8/layout/cycle4"/>
    <dgm:cxn modelId="{64953925-F906-CA4C-A7F6-118A972ADE53}" srcId="{4A1A63CC-E25D-7043-8E0B-742C957B0449}" destId="{1563CCBF-B914-994F-BB42-DB5450B7A46C}" srcOrd="4" destOrd="0" parTransId="{04EC7828-0666-684A-972E-A619F91AD6B2}" sibTransId="{9CDDEB4D-EF8C-544A-8A89-9C8B15D4D12D}"/>
    <dgm:cxn modelId="{4A027D2D-D560-734F-A698-D7647DCDBC0A}" type="presOf" srcId="{322E24BF-9BC8-B64A-878A-142CBCA71D3F}" destId="{6EDA32E5-2C97-9A44-8E81-8B9CF37239FF}" srcOrd="0" destOrd="0" presId="urn:microsoft.com/office/officeart/2005/8/layout/cycle4"/>
    <dgm:cxn modelId="{3D3EC430-880E-1C4A-8399-5964DFC2ED69}" srcId="{BD6751F4-E8B3-DE41-AE9E-8A7E7EFED610}" destId="{322E24BF-9BC8-B64A-878A-142CBCA71D3F}" srcOrd="0" destOrd="0" parTransId="{2D6C83E3-4D16-9143-9BE7-497C5EA0F292}" sibTransId="{FBE52090-26EA-DC4A-9D59-FB30C6C1D870}"/>
    <dgm:cxn modelId="{612F3131-42D9-0344-9082-E52D7D85C35B}" type="presOf" srcId="{0BEDC230-0DD9-BE4C-92F8-25B3DAAC83D2}" destId="{A6326366-7DF9-374D-845E-0FCB8EA19AC9}" srcOrd="1" destOrd="5" presId="urn:microsoft.com/office/officeart/2005/8/layout/cycle4"/>
    <dgm:cxn modelId="{F3B89534-2281-224D-BE3B-982D75F80EE5}" srcId="{A229D57B-9930-AB43-ADA1-F79732A177A9}" destId="{6ACFD8C8-3681-2C4F-9862-54625FCBB02A}" srcOrd="4" destOrd="0" parTransId="{40CA2535-BD06-F84D-A6EE-1AB806B8EBE7}" sibTransId="{BCC28488-333C-434F-9ECC-1498A24EB9BB}"/>
    <dgm:cxn modelId="{2DA28536-F2F6-284F-B11A-19079BA715AD}" type="presOf" srcId="{4FC696B6-065D-A14A-A872-8E320E3F7585}" destId="{FFDF3695-8EF3-6E45-8341-3964DBED35A6}" srcOrd="0" destOrd="3" presId="urn:microsoft.com/office/officeart/2005/8/layout/cycle4"/>
    <dgm:cxn modelId="{021D7138-A539-1D43-85EA-9A550B6264C3}" type="presOf" srcId="{F10D0EE1-891E-FC48-9A25-E84E88407950}" destId="{886D8CB0-A396-C543-AE92-677E2C594B51}" srcOrd="1" destOrd="2" presId="urn:microsoft.com/office/officeart/2005/8/layout/cycle4"/>
    <dgm:cxn modelId="{3911BC3B-C0F8-3A4D-B4BF-CFFA24BC1F31}" type="presOf" srcId="{78416B89-730E-FF45-8AD0-E36DC2ADB8CB}" destId="{FFDF3695-8EF3-6E45-8341-3964DBED35A6}" srcOrd="0" destOrd="1" presId="urn:microsoft.com/office/officeart/2005/8/layout/cycle4"/>
    <dgm:cxn modelId="{88CAE43B-E929-7340-B2B2-5F5F08ED30E1}" type="presOf" srcId="{BD6751F4-E8B3-DE41-AE9E-8A7E7EFED610}" destId="{19E93C89-DFB1-DC44-80AB-266153B19B34}" srcOrd="0" destOrd="0" presId="urn:microsoft.com/office/officeart/2005/8/layout/cycle4"/>
    <dgm:cxn modelId="{2A91B640-2425-1D41-9863-21954DD31C5F}" type="presOf" srcId="{6ACFD8C8-3681-2C4F-9862-54625FCBB02A}" destId="{9CB44366-5B59-0445-858C-0E6BF9A3833E}" srcOrd="1" destOrd="4" presId="urn:microsoft.com/office/officeart/2005/8/layout/cycle4"/>
    <dgm:cxn modelId="{D5D66742-B36E-F747-8255-85B1CC35B0F5}" srcId="{120BAA07-D57B-AD41-8B47-1A6C8D933F87}" destId="{346CD1ED-DEAB-004F-86FA-9664381D8D37}" srcOrd="0" destOrd="0" parTransId="{CDA29F1E-DA70-0440-B020-2B9F28EA64A0}" sibTransId="{A434EBB8-B142-E04C-A32D-AECE8B2D5C69}"/>
    <dgm:cxn modelId="{4D416B44-B6C3-9F4E-849B-D0BE6E2FE9E2}" srcId="{4A1A63CC-E25D-7043-8E0B-742C957B0449}" destId="{61007E1C-6E74-9649-8A6C-01AD3CAC268F}" srcOrd="0" destOrd="0" parTransId="{A94FF56E-AD3B-B640-B143-CDC4B3D63349}" sibTransId="{594CE234-C8A5-7C49-93C9-FE07D38F0E07}"/>
    <dgm:cxn modelId="{430E0C45-FDCB-4649-94ED-F165423EBA8D}" type="presOf" srcId="{1563CCBF-B914-994F-BB42-DB5450B7A46C}" destId="{A6326366-7DF9-374D-845E-0FCB8EA19AC9}" srcOrd="1" destOrd="4" presId="urn:microsoft.com/office/officeart/2005/8/layout/cycle4"/>
    <dgm:cxn modelId="{D7419946-315A-774B-9552-88F871C9CBB4}" type="presOf" srcId="{322E24BF-9BC8-B64A-878A-142CBCA71D3F}" destId="{660F6624-919E-0543-8570-B74B58270A59}" srcOrd="1" destOrd="0" presId="urn:microsoft.com/office/officeart/2005/8/layout/cycle4"/>
    <dgm:cxn modelId="{1BD77A4F-6974-F945-8404-7B17A9EA5BE7}" type="presOf" srcId="{3CA0B6DC-0116-5F41-8C8E-9B950EB14FF1}" destId="{660F6624-919E-0543-8570-B74B58270A59}" srcOrd="1" destOrd="2" presId="urn:microsoft.com/office/officeart/2005/8/layout/cycle4"/>
    <dgm:cxn modelId="{1E48F555-4FC0-1942-AECF-930C641DA739}" srcId="{BD6751F4-E8B3-DE41-AE9E-8A7E7EFED610}" destId="{3CA0B6DC-0116-5F41-8C8E-9B950EB14FF1}" srcOrd="2" destOrd="0" parTransId="{DA44449B-2226-6048-BD32-3015060E3127}" sibTransId="{49118A6F-7EF5-B74A-9B1F-F9F1C6BD7E6A}"/>
    <dgm:cxn modelId="{9BF3E558-A9B2-5744-A01D-2379C9B0AD77}" type="presOf" srcId="{2EACEE77-3F46-E346-9DEE-586FA6118C99}" destId="{54173822-FA6B-F34A-B0EC-51F511463577}" srcOrd="0" destOrd="0" presId="urn:microsoft.com/office/officeart/2005/8/layout/cycle4"/>
    <dgm:cxn modelId="{2173A45F-82E4-724D-A811-AB4F278F2941}" type="presOf" srcId="{78416B89-730E-FF45-8AD0-E36DC2ADB8CB}" destId="{A6326366-7DF9-374D-845E-0FCB8EA19AC9}" srcOrd="1" destOrd="1" presId="urn:microsoft.com/office/officeart/2005/8/layout/cycle4"/>
    <dgm:cxn modelId="{8905A660-74EC-B245-B405-8BD1CA4F4D80}" srcId="{A229D57B-9930-AB43-ADA1-F79732A177A9}" destId="{479E430F-A45B-1F48-97CB-A4906028B051}" srcOrd="5" destOrd="0" parTransId="{1342FD6C-1469-6E4C-A0F7-DF3911113F19}" sibTransId="{D96009D4-C8F7-E64A-9331-56D231506860}"/>
    <dgm:cxn modelId="{2CEC6361-6955-8B41-846B-4FEEFBD4B4CB}" srcId="{346CD1ED-DEAB-004F-86FA-9664381D8D37}" destId="{F9E42B9A-1A86-5F4C-93DF-CAC21ECC5B8D}" srcOrd="3" destOrd="0" parTransId="{E4A9B32F-580F-244C-A17B-4BC9EBE5C55B}" sibTransId="{5B728A6F-2D37-3B4C-9183-459EE219A3A9}"/>
    <dgm:cxn modelId="{E9CC1665-8A3E-DF4D-A024-5A38DAE654E8}" type="presOf" srcId="{EFEE80D4-449B-B34B-B708-7F609BE4CF05}" destId="{9CB44366-5B59-0445-858C-0E6BF9A3833E}" srcOrd="1" destOrd="0" presId="urn:microsoft.com/office/officeart/2005/8/layout/cycle4"/>
    <dgm:cxn modelId="{C8E5316A-5A33-3344-9BA1-3399E4E98528}" srcId="{120BAA07-D57B-AD41-8B47-1A6C8D933F87}" destId="{A229D57B-9930-AB43-ADA1-F79732A177A9}" srcOrd="3" destOrd="0" parTransId="{20EECB6E-7686-5642-A263-AAC25C280505}" sibTransId="{F468AD94-C3CB-CC46-B5DA-2EA6189E79D8}"/>
    <dgm:cxn modelId="{1F91C56E-3DBD-B446-9E10-F5557F3950CA}" srcId="{346CD1ED-DEAB-004F-86FA-9664381D8D37}" destId="{F10D0EE1-891E-FC48-9A25-E84E88407950}" srcOrd="2" destOrd="0" parTransId="{AA58A835-8AC6-ED41-9108-238ABE65F822}" sibTransId="{2C10189F-E203-A74C-83E4-FF66F5695339}"/>
    <dgm:cxn modelId="{9524A471-7717-1B43-8A83-8F5237AD75BA}" type="presOf" srcId="{4FC696B6-065D-A14A-A872-8E320E3F7585}" destId="{A6326366-7DF9-374D-845E-0FCB8EA19AC9}" srcOrd="1" destOrd="3" presId="urn:microsoft.com/office/officeart/2005/8/layout/cycle4"/>
    <dgm:cxn modelId="{6B480976-A2A4-2042-A678-BBE9D711F0EA}" srcId="{346CD1ED-DEAB-004F-86FA-9664381D8D37}" destId="{2EACEE77-3F46-E346-9DEE-586FA6118C99}" srcOrd="0" destOrd="0" parTransId="{0816BBF8-C92B-4D4C-89E7-79B6CF35B6C1}" sibTransId="{02D285AB-9F5A-0845-8863-603BFA25B675}"/>
    <dgm:cxn modelId="{1A148B76-5ED2-6643-B58E-24C063F06324}" type="presOf" srcId="{2EACEE77-3F46-E346-9DEE-586FA6118C99}" destId="{886D8CB0-A396-C543-AE92-677E2C594B51}" srcOrd="1" destOrd="0" presId="urn:microsoft.com/office/officeart/2005/8/layout/cycle4"/>
    <dgm:cxn modelId="{BCB9007A-BCF0-D44A-9C90-BCC40764D158}" type="presOf" srcId="{1951E106-AE7A-F841-8CDE-AF3E7C4CC909}" destId="{6EDA32E5-2C97-9A44-8E81-8B9CF37239FF}" srcOrd="0" destOrd="1" presId="urn:microsoft.com/office/officeart/2005/8/layout/cycle4"/>
    <dgm:cxn modelId="{FFF22F7D-5036-8349-A9A7-AB4B5C35FCBD}" srcId="{120BAA07-D57B-AD41-8B47-1A6C8D933F87}" destId="{4A1A63CC-E25D-7043-8E0B-742C957B0449}" srcOrd="2" destOrd="0" parTransId="{BC4ED2CA-572A-5447-8850-709ED47E7043}" sibTransId="{C13D55A1-937D-4045-80B6-947E8EB4925A}"/>
    <dgm:cxn modelId="{101A0F86-E834-8744-9A71-36EE3DCF84BF}" type="presOf" srcId="{61007E1C-6E74-9649-8A6C-01AD3CAC268F}" destId="{A6326366-7DF9-374D-845E-0FCB8EA19AC9}" srcOrd="1" destOrd="0" presId="urn:microsoft.com/office/officeart/2005/8/layout/cycle4"/>
    <dgm:cxn modelId="{535E8D8A-6B1C-C249-A2B5-45FBE9C00C02}" type="presOf" srcId="{1563CCBF-B914-994F-BB42-DB5450B7A46C}" destId="{FFDF3695-8EF3-6E45-8341-3964DBED35A6}" srcOrd="0" destOrd="4" presId="urn:microsoft.com/office/officeart/2005/8/layout/cycle4"/>
    <dgm:cxn modelId="{DC5A988E-64AE-6F44-9D85-B0254A32844C}" type="presOf" srcId="{F66EEE44-BF1A-234E-B4AD-391B4677FDE7}" destId="{A6326366-7DF9-374D-845E-0FCB8EA19AC9}" srcOrd="1" destOrd="2" presId="urn:microsoft.com/office/officeart/2005/8/layout/cycle4"/>
    <dgm:cxn modelId="{CE708591-4EBB-FC47-A301-D571EA6634DA}" type="presOf" srcId="{61007E1C-6E74-9649-8A6C-01AD3CAC268F}" destId="{FFDF3695-8EF3-6E45-8341-3964DBED35A6}" srcOrd="0" destOrd="0" presId="urn:microsoft.com/office/officeart/2005/8/layout/cycle4"/>
    <dgm:cxn modelId="{5B277A92-1EE1-6941-9753-F3C5D65DE9AD}" srcId="{BD6751F4-E8B3-DE41-AE9E-8A7E7EFED610}" destId="{1951E106-AE7A-F841-8CDE-AF3E7C4CC909}" srcOrd="1" destOrd="0" parTransId="{94D48887-D408-3B49-A95C-A103573B9415}" sibTransId="{3F3ED596-48B8-9B4E-BA19-89C847C23028}"/>
    <dgm:cxn modelId="{8F4D8B95-85DB-B740-AD18-0AB6FA39C46B}" type="presOf" srcId="{1951E106-AE7A-F841-8CDE-AF3E7C4CC909}" destId="{660F6624-919E-0543-8570-B74B58270A59}" srcOrd="1" destOrd="1" presId="urn:microsoft.com/office/officeart/2005/8/layout/cycle4"/>
    <dgm:cxn modelId="{41F86DA1-A38A-1041-9BC8-45D0B709B05F}" srcId="{4A1A63CC-E25D-7043-8E0B-742C957B0449}" destId="{F66EEE44-BF1A-234E-B4AD-391B4677FDE7}" srcOrd="2" destOrd="0" parTransId="{33295B2A-2B53-784F-B921-256EB1C6BBF2}" sibTransId="{E614B4BB-B6C3-5743-B402-C2EF79099121}"/>
    <dgm:cxn modelId="{BA8ED9A1-ECBB-6D4B-9849-74D5B363CE3E}" srcId="{346CD1ED-DEAB-004F-86FA-9664381D8D37}" destId="{04C09BC6-5056-E943-94D1-DA3B403DFC50}" srcOrd="1" destOrd="0" parTransId="{4D3B953E-0C40-3645-8B72-460C99DABF83}" sibTransId="{73650CCB-4D86-7141-A58E-7DBF578C475E}"/>
    <dgm:cxn modelId="{7EB485A7-F711-7E49-A148-D48247D39E8B}" srcId="{A229D57B-9930-AB43-ADA1-F79732A177A9}" destId="{CDBB89D1-5279-DE47-8DE1-C0B3ACBF911B}" srcOrd="3" destOrd="0" parTransId="{6FABA7BD-28B6-4440-809F-8828C1C5E074}" sibTransId="{2C2B04DE-3FBB-5F42-AF05-6B1D98FDB6C4}"/>
    <dgm:cxn modelId="{4AFDEAA8-C61B-9740-AAE8-7766EBE93E2F}" type="presOf" srcId="{3CA0B6DC-0116-5F41-8C8E-9B950EB14FF1}" destId="{6EDA32E5-2C97-9A44-8E81-8B9CF37239FF}" srcOrd="0" destOrd="2" presId="urn:microsoft.com/office/officeart/2005/8/layout/cycle4"/>
    <dgm:cxn modelId="{C43206A9-F98A-364D-B4D5-AFF6874AAC3E}" type="presOf" srcId="{04C09BC6-5056-E943-94D1-DA3B403DFC50}" destId="{886D8CB0-A396-C543-AE92-677E2C594B51}" srcOrd="1" destOrd="1" presId="urn:microsoft.com/office/officeart/2005/8/layout/cycle4"/>
    <dgm:cxn modelId="{D94820C1-4988-0644-9E98-1E3AA1639F29}" type="presOf" srcId="{6ACFD8C8-3681-2C4F-9862-54625FCBB02A}" destId="{8A55203B-FAC1-4741-8C29-95658EBD0343}" srcOrd="0" destOrd="4" presId="urn:microsoft.com/office/officeart/2005/8/layout/cycle4"/>
    <dgm:cxn modelId="{F4383FC2-6CD3-4F49-818E-BCDA82ECD201}" type="presOf" srcId="{F10D0EE1-891E-FC48-9A25-E84E88407950}" destId="{54173822-FA6B-F34A-B0EC-51F511463577}" srcOrd="0" destOrd="2" presId="urn:microsoft.com/office/officeart/2005/8/layout/cycle4"/>
    <dgm:cxn modelId="{B5BAD1C2-1C78-CD41-82B9-C119E9B5C2F1}" type="presOf" srcId="{A24C07E3-96E1-1D47-A39E-96DCDFA3E2E0}" destId="{9CB44366-5B59-0445-858C-0E6BF9A3833E}" srcOrd="1" destOrd="2" presId="urn:microsoft.com/office/officeart/2005/8/layout/cycle4"/>
    <dgm:cxn modelId="{864851C3-ADF2-B546-A44C-A5DEAAEBD94E}" type="presOf" srcId="{4A1A63CC-E25D-7043-8E0B-742C957B0449}" destId="{10FEE856-EF4F-FE4A-8E84-4166594BF318}" srcOrd="0" destOrd="0" presId="urn:microsoft.com/office/officeart/2005/8/layout/cycle4"/>
    <dgm:cxn modelId="{151A3AC5-3837-444B-ABFD-B337FE246B79}" type="presOf" srcId="{9B54F662-94CC-DA4F-91D1-7E69195EFA64}" destId="{6EDA32E5-2C97-9A44-8E81-8B9CF37239FF}" srcOrd="0" destOrd="3" presId="urn:microsoft.com/office/officeart/2005/8/layout/cycle4"/>
    <dgm:cxn modelId="{3814B8C5-4A05-574C-A79F-8EC2031DF68E}" type="presOf" srcId="{3EFBEBDE-2622-394D-9DCB-470B632BF97F}" destId="{9CB44366-5B59-0445-858C-0E6BF9A3833E}" srcOrd="1" destOrd="1" presId="urn:microsoft.com/office/officeart/2005/8/layout/cycle4"/>
    <dgm:cxn modelId="{F222D2C7-5D09-E74A-A657-05AB4D36A321}" srcId="{120BAA07-D57B-AD41-8B47-1A6C8D933F87}" destId="{BD6751F4-E8B3-DE41-AE9E-8A7E7EFED610}" srcOrd="1" destOrd="0" parTransId="{55BE01FB-8E30-A648-9569-73CE4361B7F4}" sibTransId="{905E3FC5-35A1-6747-B342-750CAE53C783}"/>
    <dgm:cxn modelId="{560BE5C9-0788-274C-B78D-828D6F4D6A3B}" type="presOf" srcId="{04C09BC6-5056-E943-94D1-DA3B403DFC50}" destId="{54173822-FA6B-F34A-B0EC-51F511463577}" srcOrd="0" destOrd="1" presId="urn:microsoft.com/office/officeart/2005/8/layout/cycle4"/>
    <dgm:cxn modelId="{DA1562D3-F195-594A-B107-59E369B9930F}" type="presOf" srcId="{F66EEE44-BF1A-234E-B4AD-391B4677FDE7}" destId="{FFDF3695-8EF3-6E45-8341-3964DBED35A6}" srcOrd="0" destOrd="2" presId="urn:microsoft.com/office/officeart/2005/8/layout/cycle4"/>
    <dgm:cxn modelId="{60F25CD4-A413-2A4C-809D-6B5867D1200D}" type="presOf" srcId="{346CD1ED-DEAB-004F-86FA-9664381D8D37}" destId="{9E955336-048A-E348-9FF1-54161A65C9CA}" srcOrd="0" destOrd="0" presId="urn:microsoft.com/office/officeart/2005/8/layout/cycle4"/>
    <dgm:cxn modelId="{B1CC89D8-E213-F546-A5F5-ECBCDA70FDFD}" srcId="{4A1A63CC-E25D-7043-8E0B-742C957B0449}" destId="{0BEDC230-0DD9-BE4C-92F8-25B3DAAC83D2}" srcOrd="5" destOrd="0" parTransId="{E5056974-724A-D347-BCE1-2C8DA36B4DA6}" sibTransId="{F4F0C384-A792-0749-9507-4829A959D414}"/>
    <dgm:cxn modelId="{AFF4B4DD-85B9-094D-A380-909BDB7C3CB2}" type="presOf" srcId="{9B54F662-94CC-DA4F-91D1-7E69195EFA64}" destId="{660F6624-919E-0543-8570-B74B58270A59}" srcOrd="1" destOrd="3" presId="urn:microsoft.com/office/officeart/2005/8/layout/cycle4"/>
    <dgm:cxn modelId="{27E55AE3-82EB-FA4F-A93D-7DB20AFEC183}" type="presOf" srcId="{3EFBEBDE-2622-394D-9DCB-470B632BF97F}" destId="{8A55203B-FAC1-4741-8C29-95658EBD0343}" srcOrd="0" destOrd="1" presId="urn:microsoft.com/office/officeart/2005/8/layout/cycle4"/>
    <dgm:cxn modelId="{F11BBFE9-D2B9-AB44-BFD9-6C9681F7A483}" type="presOf" srcId="{F9E42B9A-1A86-5F4C-93DF-CAC21ECC5B8D}" destId="{886D8CB0-A396-C543-AE92-677E2C594B51}" srcOrd="1" destOrd="3" presId="urn:microsoft.com/office/officeart/2005/8/layout/cycle4"/>
    <dgm:cxn modelId="{ACC467ED-5894-5B44-8B89-18C0579F98A7}" srcId="{A229D57B-9930-AB43-ADA1-F79732A177A9}" destId="{3EFBEBDE-2622-394D-9DCB-470B632BF97F}" srcOrd="1" destOrd="0" parTransId="{30D03AD5-9F82-224D-B01F-2DFED4385854}" sibTransId="{6C81AB29-F558-E743-9D94-94F16FDF5A57}"/>
    <dgm:cxn modelId="{AA95D6F4-FE7A-0C4D-B89F-6FF21039F303}" srcId="{4A1A63CC-E25D-7043-8E0B-742C957B0449}" destId="{78416B89-730E-FF45-8AD0-E36DC2ADB8CB}" srcOrd="1" destOrd="0" parTransId="{FE8E0E4D-3F3A-944C-95B1-1C7D143EAC4E}" sibTransId="{5D9B52F5-3566-A248-8B78-148F3F6E0B01}"/>
    <dgm:cxn modelId="{B39CB9F8-0D85-344F-A2A5-A31C2F67CEA4}" type="presOf" srcId="{F9E42B9A-1A86-5F4C-93DF-CAC21ECC5B8D}" destId="{54173822-FA6B-F34A-B0EC-51F511463577}" srcOrd="0" destOrd="3" presId="urn:microsoft.com/office/officeart/2005/8/layout/cycle4"/>
    <dgm:cxn modelId="{9E60CC1D-A282-B041-94E4-ADBB96B8308B}" type="presParOf" srcId="{4A698397-B7AE-7A47-9447-78F453729C12}" destId="{C1238D5A-9379-1A46-B9DA-52D411BE8512}" srcOrd="0" destOrd="0" presId="urn:microsoft.com/office/officeart/2005/8/layout/cycle4"/>
    <dgm:cxn modelId="{B44CFA44-BB34-FB46-AD15-B58105CC474A}" type="presParOf" srcId="{C1238D5A-9379-1A46-B9DA-52D411BE8512}" destId="{D722B6E3-9E24-BA4B-902F-2CE8262D5E75}" srcOrd="0" destOrd="0" presId="urn:microsoft.com/office/officeart/2005/8/layout/cycle4"/>
    <dgm:cxn modelId="{565BE20D-C4D2-724C-89F4-793BAF492107}" type="presParOf" srcId="{D722B6E3-9E24-BA4B-902F-2CE8262D5E75}" destId="{54173822-FA6B-F34A-B0EC-51F511463577}" srcOrd="0" destOrd="0" presId="urn:microsoft.com/office/officeart/2005/8/layout/cycle4"/>
    <dgm:cxn modelId="{87079E69-82E2-754B-91F3-D8FF6FB39A4D}" type="presParOf" srcId="{D722B6E3-9E24-BA4B-902F-2CE8262D5E75}" destId="{886D8CB0-A396-C543-AE92-677E2C594B51}" srcOrd="1" destOrd="0" presId="urn:microsoft.com/office/officeart/2005/8/layout/cycle4"/>
    <dgm:cxn modelId="{53FB3635-0458-0F4D-9155-2A9672D9B396}" type="presParOf" srcId="{C1238D5A-9379-1A46-B9DA-52D411BE8512}" destId="{DCDA92D6-498B-F941-B8E2-AAB44B2C9813}" srcOrd="1" destOrd="0" presId="urn:microsoft.com/office/officeart/2005/8/layout/cycle4"/>
    <dgm:cxn modelId="{411C70FB-C44B-F941-8A30-CAE6E91DB4B7}" type="presParOf" srcId="{DCDA92D6-498B-F941-B8E2-AAB44B2C9813}" destId="{6EDA32E5-2C97-9A44-8E81-8B9CF37239FF}" srcOrd="0" destOrd="0" presId="urn:microsoft.com/office/officeart/2005/8/layout/cycle4"/>
    <dgm:cxn modelId="{0FD8A557-93D2-E04D-B74F-76BE738DDF8A}" type="presParOf" srcId="{DCDA92D6-498B-F941-B8E2-AAB44B2C9813}" destId="{660F6624-919E-0543-8570-B74B58270A59}" srcOrd="1" destOrd="0" presId="urn:microsoft.com/office/officeart/2005/8/layout/cycle4"/>
    <dgm:cxn modelId="{AFCF1169-F751-5F44-B80B-F667CD698F8F}" type="presParOf" srcId="{C1238D5A-9379-1A46-B9DA-52D411BE8512}" destId="{6A05DF91-BAD8-C140-AC25-40871EB787C2}" srcOrd="2" destOrd="0" presId="urn:microsoft.com/office/officeart/2005/8/layout/cycle4"/>
    <dgm:cxn modelId="{30D3C6D7-13B8-8B47-AB1A-2EBEA8DE5321}" type="presParOf" srcId="{6A05DF91-BAD8-C140-AC25-40871EB787C2}" destId="{FFDF3695-8EF3-6E45-8341-3964DBED35A6}" srcOrd="0" destOrd="0" presId="urn:microsoft.com/office/officeart/2005/8/layout/cycle4"/>
    <dgm:cxn modelId="{9327B82C-9173-1A42-8F6D-C1319D303246}" type="presParOf" srcId="{6A05DF91-BAD8-C140-AC25-40871EB787C2}" destId="{A6326366-7DF9-374D-845E-0FCB8EA19AC9}" srcOrd="1" destOrd="0" presId="urn:microsoft.com/office/officeart/2005/8/layout/cycle4"/>
    <dgm:cxn modelId="{35E5E569-DE50-1E48-86DF-FF6361C4139E}" type="presParOf" srcId="{C1238D5A-9379-1A46-B9DA-52D411BE8512}" destId="{AE394EB3-E8C5-A242-A1A0-F086EFC51CA0}" srcOrd="3" destOrd="0" presId="urn:microsoft.com/office/officeart/2005/8/layout/cycle4"/>
    <dgm:cxn modelId="{6612D849-CC3E-EF4A-BDDB-385A7F0BDB40}" type="presParOf" srcId="{AE394EB3-E8C5-A242-A1A0-F086EFC51CA0}" destId="{8A55203B-FAC1-4741-8C29-95658EBD0343}" srcOrd="0" destOrd="0" presId="urn:microsoft.com/office/officeart/2005/8/layout/cycle4"/>
    <dgm:cxn modelId="{74031E62-9D7B-704E-BDBA-735397994836}" type="presParOf" srcId="{AE394EB3-E8C5-A242-A1A0-F086EFC51CA0}" destId="{9CB44366-5B59-0445-858C-0E6BF9A3833E}" srcOrd="1" destOrd="0" presId="urn:microsoft.com/office/officeart/2005/8/layout/cycle4"/>
    <dgm:cxn modelId="{D7C443D7-1E4B-2544-B9E2-7794F9708CE8}" type="presParOf" srcId="{C1238D5A-9379-1A46-B9DA-52D411BE8512}" destId="{A8404698-5D9A-8245-A73F-31C1780FA028}" srcOrd="4" destOrd="0" presId="urn:microsoft.com/office/officeart/2005/8/layout/cycle4"/>
    <dgm:cxn modelId="{0632FE50-D286-414E-8822-2DE6CF1271E8}" type="presParOf" srcId="{4A698397-B7AE-7A47-9447-78F453729C12}" destId="{AE070168-14C3-8E49-989F-49ABBA1B57B9}" srcOrd="1" destOrd="0" presId="urn:microsoft.com/office/officeart/2005/8/layout/cycle4"/>
    <dgm:cxn modelId="{0F343768-FC34-194F-89FB-E0C356C9D527}" type="presParOf" srcId="{AE070168-14C3-8E49-989F-49ABBA1B57B9}" destId="{9E955336-048A-E348-9FF1-54161A65C9CA}" srcOrd="0" destOrd="0" presId="urn:microsoft.com/office/officeart/2005/8/layout/cycle4"/>
    <dgm:cxn modelId="{3BEE7CB1-2195-8743-9576-02F2DEF49A65}" type="presParOf" srcId="{AE070168-14C3-8E49-989F-49ABBA1B57B9}" destId="{19E93C89-DFB1-DC44-80AB-266153B19B34}" srcOrd="1" destOrd="0" presId="urn:microsoft.com/office/officeart/2005/8/layout/cycle4"/>
    <dgm:cxn modelId="{E54F0434-5188-9B4C-BE44-0C9389FB55E4}" type="presParOf" srcId="{AE070168-14C3-8E49-989F-49ABBA1B57B9}" destId="{10FEE856-EF4F-FE4A-8E84-4166594BF318}" srcOrd="2" destOrd="0" presId="urn:microsoft.com/office/officeart/2005/8/layout/cycle4"/>
    <dgm:cxn modelId="{E41E0FE1-8F52-3E40-9207-5D5A1526210F}" type="presParOf" srcId="{AE070168-14C3-8E49-989F-49ABBA1B57B9}" destId="{62D966A4-AC3D-3E47-BCD8-13429F60EAC2}" srcOrd="3" destOrd="0" presId="urn:microsoft.com/office/officeart/2005/8/layout/cycle4"/>
    <dgm:cxn modelId="{ACD87A79-CCA3-7B4F-AF54-97085CBA73EB}" type="presParOf" srcId="{AE070168-14C3-8E49-989F-49ABBA1B57B9}" destId="{DD40F964-D72F-6947-AFB5-45B0E9E82EF6}" srcOrd="4" destOrd="0" presId="urn:microsoft.com/office/officeart/2005/8/layout/cycle4"/>
    <dgm:cxn modelId="{3E77D41F-B76C-9943-BD88-780B24D40231}" type="presParOf" srcId="{4A698397-B7AE-7A47-9447-78F453729C12}" destId="{03BCC490-189A-7445-9331-CC750827354A}" srcOrd="2" destOrd="0" presId="urn:microsoft.com/office/officeart/2005/8/layout/cycle4"/>
    <dgm:cxn modelId="{B2785DA1-0652-F247-9FF4-D885919B7251}" type="presParOf" srcId="{4A698397-B7AE-7A47-9447-78F453729C12}" destId="{037600C2-B714-1445-862B-0709FC029F1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B26A1D-3BD1-4296-812A-25E28034A9A9}"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4B059B0C-0B01-484D-A8DA-5006DE806BD6}">
      <dgm:prSet/>
      <dgm:spPr/>
      <dgm:t>
        <a:bodyPr/>
        <a:lstStyle/>
        <a:p>
          <a:pPr algn="ctr"/>
          <a:r>
            <a:rPr lang="en-US" dirty="0"/>
            <a:t>Discuss a case that caused you to take it home with you. </a:t>
          </a:r>
        </a:p>
        <a:p>
          <a:pPr algn="ctr"/>
          <a:r>
            <a:rPr lang="en-US" i="1" dirty="0"/>
            <a:t>Note Client, Helper, and Team Characteristics</a:t>
          </a:r>
        </a:p>
      </dgm:t>
    </dgm:pt>
    <dgm:pt modelId="{5AFBC6ED-192A-4023-B8EF-8CBBA8F5BAE1}" type="parTrans" cxnId="{0F1DEB85-B0EB-4617-B54C-95997EEC767B}">
      <dgm:prSet/>
      <dgm:spPr/>
      <dgm:t>
        <a:bodyPr/>
        <a:lstStyle/>
        <a:p>
          <a:endParaRPr lang="en-US"/>
        </a:p>
      </dgm:t>
    </dgm:pt>
    <dgm:pt modelId="{932CB2A9-73AE-4BF0-8FB4-AFC2FF63A08C}" type="sibTrans" cxnId="{0F1DEB85-B0EB-4617-B54C-95997EEC767B}">
      <dgm:prSet phldrT="1" phldr="0"/>
      <dgm:spPr/>
      <dgm:t>
        <a:bodyPr/>
        <a:lstStyle/>
        <a:p>
          <a:r>
            <a:rPr lang="en-US"/>
            <a:t>1</a:t>
          </a:r>
        </a:p>
      </dgm:t>
    </dgm:pt>
    <dgm:pt modelId="{736EB90D-3B01-4022-8DF5-A9C3F62A5787}">
      <dgm:prSet/>
      <dgm:spPr/>
      <dgm:t>
        <a:bodyPr/>
        <a:lstStyle/>
        <a:p>
          <a:pPr algn="ctr"/>
          <a:r>
            <a:rPr lang="en-US" dirty="0"/>
            <a:t>Identify what factors impacted you  - internal &amp; external</a:t>
          </a:r>
        </a:p>
        <a:p>
          <a:pPr algn="ctr"/>
          <a:r>
            <a:rPr lang="en-US" b="1" dirty="0"/>
            <a:t>note commonalities</a:t>
          </a:r>
        </a:p>
      </dgm:t>
    </dgm:pt>
    <dgm:pt modelId="{5ED212E3-2C37-48C7-9477-E86834F94C87}" type="parTrans" cxnId="{3354A99F-51C0-4E0D-88D9-1CED2FD75C8C}">
      <dgm:prSet/>
      <dgm:spPr/>
      <dgm:t>
        <a:bodyPr/>
        <a:lstStyle/>
        <a:p>
          <a:endParaRPr lang="en-US"/>
        </a:p>
      </dgm:t>
    </dgm:pt>
    <dgm:pt modelId="{6D9B77C6-7DB7-4B25-9600-17C3F29F005C}" type="sibTrans" cxnId="{3354A99F-51C0-4E0D-88D9-1CED2FD75C8C}">
      <dgm:prSet phldrT="2" phldr="0"/>
      <dgm:spPr/>
      <dgm:t>
        <a:bodyPr/>
        <a:lstStyle/>
        <a:p>
          <a:r>
            <a:rPr lang="en-US"/>
            <a:t>2</a:t>
          </a:r>
        </a:p>
      </dgm:t>
    </dgm:pt>
    <dgm:pt modelId="{3DF99A0B-DF13-4C37-AD0A-22D924B95416}">
      <dgm:prSet/>
      <dgm:spPr/>
      <dgm:t>
        <a:bodyPr/>
        <a:lstStyle/>
        <a:p>
          <a:pPr algn="ctr"/>
          <a:r>
            <a:rPr lang="en-US" dirty="0"/>
            <a:t>Share these findings with the larger group</a:t>
          </a:r>
        </a:p>
      </dgm:t>
    </dgm:pt>
    <dgm:pt modelId="{A3B3908C-0804-415D-9CF0-4E3AE9569B05}" type="parTrans" cxnId="{F9FA724D-D21E-45D9-BAE9-044B0EC43D1F}">
      <dgm:prSet/>
      <dgm:spPr/>
      <dgm:t>
        <a:bodyPr/>
        <a:lstStyle/>
        <a:p>
          <a:endParaRPr lang="en-US"/>
        </a:p>
      </dgm:t>
    </dgm:pt>
    <dgm:pt modelId="{F0048B3C-014B-4CCB-9438-03C1E5D56038}" type="sibTrans" cxnId="{F9FA724D-D21E-45D9-BAE9-044B0EC43D1F}">
      <dgm:prSet phldrT="3" phldr="0"/>
      <dgm:spPr/>
      <dgm:t>
        <a:bodyPr/>
        <a:lstStyle/>
        <a:p>
          <a:r>
            <a:rPr lang="en-US"/>
            <a:t>3</a:t>
          </a:r>
        </a:p>
      </dgm:t>
    </dgm:pt>
    <dgm:pt modelId="{88BB3D4A-27FB-3643-BE2A-79F3574870E3}" type="pres">
      <dgm:prSet presAssocID="{06B26A1D-3BD1-4296-812A-25E28034A9A9}" presName="Name0" presStyleCnt="0">
        <dgm:presLayoutVars>
          <dgm:animLvl val="lvl"/>
          <dgm:resizeHandles val="exact"/>
        </dgm:presLayoutVars>
      </dgm:prSet>
      <dgm:spPr/>
    </dgm:pt>
    <dgm:pt modelId="{9A7B3087-AC2A-BB4C-BA0F-5DD8DF66A532}" type="pres">
      <dgm:prSet presAssocID="{4B059B0C-0B01-484D-A8DA-5006DE806BD6}" presName="compositeNode" presStyleCnt="0">
        <dgm:presLayoutVars>
          <dgm:bulletEnabled val="1"/>
        </dgm:presLayoutVars>
      </dgm:prSet>
      <dgm:spPr/>
    </dgm:pt>
    <dgm:pt modelId="{02FF7984-B65C-F449-908C-1F6FF98268D7}" type="pres">
      <dgm:prSet presAssocID="{4B059B0C-0B01-484D-A8DA-5006DE806BD6}" presName="bgRect" presStyleLbl="bgAccFollowNode1" presStyleIdx="0" presStyleCnt="3"/>
      <dgm:spPr/>
    </dgm:pt>
    <dgm:pt modelId="{8CEF8842-C365-CE45-8ACB-97760D1B1243}" type="pres">
      <dgm:prSet presAssocID="{932CB2A9-73AE-4BF0-8FB4-AFC2FF63A08C}" presName="sibTransNodeCircle" presStyleLbl="alignNode1" presStyleIdx="0" presStyleCnt="6">
        <dgm:presLayoutVars>
          <dgm:chMax val="0"/>
          <dgm:bulletEnabled/>
        </dgm:presLayoutVars>
      </dgm:prSet>
      <dgm:spPr/>
    </dgm:pt>
    <dgm:pt modelId="{D8AEE8CB-71E3-7E4B-9058-9157D9ADEF4F}" type="pres">
      <dgm:prSet presAssocID="{4B059B0C-0B01-484D-A8DA-5006DE806BD6}" presName="bottomLine" presStyleLbl="alignNode1" presStyleIdx="1" presStyleCnt="6">
        <dgm:presLayoutVars/>
      </dgm:prSet>
      <dgm:spPr/>
    </dgm:pt>
    <dgm:pt modelId="{29B9061D-445D-0D4A-9A6A-F605396DFAB8}" type="pres">
      <dgm:prSet presAssocID="{4B059B0C-0B01-484D-A8DA-5006DE806BD6}" presName="nodeText" presStyleLbl="bgAccFollowNode1" presStyleIdx="0" presStyleCnt="3">
        <dgm:presLayoutVars>
          <dgm:bulletEnabled val="1"/>
        </dgm:presLayoutVars>
      </dgm:prSet>
      <dgm:spPr/>
    </dgm:pt>
    <dgm:pt modelId="{9A4AB6D9-E1B3-B740-9678-FBA94A7B7252}" type="pres">
      <dgm:prSet presAssocID="{932CB2A9-73AE-4BF0-8FB4-AFC2FF63A08C}" presName="sibTrans" presStyleCnt="0"/>
      <dgm:spPr/>
    </dgm:pt>
    <dgm:pt modelId="{B278799B-70F4-4D4C-B925-0D35291B6AB0}" type="pres">
      <dgm:prSet presAssocID="{736EB90D-3B01-4022-8DF5-A9C3F62A5787}" presName="compositeNode" presStyleCnt="0">
        <dgm:presLayoutVars>
          <dgm:bulletEnabled val="1"/>
        </dgm:presLayoutVars>
      </dgm:prSet>
      <dgm:spPr/>
    </dgm:pt>
    <dgm:pt modelId="{175EFA5B-1B29-7344-B2CE-ACF0A0932407}" type="pres">
      <dgm:prSet presAssocID="{736EB90D-3B01-4022-8DF5-A9C3F62A5787}" presName="bgRect" presStyleLbl="bgAccFollowNode1" presStyleIdx="1" presStyleCnt="3"/>
      <dgm:spPr/>
    </dgm:pt>
    <dgm:pt modelId="{EF16BCD9-2991-154C-8195-40E523C2A5F7}" type="pres">
      <dgm:prSet presAssocID="{6D9B77C6-7DB7-4B25-9600-17C3F29F005C}" presName="sibTransNodeCircle" presStyleLbl="alignNode1" presStyleIdx="2" presStyleCnt="6">
        <dgm:presLayoutVars>
          <dgm:chMax val="0"/>
          <dgm:bulletEnabled/>
        </dgm:presLayoutVars>
      </dgm:prSet>
      <dgm:spPr/>
    </dgm:pt>
    <dgm:pt modelId="{2F2E461A-EFD0-9942-8949-F46F75BBA5BE}" type="pres">
      <dgm:prSet presAssocID="{736EB90D-3B01-4022-8DF5-A9C3F62A5787}" presName="bottomLine" presStyleLbl="alignNode1" presStyleIdx="3" presStyleCnt="6">
        <dgm:presLayoutVars/>
      </dgm:prSet>
      <dgm:spPr/>
    </dgm:pt>
    <dgm:pt modelId="{42E30424-CC8C-EE46-8EBC-7737AB58D774}" type="pres">
      <dgm:prSet presAssocID="{736EB90D-3B01-4022-8DF5-A9C3F62A5787}" presName="nodeText" presStyleLbl="bgAccFollowNode1" presStyleIdx="1" presStyleCnt="3">
        <dgm:presLayoutVars>
          <dgm:bulletEnabled val="1"/>
        </dgm:presLayoutVars>
      </dgm:prSet>
      <dgm:spPr/>
    </dgm:pt>
    <dgm:pt modelId="{6D1F5DB3-F12F-0347-9DAF-49745B58543B}" type="pres">
      <dgm:prSet presAssocID="{6D9B77C6-7DB7-4B25-9600-17C3F29F005C}" presName="sibTrans" presStyleCnt="0"/>
      <dgm:spPr/>
    </dgm:pt>
    <dgm:pt modelId="{20288DD3-D1ED-EC4F-889B-63F6C961D995}" type="pres">
      <dgm:prSet presAssocID="{3DF99A0B-DF13-4C37-AD0A-22D924B95416}" presName="compositeNode" presStyleCnt="0">
        <dgm:presLayoutVars>
          <dgm:bulletEnabled val="1"/>
        </dgm:presLayoutVars>
      </dgm:prSet>
      <dgm:spPr/>
    </dgm:pt>
    <dgm:pt modelId="{22225D36-4DD1-7846-893A-312027107D88}" type="pres">
      <dgm:prSet presAssocID="{3DF99A0B-DF13-4C37-AD0A-22D924B95416}" presName="bgRect" presStyleLbl="bgAccFollowNode1" presStyleIdx="2" presStyleCnt="3"/>
      <dgm:spPr/>
    </dgm:pt>
    <dgm:pt modelId="{3FA0D2FC-B091-7A45-94F9-1A8EF5B8D5A0}" type="pres">
      <dgm:prSet presAssocID="{F0048B3C-014B-4CCB-9438-03C1E5D56038}" presName="sibTransNodeCircle" presStyleLbl="alignNode1" presStyleIdx="4" presStyleCnt="6">
        <dgm:presLayoutVars>
          <dgm:chMax val="0"/>
          <dgm:bulletEnabled/>
        </dgm:presLayoutVars>
      </dgm:prSet>
      <dgm:spPr/>
    </dgm:pt>
    <dgm:pt modelId="{046E88DD-46EB-B742-89DC-C14AAF1A4CD0}" type="pres">
      <dgm:prSet presAssocID="{3DF99A0B-DF13-4C37-AD0A-22D924B95416}" presName="bottomLine" presStyleLbl="alignNode1" presStyleIdx="5" presStyleCnt="6">
        <dgm:presLayoutVars/>
      </dgm:prSet>
      <dgm:spPr/>
    </dgm:pt>
    <dgm:pt modelId="{83FB818C-9409-614F-8A6A-D2A32CA0B74C}" type="pres">
      <dgm:prSet presAssocID="{3DF99A0B-DF13-4C37-AD0A-22D924B95416}" presName="nodeText" presStyleLbl="bgAccFollowNode1" presStyleIdx="2" presStyleCnt="3">
        <dgm:presLayoutVars>
          <dgm:bulletEnabled val="1"/>
        </dgm:presLayoutVars>
      </dgm:prSet>
      <dgm:spPr/>
    </dgm:pt>
  </dgm:ptLst>
  <dgm:cxnLst>
    <dgm:cxn modelId="{9DB7D005-D06D-1D4B-BD20-6B849201C0CE}" type="presOf" srcId="{4B059B0C-0B01-484D-A8DA-5006DE806BD6}" destId="{02FF7984-B65C-F449-908C-1F6FF98268D7}" srcOrd="0" destOrd="0" presId="urn:microsoft.com/office/officeart/2016/7/layout/BasicLinearProcessNumbered"/>
    <dgm:cxn modelId="{BCD1EA1B-4C97-BA4C-8175-944861B35A66}" type="presOf" srcId="{F0048B3C-014B-4CCB-9438-03C1E5D56038}" destId="{3FA0D2FC-B091-7A45-94F9-1A8EF5B8D5A0}" srcOrd="0" destOrd="0" presId="urn:microsoft.com/office/officeart/2016/7/layout/BasicLinearProcessNumbered"/>
    <dgm:cxn modelId="{4004E939-7998-234B-A086-D7314391BEB6}" type="presOf" srcId="{4B059B0C-0B01-484D-A8DA-5006DE806BD6}" destId="{29B9061D-445D-0D4A-9A6A-F605396DFAB8}" srcOrd="1" destOrd="0" presId="urn:microsoft.com/office/officeart/2016/7/layout/BasicLinearProcessNumbered"/>
    <dgm:cxn modelId="{F9FA724D-D21E-45D9-BAE9-044B0EC43D1F}" srcId="{06B26A1D-3BD1-4296-812A-25E28034A9A9}" destId="{3DF99A0B-DF13-4C37-AD0A-22D924B95416}" srcOrd="2" destOrd="0" parTransId="{A3B3908C-0804-415D-9CF0-4E3AE9569B05}" sibTransId="{F0048B3C-014B-4CCB-9438-03C1E5D56038}"/>
    <dgm:cxn modelId="{0F1DEB85-B0EB-4617-B54C-95997EEC767B}" srcId="{06B26A1D-3BD1-4296-812A-25E28034A9A9}" destId="{4B059B0C-0B01-484D-A8DA-5006DE806BD6}" srcOrd="0" destOrd="0" parTransId="{5AFBC6ED-192A-4023-B8EF-8CBBA8F5BAE1}" sibTransId="{932CB2A9-73AE-4BF0-8FB4-AFC2FF63A08C}"/>
    <dgm:cxn modelId="{B0C66791-6CB8-7F49-92E8-8FA74DA9E81C}" type="presOf" srcId="{932CB2A9-73AE-4BF0-8FB4-AFC2FF63A08C}" destId="{8CEF8842-C365-CE45-8ACB-97760D1B1243}" srcOrd="0" destOrd="0" presId="urn:microsoft.com/office/officeart/2016/7/layout/BasicLinearProcessNumbered"/>
    <dgm:cxn modelId="{E9A39D98-E193-FB47-8A8C-BC2BB3D45A62}" type="presOf" srcId="{736EB90D-3B01-4022-8DF5-A9C3F62A5787}" destId="{175EFA5B-1B29-7344-B2CE-ACF0A0932407}" srcOrd="0" destOrd="0" presId="urn:microsoft.com/office/officeart/2016/7/layout/BasicLinearProcessNumbered"/>
    <dgm:cxn modelId="{239EB19E-087E-264F-B6B7-04AE978C8BF9}" type="presOf" srcId="{3DF99A0B-DF13-4C37-AD0A-22D924B95416}" destId="{22225D36-4DD1-7846-893A-312027107D88}" srcOrd="0" destOrd="0" presId="urn:microsoft.com/office/officeart/2016/7/layout/BasicLinearProcessNumbered"/>
    <dgm:cxn modelId="{3354A99F-51C0-4E0D-88D9-1CED2FD75C8C}" srcId="{06B26A1D-3BD1-4296-812A-25E28034A9A9}" destId="{736EB90D-3B01-4022-8DF5-A9C3F62A5787}" srcOrd="1" destOrd="0" parTransId="{5ED212E3-2C37-48C7-9477-E86834F94C87}" sibTransId="{6D9B77C6-7DB7-4B25-9600-17C3F29F005C}"/>
    <dgm:cxn modelId="{99D9D7AE-7829-294E-8823-483A6195CD11}" type="presOf" srcId="{6D9B77C6-7DB7-4B25-9600-17C3F29F005C}" destId="{EF16BCD9-2991-154C-8195-40E523C2A5F7}" srcOrd="0" destOrd="0" presId="urn:microsoft.com/office/officeart/2016/7/layout/BasicLinearProcessNumbered"/>
    <dgm:cxn modelId="{A44EC9D9-D50F-D845-B180-41E4A925514F}" type="presOf" srcId="{3DF99A0B-DF13-4C37-AD0A-22D924B95416}" destId="{83FB818C-9409-614F-8A6A-D2A32CA0B74C}" srcOrd="1" destOrd="0" presId="urn:microsoft.com/office/officeart/2016/7/layout/BasicLinearProcessNumbered"/>
    <dgm:cxn modelId="{E0DFA0EF-A03E-6748-B671-3F0F54FD9494}" type="presOf" srcId="{736EB90D-3B01-4022-8DF5-A9C3F62A5787}" destId="{42E30424-CC8C-EE46-8EBC-7737AB58D774}" srcOrd="1" destOrd="0" presId="urn:microsoft.com/office/officeart/2016/7/layout/BasicLinearProcessNumbered"/>
    <dgm:cxn modelId="{33DBB2F1-DA71-4649-811E-F5BF4F71B83B}" type="presOf" srcId="{06B26A1D-3BD1-4296-812A-25E28034A9A9}" destId="{88BB3D4A-27FB-3643-BE2A-79F3574870E3}" srcOrd="0" destOrd="0" presId="urn:microsoft.com/office/officeart/2016/7/layout/BasicLinearProcessNumbered"/>
    <dgm:cxn modelId="{3C122DFB-9EAA-244B-9674-1E6A63B7044C}" type="presParOf" srcId="{88BB3D4A-27FB-3643-BE2A-79F3574870E3}" destId="{9A7B3087-AC2A-BB4C-BA0F-5DD8DF66A532}" srcOrd="0" destOrd="0" presId="urn:microsoft.com/office/officeart/2016/7/layout/BasicLinearProcessNumbered"/>
    <dgm:cxn modelId="{CF984305-19B7-DB41-B2E2-31007CCD3A82}" type="presParOf" srcId="{9A7B3087-AC2A-BB4C-BA0F-5DD8DF66A532}" destId="{02FF7984-B65C-F449-908C-1F6FF98268D7}" srcOrd="0" destOrd="0" presId="urn:microsoft.com/office/officeart/2016/7/layout/BasicLinearProcessNumbered"/>
    <dgm:cxn modelId="{6D42A9E3-B351-024D-A228-FB31345B1128}" type="presParOf" srcId="{9A7B3087-AC2A-BB4C-BA0F-5DD8DF66A532}" destId="{8CEF8842-C365-CE45-8ACB-97760D1B1243}" srcOrd="1" destOrd="0" presId="urn:microsoft.com/office/officeart/2016/7/layout/BasicLinearProcessNumbered"/>
    <dgm:cxn modelId="{39136BA3-761D-C549-A485-D8A7EEDF746D}" type="presParOf" srcId="{9A7B3087-AC2A-BB4C-BA0F-5DD8DF66A532}" destId="{D8AEE8CB-71E3-7E4B-9058-9157D9ADEF4F}" srcOrd="2" destOrd="0" presId="urn:microsoft.com/office/officeart/2016/7/layout/BasicLinearProcessNumbered"/>
    <dgm:cxn modelId="{00950039-5232-3B41-B665-84D63CD428CC}" type="presParOf" srcId="{9A7B3087-AC2A-BB4C-BA0F-5DD8DF66A532}" destId="{29B9061D-445D-0D4A-9A6A-F605396DFAB8}" srcOrd="3" destOrd="0" presId="urn:microsoft.com/office/officeart/2016/7/layout/BasicLinearProcessNumbered"/>
    <dgm:cxn modelId="{EE5D25F3-1FA7-C649-B52C-2A969D789DBA}" type="presParOf" srcId="{88BB3D4A-27FB-3643-BE2A-79F3574870E3}" destId="{9A4AB6D9-E1B3-B740-9678-FBA94A7B7252}" srcOrd="1" destOrd="0" presId="urn:microsoft.com/office/officeart/2016/7/layout/BasicLinearProcessNumbered"/>
    <dgm:cxn modelId="{B870F1A1-697D-1E4E-BF51-15C0324BEBCD}" type="presParOf" srcId="{88BB3D4A-27FB-3643-BE2A-79F3574870E3}" destId="{B278799B-70F4-4D4C-B925-0D35291B6AB0}" srcOrd="2" destOrd="0" presId="urn:microsoft.com/office/officeart/2016/7/layout/BasicLinearProcessNumbered"/>
    <dgm:cxn modelId="{2D43411F-43B8-D348-A432-9CBE70AE6304}" type="presParOf" srcId="{B278799B-70F4-4D4C-B925-0D35291B6AB0}" destId="{175EFA5B-1B29-7344-B2CE-ACF0A0932407}" srcOrd="0" destOrd="0" presId="urn:microsoft.com/office/officeart/2016/7/layout/BasicLinearProcessNumbered"/>
    <dgm:cxn modelId="{6A0E620B-78A7-7F45-B248-FC97CF637023}" type="presParOf" srcId="{B278799B-70F4-4D4C-B925-0D35291B6AB0}" destId="{EF16BCD9-2991-154C-8195-40E523C2A5F7}" srcOrd="1" destOrd="0" presId="urn:microsoft.com/office/officeart/2016/7/layout/BasicLinearProcessNumbered"/>
    <dgm:cxn modelId="{09341FC9-D87F-EC44-AF1F-846AEDDE85A9}" type="presParOf" srcId="{B278799B-70F4-4D4C-B925-0D35291B6AB0}" destId="{2F2E461A-EFD0-9942-8949-F46F75BBA5BE}" srcOrd="2" destOrd="0" presId="urn:microsoft.com/office/officeart/2016/7/layout/BasicLinearProcessNumbered"/>
    <dgm:cxn modelId="{8CF08D25-4422-A34D-8D40-27A26B9FEA17}" type="presParOf" srcId="{B278799B-70F4-4D4C-B925-0D35291B6AB0}" destId="{42E30424-CC8C-EE46-8EBC-7737AB58D774}" srcOrd="3" destOrd="0" presId="urn:microsoft.com/office/officeart/2016/7/layout/BasicLinearProcessNumbered"/>
    <dgm:cxn modelId="{F7D5BCE2-3086-D947-A778-8E5D7E49F72A}" type="presParOf" srcId="{88BB3D4A-27FB-3643-BE2A-79F3574870E3}" destId="{6D1F5DB3-F12F-0347-9DAF-49745B58543B}" srcOrd="3" destOrd="0" presId="urn:microsoft.com/office/officeart/2016/7/layout/BasicLinearProcessNumbered"/>
    <dgm:cxn modelId="{A2EBB6F6-C4BE-004D-8AD6-DAF7A48A4616}" type="presParOf" srcId="{88BB3D4A-27FB-3643-BE2A-79F3574870E3}" destId="{20288DD3-D1ED-EC4F-889B-63F6C961D995}" srcOrd="4" destOrd="0" presId="urn:microsoft.com/office/officeart/2016/7/layout/BasicLinearProcessNumbered"/>
    <dgm:cxn modelId="{6A85C1E6-1624-0A41-A267-5668491043A0}" type="presParOf" srcId="{20288DD3-D1ED-EC4F-889B-63F6C961D995}" destId="{22225D36-4DD1-7846-893A-312027107D88}" srcOrd="0" destOrd="0" presId="urn:microsoft.com/office/officeart/2016/7/layout/BasicLinearProcessNumbered"/>
    <dgm:cxn modelId="{6A58239D-62C4-1C41-98F9-C67FF4212597}" type="presParOf" srcId="{20288DD3-D1ED-EC4F-889B-63F6C961D995}" destId="{3FA0D2FC-B091-7A45-94F9-1A8EF5B8D5A0}" srcOrd="1" destOrd="0" presId="urn:microsoft.com/office/officeart/2016/7/layout/BasicLinearProcessNumbered"/>
    <dgm:cxn modelId="{32F412AE-293C-414B-B8A8-1EE4FC472242}" type="presParOf" srcId="{20288DD3-D1ED-EC4F-889B-63F6C961D995}" destId="{046E88DD-46EB-B742-89DC-C14AAF1A4CD0}" srcOrd="2" destOrd="0" presId="urn:microsoft.com/office/officeart/2016/7/layout/BasicLinearProcessNumbered"/>
    <dgm:cxn modelId="{660ABEB6-F9EE-B444-8EBB-4D0F12AFA3DA}" type="presParOf" srcId="{20288DD3-D1ED-EC4F-889B-63F6C961D995}" destId="{83FB818C-9409-614F-8A6A-D2A32CA0B74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7D9868-C3A9-4116-93EA-F9CB2D0FE58C}" type="doc">
      <dgm:prSet loTypeId="urn:microsoft.com/office/officeart/2005/8/layout/default" loCatId="list" qsTypeId="urn:microsoft.com/office/officeart/2005/8/quickstyle/simple2" qsCatId="simple" csTypeId="urn:microsoft.com/office/officeart/2005/8/colors/accent6_4" csCatId="accent6" phldr="1"/>
      <dgm:spPr/>
      <dgm:t>
        <a:bodyPr/>
        <a:lstStyle/>
        <a:p>
          <a:endParaRPr lang="en-US"/>
        </a:p>
      </dgm:t>
    </dgm:pt>
    <dgm:pt modelId="{D398A6C9-CE7E-4D1A-9622-F7ED232E436B}">
      <dgm:prSet/>
      <dgm:spPr/>
      <dgm:t>
        <a:bodyPr/>
        <a:lstStyle/>
        <a:p>
          <a:r>
            <a:rPr lang="en-US" dirty="0"/>
            <a:t>Am I feeling any negative reactions, such as frustration, irritation, anxiety, helpless, defensiveness, hopelessness?</a:t>
          </a:r>
        </a:p>
      </dgm:t>
    </dgm:pt>
    <dgm:pt modelId="{8B56AC72-FBCF-46BC-B93E-CDFA4546B107}" type="parTrans" cxnId="{93657FF2-A550-4EA8-944D-F03D3FA65C7F}">
      <dgm:prSet/>
      <dgm:spPr/>
      <dgm:t>
        <a:bodyPr/>
        <a:lstStyle/>
        <a:p>
          <a:endParaRPr lang="en-US"/>
        </a:p>
      </dgm:t>
    </dgm:pt>
    <dgm:pt modelId="{DC40AB68-CE6F-451C-AC31-72B8804F4661}" type="sibTrans" cxnId="{93657FF2-A550-4EA8-944D-F03D3FA65C7F}">
      <dgm:prSet/>
      <dgm:spPr/>
      <dgm:t>
        <a:bodyPr/>
        <a:lstStyle/>
        <a:p>
          <a:endParaRPr lang="en-US"/>
        </a:p>
      </dgm:t>
    </dgm:pt>
    <dgm:pt modelId="{B64763DF-5D29-44F6-B6ED-5AC741935C9D}">
      <dgm:prSet/>
      <dgm:spPr/>
      <dgm:t>
        <a:bodyPr/>
        <a:lstStyle/>
        <a:p>
          <a:r>
            <a:rPr lang="en-US" dirty="0"/>
            <a:t>Am I engaging in dysfunctional behaviors, such as blaming, demeaning, or controlling, team members or the client(s)?</a:t>
          </a:r>
        </a:p>
      </dgm:t>
    </dgm:pt>
    <dgm:pt modelId="{CAC68850-8EF3-47D4-BCC6-76C6B74D5129}" type="parTrans" cxnId="{0F0D4BDB-3E74-4B00-BB10-47B6A1A2778B}">
      <dgm:prSet/>
      <dgm:spPr/>
      <dgm:t>
        <a:bodyPr/>
        <a:lstStyle/>
        <a:p>
          <a:endParaRPr lang="en-US"/>
        </a:p>
      </dgm:t>
    </dgm:pt>
    <dgm:pt modelId="{7C40325C-19EF-432E-AA7C-A344E045245C}" type="sibTrans" cxnId="{0F0D4BDB-3E74-4B00-BB10-47B6A1A2778B}">
      <dgm:prSet/>
      <dgm:spPr/>
      <dgm:t>
        <a:bodyPr/>
        <a:lstStyle/>
        <a:p>
          <a:endParaRPr lang="en-US"/>
        </a:p>
      </dgm:t>
    </dgm:pt>
    <dgm:pt modelId="{89DE2C81-755C-4DF2-B504-7495FC0E089E}">
      <dgm:prSet/>
      <dgm:spPr/>
      <dgm:t>
        <a:bodyPr/>
        <a:lstStyle/>
        <a:p>
          <a:r>
            <a:rPr lang="en-US" dirty="0"/>
            <a:t>What predictions am I making about today’s meeting? How am I anticipating the clients will behave? How am I anticipating what the team interactions will be?</a:t>
          </a:r>
        </a:p>
      </dgm:t>
    </dgm:pt>
    <dgm:pt modelId="{9BABD02F-54A6-4D27-AEFB-F607E4C9AAAF}" type="parTrans" cxnId="{6C0EFE9A-E835-447B-8DF3-17D5790EE157}">
      <dgm:prSet/>
      <dgm:spPr/>
      <dgm:t>
        <a:bodyPr/>
        <a:lstStyle/>
        <a:p>
          <a:endParaRPr lang="en-US"/>
        </a:p>
      </dgm:t>
    </dgm:pt>
    <dgm:pt modelId="{908269A9-BB71-486D-ACCB-CF2ABDBD787C}" type="sibTrans" cxnId="{6C0EFE9A-E835-447B-8DF3-17D5790EE157}">
      <dgm:prSet/>
      <dgm:spPr/>
      <dgm:t>
        <a:bodyPr/>
        <a:lstStyle/>
        <a:p>
          <a:endParaRPr lang="en-US"/>
        </a:p>
      </dgm:t>
    </dgm:pt>
    <dgm:pt modelId="{06454285-0F1B-2F40-BD8E-453EB1547C05}">
      <dgm:prSet/>
      <dgm:spPr/>
      <dgm:t>
        <a:bodyPr/>
        <a:lstStyle/>
        <a:p>
          <a:r>
            <a:rPr lang="en-US" dirty="0"/>
            <a:t>What is my worst fear about the outcome of this meeting or this case? If this did happen what would this mean about me (I’m a failure,  I’m too vulnerable)?</a:t>
          </a:r>
        </a:p>
      </dgm:t>
    </dgm:pt>
    <dgm:pt modelId="{8E6B8B14-7B97-374A-86DE-23F6E812E618}" type="parTrans" cxnId="{AD3CF9E9-05A4-6143-8B4A-B966395085E5}">
      <dgm:prSet/>
      <dgm:spPr/>
      <dgm:t>
        <a:bodyPr/>
        <a:lstStyle/>
        <a:p>
          <a:endParaRPr lang="en-US"/>
        </a:p>
      </dgm:t>
    </dgm:pt>
    <dgm:pt modelId="{BEE4B2F4-9D74-B84A-BAB6-FE77922F84F9}" type="sibTrans" cxnId="{AD3CF9E9-05A4-6143-8B4A-B966395085E5}">
      <dgm:prSet/>
      <dgm:spPr/>
      <dgm:t>
        <a:bodyPr/>
        <a:lstStyle/>
        <a:p>
          <a:endParaRPr lang="en-US"/>
        </a:p>
      </dgm:t>
    </dgm:pt>
    <dgm:pt modelId="{CD01AE17-B836-DD43-B34D-8B8782DC8456}">
      <dgm:prSet/>
      <dgm:spPr/>
      <dgm:t>
        <a:bodyPr/>
        <a:lstStyle/>
        <a:p>
          <a:r>
            <a:rPr lang="en-US" dirty="0"/>
            <a:t>What are my thoughts and beliefs that may be influencing how feel about the current situation?</a:t>
          </a:r>
        </a:p>
      </dgm:t>
    </dgm:pt>
    <dgm:pt modelId="{A30C6280-E1AF-D144-8A3A-28705875FF90}" type="parTrans" cxnId="{95BA554A-925A-3A48-B9C9-07E9C9BF9827}">
      <dgm:prSet/>
      <dgm:spPr/>
      <dgm:t>
        <a:bodyPr/>
        <a:lstStyle/>
        <a:p>
          <a:endParaRPr lang="en-US"/>
        </a:p>
      </dgm:t>
    </dgm:pt>
    <dgm:pt modelId="{81684B89-C297-9B42-8A72-57E243B7B8EC}" type="sibTrans" cxnId="{95BA554A-925A-3A48-B9C9-07E9C9BF9827}">
      <dgm:prSet/>
      <dgm:spPr/>
      <dgm:t>
        <a:bodyPr/>
        <a:lstStyle/>
        <a:p>
          <a:endParaRPr lang="en-US"/>
        </a:p>
      </dgm:t>
    </dgm:pt>
    <dgm:pt modelId="{3B8A24FA-8F47-1E40-A286-783A48B6CB84}">
      <dgm:prSet/>
      <dgm:spPr/>
      <dgm:t>
        <a:bodyPr/>
        <a:lstStyle/>
        <a:p>
          <a:r>
            <a:rPr lang="en-US" dirty="0"/>
            <a:t>Do I have any outstanding issues to process with the team? Do I need to ask for support to help me deal effectively with the situation?</a:t>
          </a:r>
        </a:p>
      </dgm:t>
    </dgm:pt>
    <dgm:pt modelId="{BBA5C706-62DC-5247-B15C-75A4EAC2F479}" type="parTrans" cxnId="{1C514FAE-0AAF-1341-A559-FF4883DC8A24}">
      <dgm:prSet/>
      <dgm:spPr/>
      <dgm:t>
        <a:bodyPr/>
        <a:lstStyle/>
        <a:p>
          <a:endParaRPr lang="en-US"/>
        </a:p>
      </dgm:t>
    </dgm:pt>
    <dgm:pt modelId="{6AE3ABA6-7869-8F4E-AF3F-77A36B6FBCCB}" type="sibTrans" cxnId="{1C514FAE-0AAF-1341-A559-FF4883DC8A24}">
      <dgm:prSet/>
      <dgm:spPr/>
      <dgm:t>
        <a:bodyPr/>
        <a:lstStyle/>
        <a:p>
          <a:endParaRPr lang="en-US"/>
        </a:p>
      </dgm:t>
    </dgm:pt>
    <dgm:pt modelId="{F95AA9FD-ECA1-AD45-A17E-EEF21E70B918}" type="pres">
      <dgm:prSet presAssocID="{597D9868-C3A9-4116-93EA-F9CB2D0FE58C}" presName="diagram" presStyleCnt="0">
        <dgm:presLayoutVars>
          <dgm:dir/>
          <dgm:resizeHandles val="exact"/>
        </dgm:presLayoutVars>
      </dgm:prSet>
      <dgm:spPr/>
    </dgm:pt>
    <dgm:pt modelId="{00CAFA7F-9CDA-1B45-85CD-B2A64821C8D9}" type="pres">
      <dgm:prSet presAssocID="{D398A6C9-CE7E-4D1A-9622-F7ED232E436B}" presName="node" presStyleLbl="node1" presStyleIdx="0" presStyleCnt="6">
        <dgm:presLayoutVars>
          <dgm:bulletEnabled val="1"/>
        </dgm:presLayoutVars>
      </dgm:prSet>
      <dgm:spPr/>
    </dgm:pt>
    <dgm:pt modelId="{6E45B191-D43D-D04A-A5C0-E46CDEC033E3}" type="pres">
      <dgm:prSet presAssocID="{DC40AB68-CE6F-451C-AC31-72B8804F4661}" presName="sibTrans" presStyleCnt="0"/>
      <dgm:spPr/>
    </dgm:pt>
    <dgm:pt modelId="{F51A965F-5D36-B54B-89CC-E595C64AEAF3}" type="pres">
      <dgm:prSet presAssocID="{B64763DF-5D29-44F6-B6ED-5AC741935C9D}" presName="node" presStyleLbl="node1" presStyleIdx="1" presStyleCnt="6">
        <dgm:presLayoutVars>
          <dgm:bulletEnabled val="1"/>
        </dgm:presLayoutVars>
      </dgm:prSet>
      <dgm:spPr/>
    </dgm:pt>
    <dgm:pt modelId="{68A9BBDC-0D07-F945-ADA7-594104A7B33A}" type="pres">
      <dgm:prSet presAssocID="{7C40325C-19EF-432E-AA7C-A344E045245C}" presName="sibTrans" presStyleCnt="0"/>
      <dgm:spPr/>
    </dgm:pt>
    <dgm:pt modelId="{89AD838E-E68B-AD43-B7B5-8D138A5F32EB}" type="pres">
      <dgm:prSet presAssocID="{CD01AE17-B836-DD43-B34D-8B8782DC8456}" presName="node" presStyleLbl="node1" presStyleIdx="2" presStyleCnt="6">
        <dgm:presLayoutVars>
          <dgm:bulletEnabled val="1"/>
        </dgm:presLayoutVars>
      </dgm:prSet>
      <dgm:spPr/>
    </dgm:pt>
    <dgm:pt modelId="{0C0581BD-D7B5-F14E-B8A7-6EE52F8838AE}" type="pres">
      <dgm:prSet presAssocID="{81684B89-C297-9B42-8A72-57E243B7B8EC}" presName="sibTrans" presStyleCnt="0"/>
      <dgm:spPr/>
    </dgm:pt>
    <dgm:pt modelId="{717A10D4-3304-0E49-B550-2FF4A7464AA4}" type="pres">
      <dgm:prSet presAssocID="{89DE2C81-755C-4DF2-B504-7495FC0E089E}" presName="node" presStyleLbl="node1" presStyleIdx="3" presStyleCnt="6">
        <dgm:presLayoutVars>
          <dgm:bulletEnabled val="1"/>
        </dgm:presLayoutVars>
      </dgm:prSet>
      <dgm:spPr/>
    </dgm:pt>
    <dgm:pt modelId="{BB26713D-C226-754E-9724-E2536DD3127C}" type="pres">
      <dgm:prSet presAssocID="{908269A9-BB71-486D-ACCB-CF2ABDBD787C}" presName="sibTrans" presStyleCnt="0"/>
      <dgm:spPr/>
    </dgm:pt>
    <dgm:pt modelId="{85C3C68B-7AB3-6E46-A66E-E147B2B99D75}" type="pres">
      <dgm:prSet presAssocID="{3B8A24FA-8F47-1E40-A286-783A48B6CB84}" presName="node" presStyleLbl="node1" presStyleIdx="4" presStyleCnt="6">
        <dgm:presLayoutVars>
          <dgm:bulletEnabled val="1"/>
        </dgm:presLayoutVars>
      </dgm:prSet>
      <dgm:spPr/>
    </dgm:pt>
    <dgm:pt modelId="{4EBA7435-4701-E342-9805-7DC8C79508B9}" type="pres">
      <dgm:prSet presAssocID="{6AE3ABA6-7869-8F4E-AF3F-77A36B6FBCCB}" presName="sibTrans" presStyleCnt="0"/>
      <dgm:spPr/>
    </dgm:pt>
    <dgm:pt modelId="{7E32893E-A620-2A49-BB9D-99AA907B92AF}" type="pres">
      <dgm:prSet presAssocID="{06454285-0F1B-2F40-BD8E-453EB1547C05}" presName="node" presStyleLbl="node1" presStyleIdx="5" presStyleCnt="6">
        <dgm:presLayoutVars>
          <dgm:bulletEnabled val="1"/>
        </dgm:presLayoutVars>
      </dgm:prSet>
      <dgm:spPr/>
    </dgm:pt>
  </dgm:ptLst>
  <dgm:cxnLst>
    <dgm:cxn modelId="{679FDE25-B33B-AF49-AFA8-866D1D669635}" type="presOf" srcId="{06454285-0F1B-2F40-BD8E-453EB1547C05}" destId="{7E32893E-A620-2A49-BB9D-99AA907B92AF}" srcOrd="0" destOrd="0" presId="urn:microsoft.com/office/officeart/2005/8/layout/default"/>
    <dgm:cxn modelId="{73D9D93C-A61E-4946-9278-8FEDFDE1E451}" type="presOf" srcId="{B64763DF-5D29-44F6-B6ED-5AC741935C9D}" destId="{F51A965F-5D36-B54B-89CC-E595C64AEAF3}" srcOrd="0" destOrd="0" presId="urn:microsoft.com/office/officeart/2005/8/layout/default"/>
    <dgm:cxn modelId="{95BA554A-925A-3A48-B9C9-07E9C9BF9827}" srcId="{597D9868-C3A9-4116-93EA-F9CB2D0FE58C}" destId="{CD01AE17-B836-DD43-B34D-8B8782DC8456}" srcOrd="2" destOrd="0" parTransId="{A30C6280-E1AF-D144-8A3A-28705875FF90}" sibTransId="{81684B89-C297-9B42-8A72-57E243B7B8EC}"/>
    <dgm:cxn modelId="{3EE00554-95A8-644C-BC38-2AA330817223}" type="presOf" srcId="{D398A6C9-CE7E-4D1A-9622-F7ED232E436B}" destId="{00CAFA7F-9CDA-1B45-85CD-B2A64821C8D9}" srcOrd="0" destOrd="0" presId="urn:microsoft.com/office/officeart/2005/8/layout/default"/>
    <dgm:cxn modelId="{156B8C79-08D7-F64B-A797-07EE9066E794}" type="presOf" srcId="{89DE2C81-755C-4DF2-B504-7495FC0E089E}" destId="{717A10D4-3304-0E49-B550-2FF4A7464AA4}" srcOrd="0" destOrd="0" presId="urn:microsoft.com/office/officeart/2005/8/layout/default"/>
    <dgm:cxn modelId="{8515BA92-45FE-3F40-9B7B-812A7660A591}" type="presOf" srcId="{CD01AE17-B836-DD43-B34D-8B8782DC8456}" destId="{89AD838E-E68B-AD43-B7B5-8D138A5F32EB}" srcOrd="0" destOrd="0" presId="urn:microsoft.com/office/officeart/2005/8/layout/default"/>
    <dgm:cxn modelId="{6C0EFE9A-E835-447B-8DF3-17D5790EE157}" srcId="{597D9868-C3A9-4116-93EA-F9CB2D0FE58C}" destId="{89DE2C81-755C-4DF2-B504-7495FC0E089E}" srcOrd="3" destOrd="0" parTransId="{9BABD02F-54A6-4D27-AEFB-F607E4C9AAAF}" sibTransId="{908269A9-BB71-486D-ACCB-CF2ABDBD787C}"/>
    <dgm:cxn modelId="{1C514FAE-0AAF-1341-A559-FF4883DC8A24}" srcId="{597D9868-C3A9-4116-93EA-F9CB2D0FE58C}" destId="{3B8A24FA-8F47-1E40-A286-783A48B6CB84}" srcOrd="4" destOrd="0" parTransId="{BBA5C706-62DC-5247-B15C-75A4EAC2F479}" sibTransId="{6AE3ABA6-7869-8F4E-AF3F-77A36B6FBCCB}"/>
    <dgm:cxn modelId="{47A970D3-1D51-214B-9B0A-3B7FFD283AB3}" type="presOf" srcId="{3B8A24FA-8F47-1E40-A286-783A48B6CB84}" destId="{85C3C68B-7AB3-6E46-A66E-E147B2B99D75}" srcOrd="0" destOrd="0" presId="urn:microsoft.com/office/officeart/2005/8/layout/default"/>
    <dgm:cxn modelId="{269527D8-2E13-4348-94BF-5A283A7FE9CE}" type="presOf" srcId="{597D9868-C3A9-4116-93EA-F9CB2D0FE58C}" destId="{F95AA9FD-ECA1-AD45-A17E-EEF21E70B918}" srcOrd="0" destOrd="0" presId="urn:microsoft.com/office/officeart/2005/8/layout/default"/>
    <dgm:cxn modelId="{0F0D4BDB-3E74-4B00-BB10-47B6A1A2778B}" srcId="{597D9868-C3A9-4116-93EA-F9CB2D0FE58C}" destId="{B64763DF-5D29-44F6-B6ED-5AC741935C9D}" srcOrd="1" destOrd="0" parTransId="{CAC68850-8EF3-47D4-BCC6-76C6B74D5129}" sibTransId="{7C40325C-19EF-432E-AA7C-A344E045245C}"/>
    <dgm:cxn modelId="{AD3CF9E9-05A4-6143-8B4A-B966395085E5}" srcId="{597D9868-C3A9-4116-93EA-F9CB2D0FE58C}" destId="{06454285-0F1B-2F40-BD8E-453EB1547C05}" srcOrd="5" destOrd="0" parTransId="{8E6B8B14-7B97-374A-86DE-23F6E812E618}" sibTransId="{BEE4B2F4-9D74-B84A-BAB6-FE77922F84F9}"/>
    <dgm:cxn modelId="{93657FF2-A550-4EA8-944D-F03D3FA65C7F}" srcId="{597D9868-C3A9-4116-93EA-F9CB2D0FE58C}" destId="{D398A6C9-CE7E-4D1A-9622-F7ED232E436B}" srcOrd="0" destOrd="0" parTransId="{8B56AC72-FBCF-46BC-B93E-CDFA4546B107}" sibTransId="{DC40AB68-CE6F-451C-AC31-72B8804F4661}"/>
    <dgm:cxn modelId="{0FB56A8D-5B81-0A41-9158-6B666FBC7CB3}" type="presParOf" srcId="{F95AA9FD-ECA1-AD45-A17E-EEF21E70B918}" destId="{00CAFA7F-9CDA-1B45-85CD-B2A64821C8D9}" srcOrd="0" destOrd="0" presId="urn:microsoft.com/office/officeart/2005/8/layout/default"/>
    <dgm:cxn modelId="{762A594B-C5B4-344B-BB23-08F28E6434BC}" type="presParOf" srcId="{F95AA9FD-ECA1-AD45-A17E-EEF21E70B918}" destId="{6E45B191-D43D-D04A-A5C0-E46CDEC033E3}" srcOrd="1" destOrd="0" presId="urn:microsoft.com/office/officeart/2005/8/layout/default"/>
    <dgm:cxn modelId="{16B64D79-DA7C-E044-AFDB-C7A8829AD26F}" type="presParOf" srcId="{F95AA9FD-ECA1-AD45-A17E-EEF21E70B918}" destId="{F51A965F-5D36-B54B-89CC-E595C64AEAF3}" srcOrd="2" destOrd="0" presId="urn:microsoft.com/office/officeart/2005/8/layout/default"/>
    <dgm:cxn modelId="{1057976E-6A67-9344-8BEA-5B6F1706C570}" type="presParOf" srcId="{F95AA9FD-ECA1-AD45-A17E-EEF21E70B918}" destId="{68A9BBDC-0D07-F945-ADA7-594104A7B33A}" srcOrd="3" destOrd="0" presId="urn:microsoft.com/office/officeart/2005/8/layout/default"/>
    <dgm:cxn modelId="{EB6F6F3A-8C40-064A-9DE5-17A4E7D34B0C}" type="presParOf" srcId="{F95AA9FD-ECA1-AD45-A17E-EEF21E70B918}" destId="{89AD838E-E68B-AD43-B7B5-8D138A5F32EB}" srcOrd="4" destOrd="0" presId="urn:microsoft.com/office/officeart/2005/8/layout/default"/>
    <dgm:cxn modelId="{12A03874-84B7-AC4F-B862-685CD0D70B67}" type="presParOf" srcId="{F95AA9FD-ECA1-AD45-A17E-EEF21E70B918}" destId="{0C0581BD-D7B5-F14E-B8A7-6EE52F8838AE}" srcOrd="5" destOrd="0" presId="urn:microsoft.com/office/officeart/2005/8/layout/default"/>
    <dgm:cxn modelId="{FC88ACD1-9D7F-5C4A-9B04-E32E3DAB19BE}" type="presParOf" srcId="{F95AA9FD-ECA1-AD45-A17E-EEF21E70B918}" destId="{717A10D4-3304-0E49-B550-2FF4A7464AA4}" srcOrd="6" destOrd="0" presId="urn:microsoft.com/office/officeart/2005/8/layout/default"/>
    <dgm:cxn modelId="{784A43EA-493A-8F49-B1E2-66E82BE6C93E}" type="presParOf" srcId="{F95AA9FD-ECA1-AD45-A17E-EEF21E70B918}" destId="{BB26713D-C226-754E-9724-E2536DD3127C}" srcOrd="7" destOrd="0" presId="urn:microsoft.com/office/officeart/2005/8/layout/default"/>
    <dgm:cxn modelId="{4F470648-A27F-3F45-A3F8-4174AE47BDE0}" type="presParOf" srcId="{F95AA9FD-ECA1-AD45-A17E-EEF21E70B918}" destId="{85C3C68B-7AB3-6E46-A66E-E147B2B99D75}" srcOrd="8" destOrd="0" presId="urn:microsoft.com/office/officeart/2005/8/layout/default"/>
    <dgm:cxn modelId="{D5229AFB-767C-F949-A9B7-19EF6299AFAB}" type="presParOf" srcId="{F95AA9FD-ECA1-AD45-A17E-EEF21E70B918}" destId="{4EBA7435-4701-E342-9805-7DC8C79508B9}" srcOrd="9" destOrd="0" presId="urn:microsoft.com/office/officeart/2005/8/layout/default"/>
    <dgm:cxn modelId="{C310A9CC-DF3F-4040-818C-4333DA4E7CE2}" type="presParOf" srcId="{F95AA9FD-ECA1-AD45-A17E-EEF21E70B918}" destId="{7E32893E-A620-2A49-BB9D-99AA907B92AF}"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D4C38-809F-924E-B0AA-3A50D45142A2}">
      <dsp:nvSpPr>
        <dsp:cNvPr id="0" name=""/>
        <dsp:cNvSpPr/>
      </dsp:nvSpPr>
      <dsp:spPr>
        <a:xfrm>
          <a:off x="0" y="0"/>
          <a:ext cx="6151562" cy="0"/>
        </a:xfrm>
        <a:prstGeom prst="line">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w="6350"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16CCBCA-0FCF-C147-8D6B-95AE680CFF50}">
      <dsp:nvSpPr>
        <dsp:cNvPr id="0" name=""/>
        <dsp:cNvSpPr/>
      </dsp:nvSpPr>
      <dsp:spPr>
        <a:xfrm>
          <a:off x="0" y="0"/>
          <a:ext cx="6151562" cy="1319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Expectation: walk through water without getting wet</a:t>
          </a:r>
        </a:p>
      </dsp:txBody>
      <dsp:txXfrm>
        <a:off x="0" y="0"/>
        <a:ext cx="6151562" cy="1319212"/>
      </dsp:txXfrm>
    </dsp:sp>
    <dsp:sp modelId="{BBD18697-FD95-194C-BA85-434D6F959844}">
      <dsp:nvSpPr>
        <dsp:cNvPr id="0" name=""/>
        <dsp:cNvSpPr/>
      </dsp:nvSpPr>
      <dsp:spPr>
        <a:xfrm>
          <a:off x="0" y="1319212"/>
          <a:ext cx="6151562" cy="0"/>
        </a:xfrm>
        <a:prstGeom prst="line">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w="6350"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C70B73E-77F7-4747-A03F-673AE1747849}">
      <dsp:nvSpPr>
        <dsp:cNvPr id="0" name=""/>
        <dsp:cNvSpPr/>
      </dsp:nvSpPr>
      <dsp:spPr>
        <a:xfrm>
          <a:off x="0" y="1319212"/>
          <a:ext cx="6151562" cy="1319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 way we deal with suffering and loss shapes our capacity to be present with our teams and clients</a:t>
          </a:r>
        </a:p>
      </dsp:txBody>
      <dsp:txXfrm>
        <a:off x="0" y="1319212"/>
        <a:ext cx="6151562" cy="1319212"/>
      </dsp:txXfrm>
    </dsp:sp>
    <dsp:sp modelId="{42CE4102-4526-5840-AFFF-BD057F9E03C3}">
      <dsp:nvSpPr>
        <dsp:cNvPr id="0" name=""/>
        <dsp:cNvSpPr/>
      </dsp:nvSpPr>
      <dsp:spPr>
        <a:xfrm>
          <a:off x="0" y="2638424"/>
          <a:ext cx="6151562" cy="0"/>
        </a:xfrm>
        <a:prstGeom prst="line">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w="6350"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852D2D5-CE78-594C-98FB-89989DF75B62}">
      <dsp:nvSpPr>
        <dsp:cNvPr id="0" name=""/>
        <dsp:cNvSpPr/>
      </dsp:nvSpPr>
      <dsp:spPr>
        <a:xfrm>
          <a:off x="0" y="2638425"/>
          <a:ext cx="6151562" cy="1319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 way we protect ourselves from the stress of loss and suffering may be the way we distance ourselves from life</a:t>
          </a:r>
        </a:p>
      </dsp:txBody>
      <dsp:txXfrm>
        <a:off x="0" y="2638425"/>
        <a:ext cx="6151562" cy="1319212"/>
      </dsp:txXfrm>
    </dsp:sp>
    <dsp:sp modelId="{03BBB743-4690-8440-BFFE-15319E5960EF}">
      <dsp:nvSpPr>
        <dsp:cNvPr id="0" name=""/>
        <dsp:cNvSpPr/>
      </dsp:nvSpPr>
      <dsp:spPr>
        <a:xfrm>
          <a:off x="0" y="3957637"/>
          <a:ext cx="6151562" cy="0"/>
        </a:xfrm>
        <a:prstGeom prst="line">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w="6350" cap="flat" cmpd="sng" algn="ctr">
          <a:solidFill>
            <a:schemeClr val="dk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B45BCFB-90D0-CF40-8A30-C963C89BEEF8}">
      <dsp:nvSpPr>
        <dsp:cNvPr id="0" name=""/>
        <dsp:cNvSpPr/>
      </dsp:nvSpPr>
      <dsp:spPr>
        <a:xfrm>
          <a:off x="0" y="3957637"/>
          <a:ext cx="6151562" cy="1319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Do we give ourselves enough time to heal so we can care? </a:t>
          </a:r>
        </a:p>
      </dsp:txBody>
      <dsp:txXfrm>
        <a:off x="0" y="3957637"/>
        <a:ext cx="6151562" cy="1319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850A4-513E-7446-96DA-83CD8BFE4104}">
      <dsp:nvSpPr>
        <dsp:cNvPr id="0" name=""/>
        <dsp:cNvSpPr/>
      </dsp:nvSpPr>
      <dsp:spPr>
        <a:xfrm>
          <a:off x="1358495" y="1783"/>
          <a:ext cx="2081559" cy="13877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Professional Quality of Life</a:t>
          </a:r>
        </a:p>
      </dsp:txBody>
      <dsp:txXfrm>
        <a:off x="1399140" y="42428"/>
        <a:ext cx="2000269" cy="1306416"/>
      </dsp:txXfrm>
    </dsp:sp>
    <dsp:sp modelId="{EE7E54B3-D2A7-F147-9850-BAFAF499357C}">
      <dsp:nvSpPr>
        <dsp:cNvPr id="0" name=""/>
        <dsp:cNvSpPr/>
      </dsp:nvSpPr>
      <dsp:spPr>
        <a:xfrm>
          <a:off x="1046261" y="1389489"/>
          <a:ext cx="1353013" cy="555082"/>
        </a:xfrm>
        <a:custGeom>
          <a:avLst/>
          <a:gdLst/>
          <a:ahLst/>
          <a:cxnLst/>
          <a:rect l="0" t="0" r="0" b="0"/>
          <a:pathLst>
            <a:path>
              <a:moveTo>
                <a:pt x="1353013" y="0"/>
              </a:moveTo>
              <a:lnTo>
                <a:pt x="1353013" y="277541"/>
              </a:lnTo>
              <a:lnTo>
                <a:pt x="0" y="277541"/>
              </a:lnTo>
              <a:lnTo>
                <a:pt x="0" y="555082"/>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354E30-1B6A-3F4A-955A-2C91DC882A52}">
      <dsp:nvSpPr>
        <dsp:cNvPr id="0" name=""/>
        <dsp:cNvSpPr/>
      </dsp:nvSpPr>
      <dsp:spPr>
        <a:xfrm>
          <a:off x="5481" y="1944571"/>
          <a:ext cx="2081559" cy="138770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Compassion Satisfaction</a:t>
          </a:r>
        </a:p>
      </dsp:txBody>
      <dsp:txXfrm>
        <a:off x="46126" y="1985216"/>
        <a:ext cx="2000269" cy="1306416"/>
      </dsp:txXfrm>
    </dsp:sp>
    <dsp:sp modelId="{D06DEB83-F2E2-B947-B2D3-14FAFDEE8B8B}">
      <dsp:nvSpPr>
        <dsp:cNvPr id="0" name=""/>
        <dsp:cNvSpPr/>
      </dsp:nvSpPr>
      <dsp:spPr>
        <a:xfrm>
          <a:off x="2399274" y="1389489"/>
          <a:ext cx="1353013" cy="555082"/>
        </a:xfrm>
        <a:custGeom>
          <a:avLst/>
          <a:gdLst/>
          <a:ahLst/>
          <a:cxnLst/>
          <a:rect l="0" t="0" r="0" b="0"/>
          <a:pathLst>
            <a:path>
              <a:moveTo>
                <a:pt x="0" y="0"/>
              </a:moveTo>
              <a:lnTo>
                <a:pt x="0" y="277541"/>
              </a:lnTo>
              <a:lnTo>
                <a:pt x="1353013" y="277541"/>
              </a:lnTo>
              <a:lnTo>
                <a:pt x="1353013" y="555082"/>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6EB0F5-32DE-F94C-A6D6-E2D44718F1DB}">
      <dsp:nvSpPr>
        <dsp:cNvPr id="0" name=""/>
        <dsp:cNvSpPr/>
      </dsp:nvSpPr>
      <dsp:spPr>
        <a:xfrm>
          <a:off x="2711508" y="1944571"/>
          <a:ext cx="2081559" cy="138770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Compassion Fatigue</a:t>
          </a:r>
        </a:p>
      </dsp:txBody>
      <dsp:txXfrm>
        <a:off x="2752153" y="1985216"/>
        <a:ext cx="2000269" cy="1306416"/>
      </dsp:txXfrm>
    </dsp:sp>
    <dsp:sp modelId="{D10CA837-131F-B741-BE56-7EDE23C241DE}">
      <dsp:nvSpPr>
        <dsp:cNvPr id="0" name=""/>
        <dsp:cNvSpPr/>
      </dsp:nvSpPr>
      <dsp:spPr>
        <a:xfrm>
          <a:off x="2399274" y="3332278"/>
          <a:ext cx="1353013" cy="555082"/>
        </a:xfrm>
        <a:custGeom>
          <a:avLst/>
          <a:gdLst/>
          <a:ahLst/>
          <a:cxnLst/>
          <a:rect l="0" t="0" r="0" b="0"/>
          <a:pathLst>
            <a:path>
              <a:moveTo>
                <a:pt x="1353013" y="0"/>
              </a:moveTo>
              <a:lnTo>
                <a:pt x="1353013" y="277541"/>
              </a:lnTo>
              <a:lnTo>
                <a:pt x="0" y="277541"/>
              </a:lnTo>
              <a:lnTo>
                <a:pt x="0" y="555082"/>
              </a:lnTo>
            </a:path>
          </a:pathLst>
        </a:custGeom>
        <a:noFill/>
        <a:ln w="127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0536EC-5369-C14A-9794-DE15F3A97955}">
      <dsp:nvSpPr>
        <dsp:cNvPr id="0" name=""/>
        <dsp:cNvSpPr/>
      </dsp:nvSpPr>
      <dsp:spPr>
        <a:xfrm>
          <a:off x="1358495" y="3887360"/>
          <a:ext cx="2081559" cy="138770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Burnout</a:t>
          </a:r>
        </a:p>
      </dsp:txBody>
      <dsp:txXfrm>
        <a:off x="1399140" y="3928005"/>
        <a:ext cx="2000269" cy="1306416"/>
      </dsp:txXfrm>
    </dsp:sp>
    <dsp:sp modelId="{B0D7C47F-8A50-314A-958F-97065B79C2C1}">
      <dsp:nvSpPr>
        <dsp:cNvPr id="0" name=""/>
        <dsp:cNvSpPr/>
      </dsp:nvSpPr>
      <dsp:spPr>
        <a:xfrm>
          <a:off x="3752288" y="3332278"/>
          <a:ext cx="1353013" cy="555082"/>
        </a:xfrm>
        <a:custGeom>
          <a:avLst/>
          <a:gdLst/>
          <a:ahLst/>
          <a:cxnLst/>
          <a:rect l="0" t="0" r="0" b="0"/>
          <a:pathLst>
            <a:path>
              <a:moveTo>
                <a:pt x="0" y="0"/>
              </a:moveTo>
              <a:lnTo>
                <a:pt x="0" y="277541"/>
              </a:lnTo>
              <a:lnTo>
                <a:pt x="1353013" y="277541"/>
              </a:lnTo>
              <a:lnTo>
                <a:pt x="1353013" y="555082"/>
              </a:lnTo>
            </a:path>
          </a:pathLst>
        </a:custGeom>
        <a:noFill/>
        <a:ln w="127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EBD22C-F77A-8043-9507-8168BABDF366}">
      <dsp:nvSpPr>
        <dsp:cNvPr id="0" name=""/>
        <dsp:cNvSpPr/>
      </dsp:nvSpPr>
      <dsp:spPr>
        <a:xfrm>
          <a:off x="4064522" y="3887360"/>
          <a:ext cx="2081559" cy="138770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Secondary Trauma</a:t>
          </a:r>
        </a:p>
      </dsp:txBody>
      <dsp:txXfrm>
        <a:off x="4105167" y="3928005"/>
        <a:ext cx="2000269" cy="1306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CF8D1-3A9E-1E46-BA97-D453BC7ADCAF}">
      <dsp:nvSpPr>
        <dsp:cNvPr id="0" name=""/>
        <dsp:cNvSpPr/>
      </dsp:nvSpPr>
      <dsp:spPr>
        <a:xfrm>
          <a:off x="0" y="0"/>
          <a:ext cx="4492932"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4F56CE4-67A8-3246-B441-B31B77D1D919}">
      <dsp:nvSpPr>
        <dsp:cNvPr id="0" name=""/>
        <dsp:cNvSpPr/>
      </dsp:nvSpPr>
      <dsp:spPr>
        <a:xfrm>
          <a:off x="0" y="0"/>
          <a:ext cx="4492932" cy="163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Share with the group 3 signs of secondary traumatic stress that you have noticed in yourself or experienced in the past.</a:t>
          </a:r>
        </a:p>
      </dsp:txBody>
      <dsp:txXfrm>
        <a:off x="0" y="0"/>
        <a:ext cx="4492932" cy="1631603"/>
      </dsp:txXfrm>
    </dsp:sp>
    <dsp:sp modelId="{5A9131E6-E988-ED4A-9154-48A5DC494B58}">
      <dsp:nvSpPr>
        <dsp:cNvPr id="0" name=""/>
        <dsp:cNvSpPr/>
      </dsp:nvSpPr>
      <dsp:spPr>
        <a:xfrm>
          <a:off x="0" y="1631603"/>
          <a:ext cx="4492932"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846BA24-80A8-B240-A3E3-B993893D4FE9}">
      <dsp:nvSpPr>
        <dsp:cNvPr id="0" name=""/>
        <dsp:cNvSpPr/>
      </dsp:nvSpPr>
      <dsp:spPr>
        <a:xfrm>
          <a:off x="0" y="1631603"/>
          <a:ext cx="4492932" cy="163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Share 3 ways in which you have been positively impacted by the work you do (e.g., what benefits do you experience from the work?).</a:t>
          </a:r>
        </a:p>
      </dsp:txBody>
      <dsp:txXfrm>
        <a:off x="0" y="1631603"/>
        <a:ext cx="4492932" cy="1631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F3695-8EF3-6E45-8341-3964DBED35A6}">
      <dsp:nvSpPr>
        <dsp:cNvPr id="0" name=""/>
        <dsp:cNvSpPr/>
      </dsp:nvSpPr>
      <dsp:spPr>
        <a:xfrm>
          <a:off x="7033091" y="4106509"/>
          <a:ext cx="4042165" cy="19324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Withdrawal/Detachment</a:t>
          </a:r>
        </a:p>
        <a:p>
          <a:pPr marL="114300" lvl="1" indent="-114300" algn="l" defTabSz="622300">
            <a:lnSpc>
              <a:spcPct val="90000"/>
            </a:lnSpc>
            <a:spcBef>
              <a:spcPct val="0"/>
            </a:spcBef>
            <a:spcAft>
              <a:spcPct val="15000"/>
            </a:spcAft>
            <a:buChar char="•"/>
          </a:pPr>
          <a:r>
            <a:rPr lang="en-US" sz="1400" kern="1200" dirty="0"/>
            <a:t>Avoidance</a:t>
          </a:r>
        </a:p>
        <a:p>
          <a:pPr marL="114300" lvl="1" indent="-114300" algn="l" defTabSz="622300">
            <a:lnSpc>
              <a:spcPct val="90000"/>
            </a:lnSpc>
            <a:spcBef>
              <a:spcPct val="0"/>
            </a:spcBef>
            <a:spcAft>
              <a:spcPct val="15000"/>
            </a:spcAft>
            <a:buChar char="•"/>
          </a:pPr>
          <a:r>
            <a:rPr lang="en-US" sz="1400" kern="1200" dirty="0"/>
            <a:t>Enmeshment</a:t>
          </a:r>
        </a:p>
        <a:p>
          <a:pPr marL="114300" lvl="1" indent="-114300" algn="l" defTabSz="622300">
            <a:lnSpc>
              <a:spcPct val="90000"/>
            </a:lnSpc>
            <a:spcBef>
              <a:spcPct val="0"/>
            </a:spcBef>
            <a:spcAft>
              <a:spcPct val="15000"/>
            </a:spcAft>
            <a:buChar char="•"/>
          </a:pPr>
          <a:r>
            <a:rPr lang="en-US" sz="1400" kern="1200" dirty="0"/>
            <a:t>Chronic lateness</a:t>
          </a:r>
        </a:p>
        <a:p>
          <a:pPr marL="114300" lvl="1" indent="-114300" algn="l" defTabSz="622300">
            <a:lnSpc>
              <a:spcPct val="90000"/>
            </a:lnSpc>
            <a:spcBef>
              <a:spcPct val="0"/>
            </a:spcBef>
            <a:spcAft>
              <a:spcPct val="15000"/>
            </a:spcAft>
            <a:buChar char="•"/>
          </a:pPr>
          <a:r>
            <a:rPr lang="en-US" sz="1400" kern="1200" dirty="0"/>
            <a:t>Over-scheduled</a:t>
          </a:r>
        </a:p>
        <a:p>
          <a:pPr marL="114300" lvl="1" indent="-114300" algn="l" defTabSz="577850">
            <a:lnSpc>
              <a:spcPct val="90000"/>
            </a:lnSpc>
            <a:spcBef>
              <a:spcPct val="0"/>
            </a:spcBef>
            <a:spcAft>
              <a:spcPct val="15000"/>
            </a:spcAft>
            <a:buChar char="•"/>
          </a:pPr>
          <a:endParaRPr lang="en-US" sz="1300" kern="1200" dirty="0"/>
        </a:p>
      </dsp:txBody>
      <dsp:txXfrm>
        <a:off x="8288190" y="4632077"/>
        <a:ext cx="2744615" cy="1364456"/>
      </dsp:txXfrm>
    </dsp:sp>
    <dsp:sp modelId="{8A55203B-FAC1-4741-8C29-95658EBD0343}">
      <dsp:nvSpPr>
        <dsp:cNvPr id="0" name=""/>
        <dsp:cNvSpPr/>
      </dsp:nvSpPr>
      <dsp:spPr>
        <a:xfrm>
          <a:off x="834510" y="3913995"/>
          <a:ext cx="3671525" cy="19324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1">
          <a:noAutofit/>
        </a:bodyPr>
        <a:lstStyle/>
        <a:p>
          <a:pPr marL="171450" lvl="1" indent="-171450" algn="l" defTabSz="711200">
            <a:lnSpc>
              <a:spcPct val="100000"/>
            </a:lnSpc>
            <a:spcBef>
              <a:spcPct val="0"/>
            </a:spcBef>
            <a:spcAft>
              <a:spcPct val="15000"/>
            </a:spcAft>
            <a:buChar char="•"/>
          </a:pPr>
          <a:r>
            <a:rPr lang="en-US" sz="1600" kern="1200" dirty="0"/>
            <a:t>Irritability</a:t>
          </a:r>
        </a:p>
        <a:p>
          <a:pPr marL="171450" lvl="1" indent="-171450" algn="l" defTabSz="711200">
            <a:lnSpc>
              <a:spcPct val="100000"/>
            </a:lnSpc>
            <a:spcBef>
              <a:spcPct val="0"/>
            </a:spcBef>
            <a:spcAft>
              <a:spcPct val="15000"/>
            </a:spcAft>
            <a:buChar char="•"/>
          </a:pPr>
          <a:r>
            <a:rPr lang="en-US" sz="1600" kern="1200" dirty="0"/>
            <a:t>Anger</a:t>
          </a:r>
        </a:p>
        <a:p>
          <a:pPr marL="171450" lvl="1" indent="-171450" algn="l" defTabSz="711200">
            <a:lnSpc>
              <a:spcPct val="100000"/>
            </a:lnSpc>
            <a:spcBef>
              <a:spcPct val="0"/>
            </a:spcBef>
            <a:spcAft>
              <a:spcPct val="15000"/>
            </a:spcAft>
            <a:buChar char="•"/>
          </a:pPr>
          <a:r>
            <a:rPr lang="en-US" sz="1600" kern="1200" dirty="0"/>
            <a:t>Frustration</a:t>
          </a:r>
        </a:p>
        <a:p>
          <a:pPr marL="171450" lvl="1" indent="-171450" algn="l" defTabSz="711200">
            <a:lnSpc>
              <a:spcPct val="100000"/>
            </a:lnSpc>
            <a:spcBef>
              <a:spcPct val="0"/>
            </a:spcBef>
            <a:spcAft>
              <a:spcPct val="15000"/>
            </a:spcAft>
            <a:buChar char="•"/>
          </a:pPr>
          <a:r>
            <a:rPr lang="en-US" sz="1600" kern="1200" dirty="0"/>
            <a:t>Sadness</a:t>
          </a:r>
        </a:p>
        <a:p>
          <a:pPr marL="171450" lvl="1" indent="-171450" algn="l" defTabSz="711200">
            <a:lnSpc>
              <a:spcPct val="100000"/>
            </a:lnSpc>
            <a:spcBef>
              <a:spcPct val="0"/>
            </a:spcBef>
            <a:spcAft>
              <a:spcPct val="15000"/>
            </a:spcAft>
            <a:buChar char="•"/>
          </a:pPr>
          <a:r>
            <a:rPr lang="en-US" sz="1600" kern="1200" dirty="0"/>
            <a:t>Anxiety</a:t>
          </a:r>
        </a:p>
        <a:p>
          <a:pPr marL="114300" lvl="1" indent="-114300" algn="l" defTabSz="577850">
            <a:lnSpc>
              <a:spcPct val="100000"/>
            </a:lnSpc>
            <a:spcBef>
              <a:spcPct val="0"/>
            </a:spcBef>
            <a:spcAft>
              <a:spcPct val="15000"/>
            </a:spcAft>
            <a:buChar char="•"/>
          </a:pPr>
          <a:endParaRPr lang="en-US" sz="1300" kern="1200" dirty="0"/>
        </a:p>
      </dsp:txBody>
      <dsp:txXfrm>
        <a:off x="876960" y="4439564"/>
        <a:ext cx="2485167" cy="1364456"/>
      </dsp:txXfrm>
    </dsp:sp>
    <dsp:sp modelId="{6EDA32E5-2C97-9A44-8E81-8B9CF37239FF}">
      <dsp:nvSpPr>
        <dsp:cNvPr id="0" name=""/>
        <dsp:cNvSpPr/>
      </dsp:nvSpPr>
      <dsp:spPr>
        <a:xfrm>
          <a:off x="6969368" y="35857"/>
          <a:ext cx="3949982" cy="18607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i="1" kern="1200" dirty="0"/>
            <a:t>There is no progress.</a:t>
          </a:r>
          <a:endParaRPr lang="en-US" sz="1400" kern="1200" dirty="0"/>
        </a:p>
        <a:p>
          <a:pPr marL="114300" lvl="1" indent="-114300" algn="l" defTabSz="622300">
            <a:lnSpc>
              <a:spcPct val="90000"/>
            </a:lnSpc>
            <a:spcBef>
              <a:spcPct val="0"/>
            </a:spcBef>
            <a:spcAft>
              <a:spcPct val="15000"/>
            </a:spcAft>
            <a:buChar char="•"/>
          </a:pPr>
          <a:r>
            <a:rPr lang="en-US" sz="1400" i="1" kern="1200" dirty="0"/>
            <a:t>I am not helping this client at all.</a:t>
          </a:r>
        </a:p>
        <a:p>
          <a:pPr marL="114300" lvl="1" indent="-114300" algn="l" defTabSz="622300">
            <a:lnSpc>
              <a:spcPct val="90000"/>
            </a:lnSpc>
            <a:spcBef>
              <a:spcPct val="0"/>
            </a:spcBef>
            <a:spcAft>
              <a:spcPct val="15000"/>
            </a:spcAft>
            <a:buChar char="•"/>
          </a:pPr>
          <a:r>
            <a:rPr lang="en-US" sz="1400" i="1" kern="1200" dirty="0"/>
            <a:t>This person’s situation is so realistically terrible that there is nothing I can do to help.</a:t>
          </a:r>
        </a:p>
        <a:p>
          <a:pPr marL="114300" lvl="1" indent="-114300" algn="l" defTabSz="622300">
            <a:lnSpc>
              <a:spcPct val="90000"/>
            </a:lnSpc>
            <a:spcBef>
              <a:spcPct val="0"/>
            </a:spcBef>
            <a:spcAft>
              <a:spcPct val="15000"/>
            </a:spcAft>
            <a:buChar char="•"/>
          </a:pPr>
          <a:r>
            <a:rPr lang="en-US" sz="1400" i="1" kern="1200" dirty="0"/>
            <a:t>I always get the hard cases</a:t>
          </a:r>
        </a:p>
      </dsp:txBody>
      <dsp:txXfrm>
        <a:off x="8195238" y="76732"/>
        <a:ext cx="2683238" cy="1313820"/>
      </dsp:txXfrm>
    </dsp:sp>
    <dsp:sp modelId="{54173822-FA6B-F34A-B0EC-51F511463577}">
      <dsp:nvSpPr>
        <dsp:cNvPr id="0" name=""/>
        <dsp:cNvSpPr/>
      </dsp:nvSpPr>
      <dsp:spPr>
        <a:xfrm>
          <a:off x="668208" y="17933"/>
          <a:ext cx="3728535" cy="1932474"/>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i="1" kern="1200" dirty="0"/>
            <a:t>My clients should always like me</a:t>
          </a:r>
        </a:p>
        <a:p>
          <a:pPr marL="114300" lvl="1" indent="-114300" algn="l" defTabSz="622300">
            <a:lnSpc>
              <a:spcPct val="90000"/>
            </a:lnSpc>
            <a:spcBef>
              <a:spcPct val="0"/>
            </a:spcBef>
            <a:spcAft>
              <a:spcPct val="15000"/>
            </a:spcAft>
            <a:buFont typeface="Arial" panose="020B0604020202020204" pitchFamily="34" charset="0"/>
            <a:buChar char="•"/>
          </a:pPr>
          <a:r>
            <a:rPr lang="en-US" sz="1400" i="1" kern="1200" dirty="0"/>
            <a:t>We should never have difficult meetings;  </a:t>
          </a:r>
        </a:p>
        <a:p>
          <a:pPr marL="114300" lvl="1" indent="-114300" algn="l" defTabSz="622300">
            <a:lnSpc>
              <a:spcPct val="90000"/>
            </a:lnSpc>
            <a:spcBef>
              <a:spcPct val="0"/>
            </a:spcBef>
            <a:spcAft>
              <a:spcPct val="15000"/>
            </a:spcAft>
            <a:buFont typeface="Arial" panose="020B0604020202020204" pitchFamily="34" charset="0"/>
            <a:buChar char="•"/>
          </a:pPr>
          <a:r>
            <a:rPr lang="en-US" sz="1400" i="1" kern="1200" dirty="0"/>
            <a:t>My client should appreciate me</a:t>
          </a:r>
        </a:p>
        <a:p>
          <a:pPr marL="114300" lvl="1" indent="-114300" algn="l" defTabSz="622300">
            <a:lnSpc>
              <a:spcPct val="90000"/>
            </a:lnSpc>
            <a:spcBef>
              <a:spcPct val="0"/>
            </a:spcBef>
            <a:spcAft>
              <a:spcPct val="15000"/>
            </a:spcAft>
            <a:buFont typeface="Arial" panose="020B0604020202020204" pitchFamily="34" charset="0"/>
            <a:buChar char="•"/>
          </a:pPr>
          <a:r>
            <a:rPr lang="en-US" altLang="en-US" sz="1400" i="1" kern="1200" dirty="0"/>
            <a:t>I should not ask for advice or support from colleagues or get professional help myself. </a:t>
          </a:r>
          <a:endParaRPr lang="en-US" sz="1400" kern="1200" dirty="0"/>
        </a:p>
      </dsp:txBody>
      <dsp:txXfrm>
        <a:off x="710658" y="60383"/>
        <a:ext cx="2525074" cy="1364456"/>
      </dsp:txXfrm>
    </dsp:sp>
    <dsp:sp modelId="{9E955336-048A-E348-9FF1-54161A65C9CA}">
      <dsp:nvSpPr>
        <dsp:cNvPr id="0" name=""/>
        <dsp:cNvSpPr/>
      </dsp:nvSpPr>
      <dsp:spPr>
        <a:xfrm>
          <a:off x="2945600" y="344222"/>
          <a:ext cx="2614880" cy="2614880"/>
        </a:xfrm>
        <a:prstGeom prst="pieWedge">
          <a:avLst/>
        </a:prstGeom>
        <a:solidFill>
          <a:schemeClr val="tx2">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Internal Beliefs</a:t>
          </a:r>
        </a:p>
      </dsp:txBody>
      <dsp:txXfrm>
        <a:off x="3711481" y="1110103"/>
        <a:ext cx="1848999" cy="1848999"/>
      </dsp:txXfrm>
    </dsp:sp>
    <dsp:sp modelId="{19E93C89-DFB1-DC44-80AB-266153B19B34}">
      <dsp:nvSpPr>
        <dsp:cNvPr id="0" name=""/>
        <dsp:cNvSpPr/>
      </dsp:nvSpPr>
      <dsp:spPr>
        <a:xfrm rot="5400000">
          <a:off x="5681260" y="344222"/>
          <a:ext cx="2614880" cy="2614880"/>
        </a:xfrm>
        <a:prstGeom prst="pieWedge">
          <a:avLst/>
        </a:prstGeom>
        <a:solidFill>
          <a:schemeClr val="tx2">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Automatic</a:t>
          </a:r>
        </a:p>
        <a:p>
          <a:pPr marL="0" lvl="0" indent="0" algn="ctr" defTabSz="1200150">
            <a:lnSpc>
              <a:spcPct val="90000"/>
            </a:lnSpc>
            <a:spcBef>
              <a:spcPct val="0"/>
            </a:spcBef>
            <a:spcAft>
              <a:spcPct val="35000"/>
            </a:spcAft>
            <a:buNone/>
          </a:pPr>
          <a:r>
            <a:rPr lang="en-US" sz="2700" kern="1200" dirty="0">
              <a:solidFill>
                <a:schemeClr val="tx1"/>
              </a:solidFill>
            </a:rPr>
            <a:t>Thoughts</a:t>
          </a:r>
        </a:p>
      </dsp:txBody>
      <dsp:txXfrm rot="-5400000">
        <a:off x="5681260" y="1110103"/>
        <a:ext cx="1848999" cy="1848999"/>
      </dsp:txXfrm>
    </dsp:sp>
    <dsp:sp modelId="{10FEE856-EF4F-FE4A-8E84-4166594BF318}">
      <dsp:nvSpPr>
        <dsp:cNvPr id="0" name=""/>
        <dsp:cNvSpPr/>
      </dsp:nvSpPr>
      <dsp:spPr>
        <a:xfrm rot="10800000">
          <a:off x="5681260" y="3079881"/>
          <a:ext cx="2614880" cy="2614880"/>
        </a:xfrm>
        <a:prstGeom prst="pieWedge">
          <a:avLst/>
        </a:prstGeom>
        <a:solidFill>
          <a:schemeClr val="tx2">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Behavioral Reactions</a:t>
          </a:r>
        </a:p>
      </dsp:txBody>
      <dsp:txXfrm rot="10800000">
        <a:off x="5681260" y="3079881"/>
        <a:ext cx="1848999" cy="1848999"/>
      </dsp:txXfrm>
    </dsp:sp>
    <dsp:sp modelId="{62D966A4-AC3D-3E47-BCD8-13429F60EAC2}">
      <dsp:nvSpPr>
        <dsp:cNvPr id="0" name=""/>
        <dsp:cNvSpPr/>
      </dsp:nvSpPr>
      <dsp:spPr>
        <a:xfrm rot="16200000">
          <a:off x="2945600" y="3079881"/>
          <a:ext cx="2614880" cy="2614880"/>
        </a:xfrm>
        <a:prstGeom prst="pieWedge">
          <a:avLst/>
        </a:prstGeom>
        <a:solidFill>
          <a:schemeClr val="tx2">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Emotional Reactions</a:t>
          </a:r>
        </a:p>
      </dsp:txBody>
      <dsp:txXfrm rot="5400000">
        <a:off x="3711481" y="3079881"/>
        <a:ext cx="1848999" cy="1848999"/>
      </dsp:txXfrm>
    </dsp:sp>
    <dsp:sp modelId="{03BCC490-189A-7445-9331-CC750827354A}">
      <dsp:nvSpPr>
        <dsp:cNvPr id="0" name=""/>
        <dsp:cNvSpPr/>
      </dsp:nvSpPr>
      <dsp:spPr>
        <a:xfrm>
          <a:off x="5169456" y="2475983"/>
          <a:ext cx="902828" cy="78506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7600C2-B714-1445-862B-0709FC029F10}">
      <dsp:nvSpPr>
        <dsp:cNvPr id="0" name=""/>
        <dsp:cNvSpPr/>
      </dsp:nvSpPr>
      <dsp:spPr>
        <a:xfrm rot="10800000">
          <a:off x="5169456" y="2777932"/>
          <a:ext cx="902828" cy="78506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F7984-B65C-F449-908C-1F6FF98268D7}">
      <dsp:nvSpPr>
        <dsp:cNvPr id="0" name=""/>
        <dsp:cNvSpPr/>
      </dsp:nvSpPr>
      <dsp:spPr>
        <a:xfrm>
          <a:off x="0" y="0"/>
          <a:ext cx="3206750" cy="310774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011" tIns="330200" rIns="250011" bIns="330200" numCol="1" spcCol="1270" anchor="t" anchorCtr="0">
          <a:noAutofit/>
        </a:bodyPr>
        <a:lstStyle/>
        <a:p>
          <a:pPr marL="0" lvl="0" indent="0" algn="ctr" defTabSz="755650">
            <a:lnSpc>
              <a:spcPct val="90000"/>
            </a:lnSpc>
            <a:spcBef>
              <a:spcPct val="0"/>
            </a:spcBef>
            <a:spcAft>
              <a:spcPct val="35000"/>
            </a:spcAft>
            <a:buNone/>
          </a:pPr>
          <a:r>
            <a:rPr lang="en-US" sz="1700" kern="1200" dirty="0"/>
            <a:t>Discuss a case that caused you to take it home with you. </a:t>
          </a:r>
        </a:p>
        <a:p>
          <a:pPr marL="0" lvl="0" indent="0" algn="ctr" defTabSz="755650">
            <a:lnSpc>
              <a:spcPct val="90000"/>
            </a:lnSpc>
            <a:spcBef>
              <a:spcPct val="0"/>
            </a:spcBef>
            <a:spcAft>
              <a:spcPct val="35000"/>
            </a:spcAft>
            <a:buNone/>
          </a:pPr>
          <a:r>
            <a:rPr lang="en-US" sz="1700" i="1" kern="1200" dirty="0"/>
            <a:t>Note Client, Helper, and Team Characteristics</a:t>
          </a:r>
        </a:p>
      </dsp:txBody>
      <dsp:txXfrm>
        <a:off x="0" y="1180944"/>
        <a:ext cx="3206750" cy="1864648"/>
      </dsp:txXfrm>
    </dsp:sp>
    <dsp:sp modelId="{8CEF8842-C365-CE45-8ACB-97760D1B1243}">
      <dsp:nvSpPr>
        <dsp:cNvPr id="0" name=""/>
        <dsp:cNvSpPr/>
      </dsp:nvSpPr>
      <dsp:spPr>
        <a:xfrm>
          <a:off x="1137212" y="310774"/>
          <a:ext cx="932324" cy="93232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88" tIns="12700" rIns="72688" bIns="12700" numCol="1" spcCol="1270" anchor="ctr" anchorCtr="0">
          <a:noAutofit/>
        </a:bodyPr>
        <a:lstStyle/>
        <a:p>
          <a:pPr marL="0" lvl="0" indent="0" algn="ctr" defTabSz="2089150">
            <a:lnSpc>
              <a:spcPct val="90000"/>
            </a:lnSpc>
            <a:spcBef>
              <a:spcPct val="0"/>
            </a:spcBef>
            <a:spcAft>
              <a:spcPct val="35000"/>
            </a:spcAft>
            <a:buNone/>
          </a:pPr>
          <a:r>
            <a:rPr lang="en-US" sz="4700" kern="1200"/>
            <a:t>1</a:t>
          </a:r>
        </a:p>
      </dsp:txBody>
      <dsp:txXfrm>
        <a:off x="1273748" y="447310"/>
        <a:ext cx="659252" cy="659252"/>
      </dsp:txXfrm>
    </dsp:sp>
    <dsp:sp modelId="{D8AEE8CB-71E3-7E4B-9058-9157D9ADEF4F}">
      <dsp:nvSpPr>
        <dsp:cNvPr id="0" name=""/>
        <dsp:cNvSpPr/>
      </dsp:nvSpPr>
      <dsp:spPr>
        <a:xfrm>
          <a:off x="0" y="3107676"/>
          <a:ext cx="3206750"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5EFA5B-1B29-7344-B2CE-ACF0A0932407}">
      <dsp:nvSpPr>
        <dsp:cNvPr id="0" name=""/>
        <dsp:cNvSpPr/>
      </dsp:nvSpPr>
      <dsp:spPr>
        <a:xfrm>
          <a:off x="3527425" y="0"/>
          <a:ext cx="3206750" cy="310774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011" tIns="330200" rIns="250011" bIns="330200" numCol="1" spcCol="1270" anchor="t" anchorCtr="0">
          <a:noAutofit/>
        </a:bodyPr>
        <a:lstStyle/>
        <a:p>
          <a:pPr marL="0" lvl="0" indent="0" algn="ctr" defTabSz="755650">
            <a:lnSpc>
              <a:spcPct val="90000"/>
            </a:lnSpc>
            <a:spcBef>
              <a:spcPct val="0"/>
            </a:spcBef>
            <a:spcAft>
              <a:spcPct val="35000"/>
            </a:spcAft>
            <a:buNone/>
          </a:pPr>
          <a:r>
            <a:rPr lang="en-US" sz="1700" kern="1200" dirty="0"/>
            <a:t>Identify what factors impacted you  - internal &amp; external</a:t>
          </a:r>
        </a:p>
        <a:p>
          <a:pPr marL="0" lvl="0" indent="0" algn="ctr" defTabSz="755650">
            <a:lnSpc>
              <a:spcPct val="90000"/>
            </a:lnSpc>
            <a:spcBef>
              <a:spcPct val="0"/>
            </a:spcBef>
            <a:spcAft>
              <a:spcPct val="35000"/>
            </a:spcAft>
            <a:buNone/>
          </a:pPr>
          <a:r>
            <a:rPr lang="en-US" sz="1700" b="1" kern="1200" dirty="0"/>
            <a:t>note commonalities</a:t>
          </a:r>
        </a:p>
      </dsp:txBody>
      <dsp:txXfrm>
        <a:off x="3527425" y="1180944"/>
        <a:ext cx="3206750" cy="1864648"/>
      </dsp:txXfrm>
    </dsp:sp>
    <dsp:sp modelId="{EF16BCD9-2991-154C-8195-40E523C2A5F7}">
      <dsp:nvSpPr>
        <dsp:cNvPr id="0" name=""/>
        <dsp:cNvSpPr/>
      </dsp:nvSpPr>
      <dsp:spPr>
        <a:xfrm>
          <a:off x="4664637" y="310774"/>
          <a:ext cx="932324" cy="932324"/>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88" tIns="12700" rIns="72688" bIns="12700" numCol="1" spcCol="1270" anchor="ctr" anchorCtr="0">
          <a:noAutofit/>
        </a:bodyPr>
        <a:lstStyle/>
        <a:p>
          <a:pPr marL="0" lvl="0" indent="0" algn="ctr" defTabSz="2089150">
            <a:lnSpc>
              <a:spcPct val="90000"/>
            </a:lnSpc>
            <a:spcBef>
              <a:spcPct val="0"/>
            </a:spcBef>
            <a:spcAft>
              <a:spcPct val="35000"/>
            </a:spcAft>
            <a:buNone/>
          </a:pPr>
          <a:r>
            <a:rPr lang="en-US" sz="4700" kern="1200"/>
            <a:t>2</a:t>
          </a:r>
        </a:p>
      </dsp:txBody>
      <dsp:txXfrm>
        <a:off x="4801173" y="447310"/>
        <a:ext cx="659252" cy="659252"/>
      </dsp:txXfrm>
    </dsp:sp>
    <dsp:sp modelId="{2F2E461A-EFD0-9942-8949-F46F75BBA5BE}">
      <dsp:nvSpPr>
        <dsp:cNvPr id="0" name=""/>
        <dsp:cNvSpPr/>
      </dsp:nvSpPr>
      <dsp:spPr>
        <a:xfrm>
          <a:off x="3527425" y="3107676"/>
          <a:ext cx="3206750"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225D36-4DD1-7846-893A-312027107D88}">
      <dsp:nvSpPr>
        <dsp:cNvPr id="0" name=""/>
        <dsp:cNvSpPr/>
      </dsp:nvSpPr>
      <dsp:spPr>
        <a:xfrm>
          <a:off x="7054850" y="0"/>
          <a:ext cx="3206750" cy="310774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011" tIns="330200" rIns="250011" bIns="330200" numCol="1" spcCol="1270" anchor="t" anchorCtr="0">
          <a:noAutofit/>
        </a:bodyPr>
        <a:lstStyle/>
        <a:p>
          <a:pPr marL="0" lvl="0" indent="0" algn="ctr" defTabSz="755650">
            <a:lnSpc>
              <a:spcPct val="90000"/>
            </a:lnSpc>
            <a:spcBef>
              <a:spcPct val="0"/>
            </a:spcBef>
            <a:spcAft>
              <a:spcPct val="35000"/>
            </a:spcAft>
            <a:buNone/>
          </a:pPr>
          <a:r>
            <a:rPr lang="en-US" sz="1700" kern="1200" dirty="0"/>
            <a:t>Share these findings with the larger group</a:t>
          </a:r>
        </a:p>
      </dsp:txBody>
      <dsp:txXfrm>
        <a:off x="7054850" y="1180944"/>
        <a:ext cx="3206750" cy="1864648"/>
      </dsp:txXfrm>
    </dsp:sp>
    <dsp:sp modelId="{3FA0D2FC-B091-7A45-94F9-1A8EF5B8D5A0}">
      <dsp:nvSpPr>
        <dsp:cNvPr id="0" name=""/>
        <dsp:cNvSpPr/>
      </dsp:nvSpPr>
      <dsp:spPr>
        <a:xfrm>
          <a:off x="8192062" y="310774"/>
          <a:ext cx="932324" cy="932324"/>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88" tIns="12700" rIns="72688" bIns="12700" numCol="1" spcCol="1270" anchor="ctr" anchorCtr="0">
          <a:noAutofit/>
        </a:bodyPr>
        <a:lstStyle/>
        <a:p>
          <a:pPr marL="0" lvl="0" indent="0" algn="ctr" defTabSz="2089150">
            <a:lnSpc>
              <a:spcPct val="90000"/>
            </a:lnSpc>
            <a:spcBef>
              <a:spcPct val="0"/>
            </a:spcBef>
            <a:spcAft>
              <a:spcPct val="35000"/>
            </a:spcAft>
            <a:buNone/>
          </a:pPr>
          <a:r>
            <a:rPr lang="en-US" sz="4700" kern="1200"/>
            <a:t>3</a:t>
          </a:r>
        </a:p>
      </dsp:txBody>
      <dsp:txXfrm>
        <a:off x="8328598" y="447310"/>
        <a:ext cx="659252" cy="659252"/>
      </dsp:txXfrm>
    </dsp:sp>
    <dsp:sp modelId="{046E88DD-46EB-B742-89DC-C14AAF1A4CD0}">
      <dsp:nvSpPr>
        <dsp:cNvPr id="0" name=""/>
        <dsp:cNvSpPr/>
      </dsp:nvSpPr>
      <dsp:spPr>
        <a:xfrm>
          <a:off x="7054850" y="3107676"/>
          <a:ext cx="3206750"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AFA7F-9CDA-1B45-85CD-B2A64821C8D9}">
      <dsp:nvSpPr>
        <dsp:cNvPr id="0" name=""/>
        <dsp:cNvSpPr/>
      </dsp:nvSpPr>
      <dsp:spPr>
        <a:xfrm>
          <a:off x="48310" y="516"/>
          <a:ext cx="2385345" cy="1431207"/>
        </a:xfrm>
        <a:prstGeom prst="rect">
          <a:avLst/>
        </a:prstGeom>
        <a:solidFill>
          <a:schemeClr val="accent6">
            <a:shade val="5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Am I feeling any negative reactions, such as frustration, irritation, anxiety, helpless, defensiveness, hopelessness?</a:t>
          </a:r>
        </a:p>
      </dsp:txBody>
      <dsp:txXfrm>
        <a:off x="48310" y="516"/>
        <a:ext cx="2385345" cy="1431207"/>
      </dsp:txXfrm>
    </dsp:sp>
    <dsp:sp modelId="{F51A965F-5D36-B54B-89CC-E595C64AEAF3}">
      <dsp:nvSpPr>
        <dsp:cNvPr id="0" name=""/>
        <dsp:cNvSpPr/>
      </dsp:nvSpPr>
      <dsp:spPr>
        <a:xfrm>
          <a:off x="2672191" y="516"/>
          <a:ext cx="2385345" cy="1431207"/>
        </a:xfrm>
        <a:prstGeom prst="rect">
          <a:avLst/>
        </a:prstGeom>
        <a:solidFill>
          <a:schemeClr val="accent6">
            <a:shade val="50000"/>
            <a:hueOff val="-17860"/>
            <a:satOff val="194"/>
            <a:lumOff val="12724"/>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Am I engaging in dysfunctional behaviors, such as blaming, demeaning, or controlling, team members or the client(s)?</a:t>
          </a:r>
        </a:p>
      </dsp:txBody>
      <dsp:txXfrm>
        <a:off x="2672191" y="516"/>
        <a:ext cx="2385345" cy="1431207"/>
      </dsp:txXfrm>
    </dsp:sp>
    <dsp:sp modelId="{89AD838E-E68B-AD43-B7B5-8D138A5F32EB}">
      <dsp:nvSpPr>
        <dsp:cNvPr id="0" name=""/>
        <dsp:cNvSpPr/>
      </dsp:nvSpPr>
      <dsp:spPr>
        <a:xfrm>
          <a:off x="5296071" y="516"/>
          <a:ext cx="2385345" cy="1431207"/>
        </a:xfrm>
        <a:prstGeom prst="rect">
          <a:avLst/>
        </a:prstGeom>
        <a:solidFill>
          <a:schemeClr val="accent6">
            <a:shade val="50000"/>
            <a:hueOff val="-35721"/>
            <a:satOff val="388"/>
            <a:lumOff val="25448"/>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What are my thoughts and beliefs that may be influencing how feel about the current situation?</a:t>
          </a:r>
        </a:p>
      </dsp:txBody>
      <dsp:txXfrm>
        <a:off x="5296071" y="516"/>
        <a:ext cx="2385345" cy="1431207"/>
      </dsp:txXfrm>
    </dsp:sp>
    <dsp:sp modelId="{717A10D4-3304-0E49-B550-2FF4A7464AA4}">
      <dsp:nvSpPr>
        <dsp:cNvPr id="0" name=""/>
        <dsp:cNvSpPr/>
      </dsp:nvSpPr>
      <dsp:spPr>
        <a:xfrm>
          <a:off x="48310" y="1670258"/>
          <a:ext cx="2385345" cy="1431207"/>
        </a:xfrm>
        <a:prstGeom prst="rect">
          <a:avLst/>
        </a:prstGeom>
        <a:solidFill>
          <a:schemeClr val="accent6">
            <a:shade val="50000"/>
            <a:hueOff val="-53581"/>
            <a:satOff val="582"/>
            <a:lumOff val="38172"/>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What predictions am I making about today’s meeting? How am I anticipating the clients will behave? How am I anticipating what the team interactions will be?</a:t>
          </a:r>
        </a:p>
      </dsp:txBody>
      <dsp:txXfrm>
        <a:off x="48310" y="1670258"/>
        <a:ext cx="2385345" cy="1431207"/>
      </dsp:txXfrm>
    </dsp:sp>
    <dsp:sp modelId="{85C3C68B-7AB3-6E46-A66E-E147B2B99D75}">
      <dsp:nvSpPr>
        <dsp:cNvPr id="0" name=""/>
        <dsp:cNvSpPr/>
      </dsp:nvSpPr>
      <dsp:spPr>
        <a:xfrm>
          <a:off x="2672191" y="1670258"/>
          <a:ext cx="2385345" cy="1431207"/>
        </a:xfrm>
        <a:prstGeom prst="rect">
          <a:avLst/>
        </a:prstGeom>
        <a:solidFill>
          <a:schemeClr val="accent6">
            <a:shade val="50000"/>
            <a:hueOff val="-35721"/>
            <a:satOff val="388"/>
            <a:lumOff val="25448"/>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Do I have any outstanding issues to process with the team? Do I need to ask for support to help me deal effectively with the situation?</a:t>
          </a:r>
        </a:p>
      </dsp:txBody>
      <dsp:txXfrm>
        <a:off x="2672191" y="1670258"/>
        <a:ext cx="2385345" cy="1431207"/>
      </dsp:txXfrm>
    </dsp:sp>
    <dsp:sp modelId="{7E32893E-A620-2A49-BB9D-99AA907B92AF}">
      <dsp:nvSpPr>
        <dsp:cNvPr id="0" name=""/>
        <dsp:cNvSpPr/>
      </dsp:nvSpPr>
      <dsp:spPr>
        <a:xfrm>
          <a:off x="5296071" y="1670258"/>
          <a:ext cx="2385345" cy="1431207"/>
        </a:xfrm>
        <a:prstGeom prst="rect">
          <a:avLst/>
        </a:prstGeom>
        <a:solidFill>
          <a:schemeClr val="accent6">
            <a:shade val="50000"/>
            <a:hueOff val="-17860"/>
            <a:satOff val="194"/>
            <a:lumOff val="12724"/>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What is my worst fear about the outcome of this meeting or this case? If this did happen what would this mean about me (I’m a failure,  I’m too vulnerable)?</a:t>
          </a:r>
        </a:p>
      </dsp:txBody>
      <dsp:txXfrm>
        <a:off x="5296071" y="1670258"/>
        <a:ext cx="2385345" cy="14312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B6E36-3469-2C49-8293-6EF2F5644101}" type="datetimeFigureOut">
              <a:rPr lang="en-US" smtClean="0"/>
              <a:t>10/4/18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B3C06-3A92-7D4D-A024-5A47BFB58FA2}" type="slidenum">
              <a:rPr lang="en-US" smtClean="0"/>
              <a:t>‹#›</a:t>
            </a:fld>
            <a:endParaRPr lang="en-US"/>
          </a:p>
        </p:txBody>
      </p:sp>
    </p:spTree>
    <p:extLst>
      <p:ext uri="{BB962C8B-B14F-4D97-AF65-F5344CB8AC3E}">
        <p14:creationId xmlns:p14="http://schemas.microsoft.com/office/powerpoint/2010/main" val="1949752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B3C06-3A92-7D4D-A024-5A47BFB58FA2}" type="slidenum">
              <a:rPr lang="en-US" smtClean="0"/>
              <a:t>6</a:t>
            </a:fld>
            <a:endParaRPr lang="en-US"/>
          </a:p>
        </p:txBody>
      </p:sp>
    </p:spTree>
    <p:extLst>
      <p:ext uri="{BB962C8B-B14F-4D97-AF65-F5344CB8AC3E}">
        <p14:creationId xmlns:p14="http://schemas.microsoft.com/office/powerpoint/2010/main" val="3609037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B3C06-3A92-7D4D-A024-5A47BFB58FA2}" type="slidenum">
              <a:rPr lang="en-US" smtClean="0"/>
              <a:t>20</a:t>
            </a:fld>
            <a:endParaRPr lang="en-US"/>
          </a:p>
        </p:txBody>
      </p:sp>
    </p:spTree>
    <p:extLst>
      <p:ext uri="{BB962C8B-B14F-4D97-AF65-F5344CB8AC3E}">
        <p14:creationId xmlns:p14="http://schemas.microsoft.com/office/powerpoint/2010/main" val="4154700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B3C06-3A92-7D4D-A024-5A47BFB58FA2}" type="slidenum">
              <a:rPr lang="en-US" smtClean="0"/>
              <a:t>22</a:t>
            </a:fld>
            <a:endParaRPr lang="en-US"/>
          </a:p>
        </p:txBody>
      </p:sp>
    </p:spTree>
    <p:extLst>
      <p:ext uri="{BB962C8B-B14F-4D97-AF65-F5344CB8AC3E}">
        <p14:creationId xmlns:p14="http://schemas.microsoft.com/office/powerpoint/2010/main" val="3336395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B3C06-3A92-7D4D-A024-5A47BFB58FA2}" type="slidenum">
              <a:rPr lang="en-US" smtClean="0"/>
              <a:t>26</a:t>
            </a:fld>
            <a:endParaRPr lang="en-US"/>
          </a:p>
        </p:txBody>
      </p:sp>
    </p:spTree>
    <p:extLst>
      <p:ext uri="{BB962C8B-B14F-4D97-AF65-F5344CB8AC3E}">
        <p14:creationId xmlns:p14="http://schemas.microsoft.com/office/powerpoint/2010/main" val="3969945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B3C06-3A92-7D4D-A024-5A47BFB58FA2}" type="slidenum">
              <a:rPr lang="en-US" smtClean="0"/>
              <a:t>27</a:t>
            </a:fld>
            <a:endParaRPr lang="en-US"/>
          </a:p>
        </p:txBody>
      </p:sp>
    </p:spTree>
    <p:extLst>
      <p:ext uri="{BB962C8B-B14F-4D97-AF65-F5344CB8AC3E}">
        <p14:creationId xmlns:p14="http://schemas.microsoft.com/office/powerpoint/2010/main" val="244064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B3C06-3A92-7D4D-A024-5A47BFB58FA2}" type="slidenum">
              <a:rPr lang="en-US" smtClean="0"/>
              <a:t>30</a:t>
            </a:fld>
            <a:endParaRPr lang="en-US"/>
          </a:p>
        </p:txBody>
      </p:sp>
    </p:spTree>
    <p:extLst>
      <p:ext uri="{BB962C8B-B14F-4D97-AF65-F5344CB8AC3E}">
        <p14:creationId xmlns:p14="http://schemas.microsoft.com/office/powerpoint/2010/main" val="3760116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68B3C06-3A92-7D4D-A024-5A47BFB58FA2}" type="slidenum">
              <a:rPr lang="en-US" smtClean="0"/>
              <a:t>32</a:t>
            </a:fld>
            <a:endParaRPr lang="en-US"/>
          </a:p>
        </p:txBody>
      </p:sp>
    </p:spTree>
    <p:extLst>
      <p:ext uri="{BB962C8B-B14F-4D97-AF65-F5344CB8AC3E}">
        <p14:creationId xmlns:p14="http://schemas.microsoft.com/office/powerpoint/2010/main" val="2110165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B3C06-3A92-7D4D-A024-5A47BFB58FA2}" type="slidenum">
              <a:rPr lang="en-US" smtClean="0"/>
              <a:t>36</a:t>
            </a:fld>
            <a:endParaRPr lang="en-US"/>
          </a:p>
        </p:txBody>
      </p:sp>
    </p:spTree>
    <p:extLst>
      <p:ext uri="{BB962C8B-B14F-4D97-AF65-F5344CB8AC3E}">
        <p14:creationId xmlns:p14="http://schemas.microsoft.com/office/powerpoint/2010/main" val="2821448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a:p>
            <a:pPr>
              <a:spcBef>
                <a:spcPct val="0"/>
              </a:spcBef>
            </a:pPr>
            <a:endParaRPr lang="en-US" dirty="0"/>
          </a:p>
          <a:p>
            <a:pPr>
              <a:spcBef>
                <a:spcPct val="0"/>
              </a:spcBef>
            </a:pPr>
            <a:r>
              <a:rPr lang="en-US" b="1" dirty="0"/>
              <a:t>References</a:t>
            </a:r>
          </a:p>
          <a:p>
            <a:pPr>
              <a:spcBef>
                <a:spcPct val="0"/>
              </a:spcBef>
            </a:pPr>
            <a:endParaRPr lang="en-US" dirty="0"/>
          </a:p>
          <a:p>
            <a:pPr>
              <a:spcBef>
                <a:spcPct val="0"/>
              </a:spcBef>
            </a:pPr>
            <a:r>
              <a:rPr lang="en-US" dirty="0"/>
              <a:t>Volk,  K. </a:t>
            </a:r>
            <a:r>
              <a:rPr lang="en-US" dirty="0" err="1"/>
              <a:t>Guarino</a:t>
            </a:r>
            <a:r>
              <a:rPr lang="en-US" dirty="0"/>
              <a:t>, K., </a:t>
            </a:r>
            <a:r>
              <a:rPr lang="en-US" dirty="0" err="1"/>
              <a:t>Grandin</a:t>
            </a:r>
            <a:r>
              <a:rPr lang="en-US" dirty="0"/>
              <a:t>, M. and </a:t>
            </a:r>
            <a:r>
              <a:rPr lang="en-US" dirty="0" err="1"/>
              <a:t>Clervil</a:t>
            </a:r>
            <a:r>
              <a:rPr lang="en-US" dirty="0"/>
              <a:t>, R. (2008). </a:t>
            </a:r>
            <a:r>
              <a:rPr lang="en-US" altLang="ja-JP" i="1" dirty="0"/>
              <a:t>What About You? A Workbook for Those Who Work with Others</a:t>
            </a:r>
            <a:r>
              <a:rPr lang="en-US" altLang="ja-JP" dirty="0"/>
              <a:t>. </a:t>
            </a:r>
            <a:r>
              <a:rPr lang="en-US" dirty="0"/>
              <a:t>The National Center on Family Homelessness.</a:t>
            </a:r>
          </a:p>
          <a:p>
            <a:pPr>
              <a:spcBef>
                <a:spcPct val="0"/>
              </a:spcBef>
            </a:pPr>
            <a:endParaRPr lang="en-US" dirty="0"/>
          </a:p>
          <a:p>
            <a:pPr>
              <a:spcBef>
                <a:spcPct val="0"/>
              </a:spcBef>
            </a:pPr>
            <a:r>
              <a:rPr lang="en-US" dirty="0"/>
              <a:t>Image: Retrieved</a:t>
            </a:r>
            <a:r>
              <a:rPr lang="en-US" baseline="0" dirty="0"/>
              <a:t> from </a:t>
            </a:r>
            <a:r>
              <a:rPr lang="en-US" dirty="0"/>
              <a:t> https://</a:t>
            </a:r>
            <a:r>
              <a:rPr lang="en-US" dirty="0" err="1"/>
              <a:t>mydementedmom.com</a:t>
            </a:r>
            <a:r>
              <a:rPr lang="en-US" dirty="0"/>
              <a:t>/2013/01/06/</a:t>
            </a:r>
            <a:r>
              <a:rPr lang="en-US" dirty="0" err="1"/>
              <a:t>youre</a:t>
            </a:r>
            <a:r>
              <a:rPr lang="en-US" dirty="0"/>
              <a:t>-not-in-this-alone/</a:t>
            </a: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34E9D4-9E20-4EEB-AE2F-159CEC3C570C}" type="slidenum">
              <a:rPr lang="en-US">
                <a:ea typeface="ＭＳ Ｐゴシック" pitchFamily="34" charset="-128"/>
              </a:rPr>
              <a:pPr fontAlgn="base">
                <a:spcBef>
                  <a:spcPct val="0"/>
                </a:spcBef>
                <a:spcAft>
                  <a:spcPct val="0"/>
                </a:spcAft>
              </a:pPr>
              <a:t>37</a:t>
            </a:fld>
            <a:endParaRPr lang="en-US">
              <a:ea typeface="ＭＳ Ｐゴシック" pitchFamily="34" charset="-128"/>
            </a:endParaRPr>
          </a:p>
        </p:txBody>
      </p:sp>
    </p:spTree>
    <p:extLst>
      <p:ext uri="{BB962C8B-B14F-4D97-AF65-F5344CB8AC3E}">
        <p14:creationId xmlns:p14="http://schemas.microsoft.com/office/powerpoint/2010/main" val="1381835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B3C06-3A92-7D4D-A024-5A47BFB58FA2}" type="slidenum">
              <a:rPr lang="en-US" smtClean="0"/>
              <a:t>38</a:t>
            </a:fld>
            <a:endParaRPr lang="en-US"/>
          </a:p>
        </p:txBody>
      </p:sp>
    </p:spTree>
    <p:extLst>
      <p:ext uri="{BB962C8B-B14F-4D97-AF65-F5344CB8AC3E}">
        <p14:creationId xmlns:p14="http://schemas.microsoft.com/office/powerpoint/2010/main" val="394550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B3C06-3A92-7D4D-A024-5A47BFB58FA2}" type="slidenum">
              <a:rPr lang="en-US" smtClean="0"/>
              <a:t>42</a:t>
            </a:fld>
            <a:endParaRPr lang="en-US"/>
          </a:p>
        </p:txBody>
      </p:sp>
    </p:spTree>
    <p:extLst>
      <p:ext uri="{BB962C8B-B14F-4D97-AF65-F5344CB8AC3E}">
        <p14:creationId xmlns:p14="http://schemas.microsoft.com/office/powerpoint/2010/main" val="199332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Suggested Presentation Language</a:t>
            </a:r>
          </a:p>
          <a:p>
            <a:pPr eaLnBrk="1" hangingPunct="1">
              <a:spcBef>
                <a:spcPct val="0"/>
              </a:spcBef>
            </a:pPr>
            <a:endParaRPr lang="en-US" dirty="0"/>
          </a:p>
          <a:p>
            <a:pPr eaLnBrk="1" hangingPunct="1">
              <a:spcBef>
                <a:spcPct val="0"/>
              </a:spcBef>
            </a:pPr>
            <a:r>
              <a:rPr lang="en-US" dirty="0"/>
              <a:t>Next we have the </a:t>
            </a:r>
            <a:r>
              <a:rPr lang="ja-JP" altLang="en-US" dirty="0"/>
              <a:t>“</a:t>
            </a:r>
            <a:r>
              <a:rPr lang="en-US" altLang="ja-JP" dirty="0"/>
              <a:t>thinking part</a:t>
            </a:r>
            <a:r>
              <a:rPr lang="ja-JP" altLang="en-US" dirty="0"/>
              <a:t>”</a:t>
            </a:r>
            <a:r>
              <a:rPr lang="en-US" altLang="ja-JP" dirty="0"/>
              <a:t> of our brain involved in the stress response- the prefrontal cortex and the hippocampus. The prefrontal cortex,</a:t>
            </a:r>
            <a:r>
              <a:rPr lang="en-US" altLang="ja-JP" baseline="0" dirty="0"/>
              <a:t> (responsible for abstract thinking, planning, emotional regulation)</a:t>
            </a:r>
            <a:r>
              <a:rPr lang="en-US" altLang="ja-JP" dirty="0"/>
              <a:t> has the potential to help us reason through the situation</a:t>
            </a:r>
            <a:r>
              <a:rPr lang="en-US" altLang="ja-JP" baseline="0" dirty="0"/>
              <a:t> and</a:t>
            </a:r>
            <a:r>
              <a:rPr lang="en-US" altLang="ja-JP" dirty="0"/>
              <a:t> think logically about what to do.  The hippocampus helps us encode information about the context of the event—to provide some framing for the intense emotional memory.  When all of these systems work together and in balance, we have an incredibly effective stress response system that helps keep us safe from danger and learn</a:t>
            </a:r>
            <a:r>
              <a:rPr lang="en-US" altLang="ja-JP" baseline="0" dirty="0"/>
              <a:t> from past experiences</a:t>
            </a:r>
            <a:r>
              <a:rPr lang="en-US" altLang="ja-JP" dirty="0"/>
              <a:t>. </a:t>
            </a:r>
          </a:p>
          <a:p>
            <a:pPr eaLnBrk="1" hangingPunct="1">
              <a:spcBef>
                <a:spcPct val="0"/>
              </a:spcBef>
            </a:pPr>
            <a:endParaRPr lang="en-US" altLang="ja-JP" dirty="0"/>
          </a:p>
          <a:p>
            <a:pPr eaLnBrk="1" hangingPunct="1">
              <a:spcBef>
                <a:spcPct val="0"/>
              </a:spcBef>
            </a:pPr>
            <a:endParaRPr lang="en-US" dirty="0"/>
          </a:p>
          <a:p>
            <a:pPr eaLnBrk="1" hangingPunct="1">
              <a:spcBef>
                <a:spcPct val="0"/>
              </a:spcBef>
            </a:pPr>
            <a:r>
              <a:rPr lang="en-US" b="1" dirty="0"/>
              <a:t>References</a:t>
            </a:r>
          </a:p>
          <a:p>
            <a:pPr eaLnBrk="1" hangingPunct="1">
              <a:spcBef>
                <a:spcPct val="0"/>
              </a:spcBef>
            </a:pPr>
            <a:endParaRPr lang="en-US" dirty="0"/>
          </a:p>
          <a:p>
            <a:pPr eaLnBrk="1" hangingPunct="1">
              <a:spcBef>
                <a:spcPct val="0"/>
              </a:spcBef>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dirty="0"/>
              <a:t>Center on the Developing</a:t>
            </a:r>
            <a:r>
              <a:rPr lang="en-US" baseline="0" dirty="0"/>
              <a:t> Child. </a:t>
            </a:r>
            <a:r>
              <a:rPr lang="en-US" i="1" baseline="0" dirty="0"/>
              <a:t>Toxic stress: Key concepts</a:t>
            </a:r>
            <a:r>
              <a:rPr lang="en-US" baseline="0" dirty="0"/>
              <a:t>. Harvard University. Retrieved from </a:t>
            </a:r>
            <a:r>
              <a:rPr lang="en-US" dirty="0"/>
              <a:t>http://</a:t>
            </a:r>
            <a:r>
              <a:rPr lang="en-US" dirty="0" err="1"/>
              <a:t>developingchild.harvard.edu</a:t>
            </a:r>
            <a:r>
              <a:rPr lang="en-US" dirty="0"/>
              <a:t>/science/key-concepts/toxic-stress/</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dirty="0"/>
              <a:t>Image: </a:t>
            </a:r>
            <a:r>
              <a:rPr lang="en-US" b="0" u="none" baseline="0" dirty="0" err="1"/>
              <a:t>Pritzker</a:t>
            </a:r>
            <a:r>
              <a:rPr lang="en-US" b="0" u="none" baseline="0" dirty="0"/>
              <a:t>, K. (Producer), &amp; Redford, J. (Director). (2015). </a:t>
            </a:r>
            <a:r>
              <a:rPr lang="en-US" b="0" i="1" u="none" baseline="0" dirty="0"/>
              <a:t>Resilience</a:t>
            </a:r>
            <a:r>
              <a:rPr lang="en-US" b="0" i="0" u="none" baseline="0" dirty="0"/>
              <a:t>. [Motion Picture]. United States: KDJR Films. Retrieved from </a:t>
            </a:r>
            <a:r>
              <a:rPr lang="en-US" b="0" i="0" u="none" baseline="0" dirty="0" err="1"/>
              <a:t>www.cbtandfeelinggood.com</a:t>
            </a:r>
            <a:endParaRPr lang="en-US" b="0" i="0" u="none" baseline="0" dirty="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154628" name="Slide Number Placeholder 3"/>
          <p:cNvSpPr>
            <a:spLocks noGrp="1"/>
          </p:cNvSpPr>
          <p:nvPr>
            <p:ph type="sldNum" sz="quarter" idx="5"/>
          </p:nvPr>
        </p:nvSpPr>
        <p:spPr bwMode="auto">
          <a:noFill/>
          <a:ln>
            <a:miter lim="800000"/>
            <a:headEnd/>
            <a:tailEnd/>
          </a:ln>
        </p:spPr>
        <p:txBody>
          <a:bodyPr/>
          <a:lstStyle/>
          <a:p>
            <a:fld id="{33A23784-33D6-4C2C-84BD-0B08C602F4B5}" type="slidenum">
              <a:rPr lang="en-US" smtClean="0">
                <a:ea typeface="MS PGothic" pitchFamily="34" charset="-128"/>
              </a:rPr>
              <a:pPr/>
              <a:t>7</a:t>
            </a:fld>
            <a:endParaRPr lang="en-US">
              <a:ea typeface="MS PGothic" pitchFamily="34" charset="-128"/>
            </a:endParaRPr>
          </a:p>
        </p:txBody>
      </p:sp>
    </p:spTree>
    <p:extLst>
      <p:ext uri="{BB962C8B-B14F-4D97-AF65-F5344CB8AC3E}">
        <p14:creationId xmlns:p14="http://schemas.microsoft.com/office/powerpoint/2010/main" val="2782290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B3C06-3A92-7D4D-A024-5A47BFB58FA2}" type="slidenum">
              <a:rPr lang="en-US" smtClean="0"/>
              <a:t>43</a:t>
            </a:fld>
            <a:endParaRPr lang="en-US"/>
          </a:p>
        </p:txBody>
      </p:sp>
    </p:spTree>
    <p:extLst>
      <p:ext uri="{BB962C8B-B14F-4D97-AF65-F5344CB8AC3E}">
        <p14:creationId xmlns:p14="http://schemas.microsoft.com/office/powerpoint/2010/main" val="72704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Suggested Presentation Language</a:t>
            </a:r>
          </a:p>
          <a:p>
            <a:pPr eaLnBrk="1" hangingPunct="1">
              <a:spcBef>
                <a:spcPct val="0"/>
              </a:spcBef>
            </a:pPr>
            <a:endParaRPr lang="en-US" b="1" dirty="0"/>
          </a:p>
          <a:p>
            <a:pPr eaLnBrk="1" hangingPunct="1">
              <a:spcBef>
                <a:spcPct val="0"/>
              </a:spcBef>
            </a:pPr>
            <a:r>
              <a:rPr lang="en-US" dirty="0"/>
              <a:t>They</a:t>
            </a:r>
            <a:r>
              <a:rPr lang="en-US" baseline="0" dirty="0"/>
              <a:t> </a:t>
            </a:r>
            <a:r>
              <a:rPr lang="en-US" dirty="0"/>
              <a:t>may be accessing</a:t>
            </a:r>
            <a:r>
              <a:rPr lang="en-US" baseline="0" dirty="0"/>
              <a:t> their </a:t>
            </a:r>
            <a:r>
              <a:rPr lang="en-US" dirty="0"/>
              <a:t>“survival brain” often</a:t>
            </a:r>
            <a:r>
              <a:rPr lang="en-US" baseline="0" dirty="0"/>
              <a:t> as a result</a:t>
            </a:r>
            <a:r>
              <a:rPr lang="en-US" dirty="0"/>
              <a:t>. When we have to have to call on that system again and again, that leaves its mark on our use-dependent brains (Perry et. al., 1995).  </a:t>
            </a:r>
            <a:r>
              <a:rPr lang="en-US" dirty="0" err="1"/>
              <a:t>Hebb</a:t>
            </a:r>
            <a:r>
              <a:rPr lang="ja-JP" altLang="en-US" dirty="0"/>
              <a:t>’</a:t>
            </a:r>
            <a:r>
              <a:rPr lang="en-US" altLang="ja-JP" dirty="0"/>
              <a:t>s rule, </a:t>
            </a:r>
            <a:r>
              <a:rPr lang="ja-JP" altLang="en-US" dirty="0"/>
              <a:t>“</a:t>
            </a:r>
            <a:r>
              <a:rPr lang="en-US" altLang="ja-JP" dirty="0"/>
              <a:t>neurons that fire together wire together,</a:t>
            </a:r>
            <a:r>
              <a:rPr lang="ja-JP" altLang="en-US" dirty="0"/>
              <a:t>”</a:t>
            </a:r>
            <a:r>
              <a:rPr lang="en-US" altLang="ja-JP" dirty="0"/>
              <a:t> (</a:t>
            </a:r>
            <a:r>
              <a:rPr lang="en-US" altLang="ja-JP" dirty="0" err="1"/>
              <a:t>Hebb</a:t>
            </a:r>
            <a:r>
              <a:rPr lang="en-US" altLang="ja-JP" dirty="0"/>
              <a:t>, 1949) underscores how the repeated activation of the fear response and its associated neural networks affects people who have experienced chronic trauma. Over time, our “survival brain” becomes really strong due to its frequent</a:t>
            </a:r>
            <a:r>
              <a:rPr lang="en-US" altLang="ja-JP" baseline="0" dirty="0"/>
              <a:t> use and our thinking brain becomes weak in comparison.</a:t>
            </a:r>
            <a:r>
              <a:rPr lang="en-US" altLang="ja-JP" dirty="0"/>
              <a:t> </a:t>
            </a:r>
          </a:p>
          <a:p>
            <a:pPr eaLnBrk="1" hangingPunct="1">
              <a:spcBef>
                <a:spcPct val="0"/>
              </a:spcBef>
            </a:pPr>
            <a:endParaRPr lang="en-US" altLang="ja-JP" dirty="0"/>
          </a:p>
          <a:p>
            <a:pPr eaLnBrk="1" hangingPunct="1">
              <a:spcBef>
                <a:spcPct val="0"/>
              </a:spcBef>
            </a:pPr>
            <a:r>
              <a:rPr lang="en-US" altLang="ja-JP" dirty="0"/>
              <a:t>One implication is that</a:t>
            </a:r>
            <a:r>
              <a:rPr lang="en-US" altLang="ja-JP" baseline="0" dirty="0"/>
              <a:t> the</a:t>
            </a:r>
            <a:r>
              <a:rPr lang="en-US" altLang="ja-JP" dirty="0"/>
              <a:t> threat detection system becomes </a:t>
            </a:r>
            <a:r>
              <a:rPr lang="en-US" altLang="ja-JP" dirty="0" err="1"/>
              <a:t>hypervigiliant</a:t>
            </a:r>
            <a:r>
              <a:rPr lang="en-US" altLang="ja-JP" dirty="0"/>
              <a:t> (always on the lookout for danger) and our </a:t>
            </a:r>
            <a:r>
              <a:rPr lang="en-US" altLang="ja-JP" dirty="0" err="1"/>
              <a:t>amygdala</a:t>
            </a:r>
            <a:r>
              <a:rPr lang="en-US" altLang="ja-JP" dirty="0"/>
              <a:t> is more readily</a:t>
            </a:r>
            <a:r>
              <a:rPr lang="en-US" altLang="ja-JP" baseline="0" dirty="0"/>
              <a:t> triggered.</a:t>
            </a:r>
            <a:r>
              <a:rPr lang="en-US" altLang="ja-JP" dirty="0"/>
              <a:t> Additionally,</a:t>
            </a:r>
            <a:r>
              <a:rPr lang="en-US" altLang="ja-JP" baseline="0" dirty="0"/>
              <a:t> the “thinking brain” is less able to oversee physical and emotional regulation, impulse control, insight, empathy and critical thinking. (Craig, 2015, p.22)</a:t>
            </a:r>
            <a:endParaRPr lang="en-US" altLang="ja-JP" dirty="0"/>
          </a:p>
          <a:p>
            <a:pPr eaLnBrk="1" hangingPunct="1">
              <a:spcBef>
                <a:spcPct val="0"/>
              </a:spcBef>
            </a:pPr>
            <a:endParaRPr lang="en-US" dirty="0"/>
          </a:p>
          <a:p>
            <a:pPr eaLnBrk="1" hangingPunct="1">
              <a:spcBef>
                <a:spcPct val="0"/>
              </a:spcBef>
            </a:pPr>
            <a:r>
              <a:rPr lang="en-US" b="1" dirty="0"/>
              <a:t>References</a:t>
            </a:r>
          </a:p>
          <a:p>
            <a:pPr eaLnBrk="1" hangingPunct="1">
              <a:spcBef>
                <a:spcPct val="0"/>
              </a:spcBef>
            </a:pPr>
            <a:r>
              <a:rPr lang="en-US" dirty="0"/>
              <a:t>Craig, S. (2015). </a:t>
            </a:r>
            <a:r>
              <a:rPr lang="en-US" i="1" dirty="0"/>
              <a:t>Trauma-Sensitive Schools: Learning Communities Transforming Children's Lives, K-5</a:t>
            </a:r>
            <a:r>
              <a:rPr lang="en-US" dirty="0"/>
              <a:t>. New York: Teachers College</a:t>
            </a:r>
            <a:r>
              <a:rPr lang="en-US" baseline="0" dirty="0"/>
              <a:t> </a:t>
            </a:r>
          </a:p>
          <a:p>
            <a:pPr eaLnBrk="1" hangingPunct="1">
              <a:spcBef>
                <a:spcPct val="0"/>
              </a:spcBef>
            </a:pPr>
            <a:r>
              <a:rPr lang="en-US" dirty="0"/>
              <a:t>Press.</a:t>
            </a:r>
          </a:p>
          <a:p>
            <a:pPr eaLnBrk="1" hangingPunct="1">
              <a:spcBef>
                <a:spcPct val="0"/>
              </a:spcBef>
            </a:pPr>
            <a:endParaRPr lang="en-US" dirty="0"/>
          </a:p>
          <a:p>
            <a:pPr eaLnBrk="1" hangingPunct="1">
              <a:spcBef>
                <a:spcPct val="0"/>
              </a:spcBef>
            </a:pPr>
            <a:r>
              <a:rPr lang="en-US" dirty="0"/>
              <a:t>Perry, B., Pollard, R., </a:t>
            </a:r>
            <a:r>
              <a:rPr lang="en-US" dirty="0" err="1"/>
              <a:t>Blakley</a:t>
            </a:r>
            <a:r>
              <a:rPr lang="en-US" dirty="0"/>
              <a:t>, T., Baker, W., Vigilante, D., </a:t>
            </a:r>
            <a:r>
              <a:rPr lang="en-US" dirty="0" err="1"/>
              <a:t>Scheeringa</a:t>
            </a:r>
            <a:r>
              <a:rPr lang="en-US" dirty="0"/>
              <a:t>, Michael S., &amp; </a:t>
            </a:r>
            <a:r>
              <a:rPr lang="en-US" dirty="0" err="1"/>
              <a:t>Osofsky</a:t>
            </a:r>
            <a:r>
              <a:rPr lang="en-US" dirty="0"/>
              <a:t>, Joy D. (1995). Childhood trauma, the neurobiology of adaptation, and “use‐dependent” development of the brain: How “states” become “traits”. </a:t>
            </a:r>
            <a:r>
              <a:rPr lang="en-US" i="1" dirty="0"/>
              <a:t>Infant Mental Health Journal, </a:t>
            </a:r>
            <a:r>
              <a:rPr lang="en-US" dirty="0"/>
              <a:t>16(4), 271-291.</a:t>
            </a:r>
          </a:p>
          <a:p>
            <a:pPr eaLnBrk="1" hangingPunct="1">
              <a:spcBef>
                <a:spcPct val="0"/>
              </a:spcBef>
            </a:pPr>
            <a:endParaRPr lang="en-US" dirty="0"/>
          </a:p>
          <a:p>
            <a:pPr eaLnBrk="1" hangingPunct="1">
              <a:spcBef>
                <a:spcPct val="0"/>
              </a:spcBef>
            </a:pPr>
            <a:r>
              <a:rPr lang="en-US" dirty="0" err="1"/>
              <a:t>Hebb</a:t>
            </a:r>
            <a:r>
              <a:rPr lang="en-US" dirty="0"/>
              <a:t>, D. (1949). </a:t>
            </a:r>
            <a:r>
              <a:rPr lang="en-US" i="1" dirty="0"/>
              <a:t>The organization of behavior; a neuropsychological theory</a:t>
            </a:r>
            <a:r>
              <a:rPr lang="en-US" dirty="0"/>
              <a:t>. (A Wiley book in clinical psychology). New York: Wiley.</a:t>
            </a:r>
          </a:p>
          <a:p>
            <a:pPr eaLnBrk="1" hangingPunct="1">
              <a:spcBef>
                <a:spcPct val="0"/>
              </a:spcBef>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dirty="0"/>
              <a:t>Image: </a:t>
            </a:r>
            <a:r>
              <a:rPr lang="en-US" b="0" u="none" baseline="0" dirty="0" err="1"/>
              <a:t>Pritzker</a:t>
            </a:r>
            <a:r>
              <a:rPr lang="en-US" b="0" u="none" baseline="0" dirty="0"/>
              <a:t>, K. (Producer), &amp; Redford, J. (Director). (2015). </a:t>
            </a:r>
            <a:r>
              <a:rPr lang="en-US" b="0" i="1" u="none" baseline="0" dirty="0"/>
              <a:t>Resilience</a:t>
            </a:r>
            <a:r>
              <a:rPr lang="en-US" b="0" i="0" u="none" baseline="0" dirty="0"/>
              <a:t>. [Motion Picture]. United States: KDJR Films. Retrieved from </a:t>
            </a:r>
            <a:r>
              <a:rPr lang="en-US" b="0" i="0" u="none" baseline="0" dirty="0" err="1"/>
              <a:t>www.cbtandfeelinggood.com</a:t>
            </a:r>
            <a:endParaRPr lang="en-US" b="0" i="0" u="none" baseline="0" dirty="0"/>
          </a:p>
          <a:p>
            <a:pPr marL="0" marR="0" indent="0" algn="l" defTabSz="914400" rtl="0" eaLnBrk="1" fontAlgn="base" latinLnBrk="0" hangingPunct="1">
              <a:lnSpc>
                <a:spcPct val="100000"/>
              </a:lnSpc>
              <a:spcBef>
                <a:spcPct val="0"/>
              </a:spcBef>
              <a:spcAft>
                <a:spcPct val="0"/>
              </a:spcAft>
              <a:buClrTx/>
              <a:buSzTx/>
              <a:buFontTx/>
              <a:buNone/>
              <a:tabLst/>
              <a:defRPr/>
            </a:pPr>
            <a:endParaRPr lang="en-US" b="0" i="0" u="none"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b="0" i="0" u="none" baseline="0" dirty="0"/>
              <a:t>Image (brains/weights): Retrieved from http://</a:t>
            </a:r>
            <a:r>
              <a:rPr lang="en-US" b="0" i="0" u="none" baseline="0" dirty="0" err="1"/>
              <a:t>www.lessonpaths.com</a:t>
            </a:r>
            <a:r>
              <a:rPr lang="en-US" b="0" i="0" u="none" baseline="0" dirty="0"/>
              <a:t>/learn/</a:t>
            </a:r>
            <a:r>
              <a:rPr lang="en-US" b="0" i="0" u="none" baseline="0" dirty="0" err="1"/>
              <a:t>i</a:t>
            </a:r>
            <a:r>
              <a:rPr lang="en-US" b="0" i="0" u="none" baseline="0" dirty="0"/>
              <a:t>/goals-and-investment-workshop/brain-lifting-weights-graphic</a:t>
            </a:r>
            <a:endParaRPr lang="en-US" dirty="0"/>
          </a:p>
          <a:p>
            <a:pPr eaLnBrk="1" hangingPunct="1">
              <a:spcBef>
                <a:spcPct val="0"/>
              </a:spcBef>
            </a:pPr>
            <a:endParaRPr lang="en-US" dirty="0"/>
          </a:p>
        </p:txBody>
      </p:sp>
      <p:sp>
        <p:nvSpPr>
          <p:cNvPr id="156676" name="Slide Number Placeholder 3"/>
          <p:cNvSpPr>
            <a:spLocks noGrp="1"/>
          </p:cNvSpPr>
          <p:nvPr>
            <p:ph type="sldNum" sz="quarter" idx="5"/>
          </p:nvPr>
        </p:nvSpPr>
        <p:spPr bwMode="auto">
          <a:noFill/>
          <a:ln>
            <a:miter lim="800000"/>
            <a:headEnd/>
            <a:tailEnd/>
          </a:ln>
        </p:spPr>
        <p:txBody>
          <a:bodyPr/>
          <a:lstStyle/>
          <a:p>
            <a:fld id="{72E1930F-5C9F-40DC-B07A-3922E3F868CA}" type="slidenum">
              <a:rPr lang="en-US" smtClean="0">
                <a:ea typeface="MS PGothic" pitchFamily="34" charset="-128"/>
              </a:rPr>
              <a:pPr/>
              <a:t>8</a:t>
            </a:fld>
            <a:endParaRPr lang="en-US">
              <a:ea typeface="MS PGothic" pitchFamily="34" charset="-128"/>
            </a:endParaRPr>
          </a:p>
        </p:txBody>
      </p:sp>
    </p:spTree>
    <p:extLst>
      <p:ext uri="{BB962C8B-B14F-4D97-AF65-F5344CB8AC3E}">
        <p14:creationId xmlns:p14="http://schemas.microsoft.com/office/powerpoint/2010/main" val="335291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Suggested Presentation Language</a:t>
            </a:r>
          </a:p>
          <a:p>
            <a:pPr eaLnBrk="1" hangingPunct="1">
              <a:spcBef>
                <a:spcPct val="0"/>
              </a:spcBef>
            </a:pPr>
            <a:endParaRPr lang="en-US" dirty="0"/>
          </a:p>
          <a:p>
            <a:pPr eaLnBrk="1" hangingPunct="1">
              <a:spcBef>
                <a:spcPct val="0"/>
              </a:spcBef>
            </a:pPr>
            <a:r>
              <a:rPr lang="en-US" dirty="0"/>
              <a:t>So, what does all of this mean for the classroom?  We want you to spend a few minutes thinking about what this might look like in the classroom. Please read the questions above, then turn &amp; talk with your neighbor. </a:t>
            </a:r>
          </a:p>
          <a:p>
            <a:pPr eaLnBrk="1" hangingPunct="1">
              <a:spcBef>
                <a:spcPct val="0"/>
              </a:spcBef>
            </a:pPr>
            <a:endParaRPr lang="en-US" dirty="0"/>
          </a:p>
          <a:p>
            <a:pPr eaLnBrk="1" hangingPunct="1">
              <a:spcBef>
                <a:spcPct val="0"/>
              </a:spcBef>
            </a:pPr>
            <a:r>
              <a:rPr lang="en-US" b="1" dirty="0"/>
              <a:t>Presentation Note: </a:t>
            </a:r>
            <a:r>
              <a:rPr lang="en-US" dirty="0"/>
              <a:t>Provide teachers with 5 minutes to discuss with a peer and then share-out with the group. </a:t>
            </a:r>
          </a:p>
          <a:p>
            <a:pPr eaLnBrk="1" hangingPunct="1">
              <a:spcBef>
                <a:spcPct val="0"/>
              </a:spcBef>
            </a:pPr>
            <a:endParaRPr lang="en-US" dirty="0"/>
          </a:p>
          <a:p>
            <a:pPr eaLnBrk="1" hangingPunct="1">
              <a:spcBef>
                <a:spcPct val="0"/>
              </a:spcBef>
            </a:pPr>
            <a:r>
              <a:rPr lang="en-US" b="1" dirty="0"/>
              <a:t>Background Information: </a:t>
            </a:r>
            <a:endParaRPr lang="en-US" b="0" dirty="0"/>
          </a:p>
          <a:p>
            <a:pPr eaLnBrk="1" hangingPunct="1">
              <a:spcBef>
                <a:spcPct val="0"/>
              </a:spcBef>
            </a:pPr>
            <a:r>
              <a:rPr lang="en-US" b="0" dirty="0"/>
              <a:t>The g</a:t>
            </a:r>
            <a:r>
              <a:rPr lang="en-US" dirty="0"/>
              <a:t>oal here is to have them start to contextualize some of the behaviors through a trauma lens. </a:t>
            </a:r>
          </a:p>
          <a:p>
            <a:pPr eaLnBrk="1" hangingPunct="1">
              <a:spcBef>
                <a:spcPct val="0"/>
              </a:spcBef>
            </a:pPr>
            <a:endParaRPr lang="en-US" dirty="0"/>
          </a:p>
          <a:p>
            <a:pPr eaLnBrk="1" hangingPunct="1">
              <a:spcBef>
                <a:spcPct val="0"/>
              </a:spcBef>
            </a:pPr>
            <a:endParaRPr lang="en-US" dirty="0"/>
          </a:p>
          <a:p>
            <a:pPr eaLnBrk="1" hangingPunct="1">
              <a:spcBef>
                <a:spcPct val="0"/>
              </a:spcBef>
            </a:pPr>
            <a:r>
              <a:rPr lang="en-US" b="1" dirty="0"/>
              <a:t>References</a:t>
            </a:r>
          </a:p>
          <a:p>
            <a:pPr eaLnBrk="1" hangingPunct="1">
              <a:spcBef>
                <a:spcPct val="0"/>
              </a:spcBef>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Adapted from </a:t>
            </a:r>
            <a:r>
              <a:rPr lang="en-US" dirty="0" err="1">
                <a:ea typeface="ＭＳ Ｐゴシック" pitchFamily="34" charset="-128"/>
              </a:rPr>
              <a:t>Souers</a:t>
            </a:r>
            <a:r>
              <a:rPr lang="en-US" dirty="0">
                <a:ea typeface="ＭＳ Ｐゴシック" pitchFamily="34" charset="-128"/>
              </a:rPr>
              <a:t>, K.,</a:t>
            </a:r>
            <a:r>
              <a:rPr lang="en-US" baseline="0" dirty="0">
                <a:ea typeface="ＭＳ Ｐゴシック" pitchFamily="34" charset="-128"/>
              </a:rPr>
              <a:t> </a:t>
            </a:r>
            <a:r>
              <a:rPr lang="en-US" dirty="0">
                <a:ea typeface="ＭＳ Ｐゴシック" pitchFamily="34" charset="-128"/>
              </a:rPr>
              <a:t>Hall, P. (2016). </a:t>
            </a:r>
            <a:r>
              <a:rPr lang="en-US" i="1" dirty="0">
                <a:ea typeface="ＭＳ Ｐゴシック" pitchFamily="34" charset="-128"/>
              </a:rPr>
              <a:t>Fostering Resilient Learners: Strategies for Creating a Trauma-Sensitive Classroom</a:t>
            </a:r>
            <a:r>
              <a:rPr lang="en-US" dirty="0">
                <a:ea typeface="ＭＳ Ｐゴシック" pitchFamily="34" charset="-128"/>
              </a:rPr>
              <a:t>. ACSD. </a:t>
            </a:r>
          </a:p>
          <a:p>
            <a:pPr eaLnBrk="1" hangingPunct="1">
              <a:spcBef>
                <a:spcPct val="0"/>
              </a:spcBef>
            </a:pPr>
            <a:endParaRPr lang="en-US" dirty="0"/>
          </a:p>
          <a:p>
            <a:pPr eaLnBrk="1" hangingPunct="1">
              <a:spcBef>
                <a:spcPct val="0"/>
              </a:spcBef>
            </a:pPr>
            <a:r>
              <a:rPr lang="en-US" dirty="0"/>
              <a:t>Image</a:t>
            </a:r>
            <a:r>
              <a:rPr lang="en-US" baseline="0" dirty="0"/>
              <a:t> (Turn and Talk): Hunter, M. Retrieved from https://</a:t>
            </a:r>
            <a:r>
              <a:rPr lang="en-US" baseline="0" dirty="0" err="1"/>
              <a:t>clipartfest.com</a:t>
            </a:r>
            <a:r>
              <a:rPr lang="en-US" baseline="0" dirty="0"/>
              <a:t>/download/ebc68f0335dc20a9519b1c4e74b7035b9a7713fb.html</a:t>
            </a:r>
          </a:p>
          <a:p>
            <a:pPr eaLnBrk="1" hangingPunct="1">
              <a:spcBef>
                <a:spcPct val="0"/>
              </a:spcBef>
            </a:pPr>
            <a:endParaRPr lang="en-US" baseline="0" dirty="0"/>
          </a:p>
          <a:p>
            <a:pPr eaLnBrk="1" hangingPunct="1">
              <a:spcBef>
                <a:spcPct val="0"/>
              </a:spcBef>
            </a:pPr>
            <a:r>
              <a:rPr lang="en-US" baseline="0" dirty="0"/>
              <a:t>Image (Dominos): Retrieved from https://</a:t>
            </a:r>
            <a:r>
              <a:rPr lang="en-US" baseline="0" dirty="0" err="1"/>
              <a:t>www.colourbox.com</a:t>
            </a:r>
            <a:r>
              <a:rPr lang="en-US" baseline="0" dirty="0"/>
              <a:t>/image/hand-and-dominoes-image-6081349</a:t>
            </a:r>
            <a:endParaRPr lang="en-US" dirty="0"/>
          </a:p>
          <a:p>
            <a:pPr eaLnBrk="1" hangingPunct="1">
              <a:spcBef>
                <a:spcPct val="0"/>
              </a:spcBef>
            </a:pPr>
            <a:endParaRPr lang="en-US" dirty="0"/>
          </a:p>
          <a:p>
            <a:pPr eaLnBrk="1" hangingPunct="1">
              <a:spcBef>
                <a:spcPct val="0"/>
              </a:spcBef>
            </a:pPr>
            <a:endParaRPr lang="en-US" dirty="0"/>
          </a:p>
        </p:txBody>
      </p:sp>
      <p:sp>
        <p:nvSpPr>
          <p:cNvPr id="160772" name="Slide Number Placeholder 3"/>
          <p:cNvSpPr>
            <a:spLocks noGrp="1"/>
          </p:cNvSpPr>
          <p:nvPr>
            <p:ph type="sldNum" sz="quarter" idx="5"/>
          </p:nvPr>
        </p:nvSpPr>
        <p:spPr bwMode="auto">
          <a:noFill/>
          <a:ln>
            <a:miter lim="800000"/>
            <a:headEnd/>
            <a:tailEnd/>
          </a:ln>
        </p:spPr>
        <p:txBody>
          <a:bodyPr/>
          <a:lstStyle/>
          <a:p>
            <a:fld id="{32FB601D-CFCE-407A-AB44-36595D8D5B7C}" type="slidenum">
              <a:rPr lang="en-US" smtClean="0">
                <a:ea typeface="MS PGothic" pitchFamily="34" charset="-128"/>
              </a:rPr>
              <a:pPr/>
              <a:t>9</a:t>
            </a:fld>
            <a:endParaRPr lang="en-US">
              <a:ea typeface="MS PGothic" pitchFamily="34" charset="-128"/>
            </a:endParaRPr>
          </a:p>
        </p:txBody>
      </p:sp>
    </p:spTree>
    <p:extLst>
      <p:ext uri="{BB962C8B-B14F-4D97-AF65-F5344CB8AC3E}">
        <p14:creationId xmlns:p14="http://schemas.microsoft.com/office/powerpoint/2010/main" val="4162214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B3C06-3A92-7D4D-A024-5A47BFB58FA2}" type="slidenum">
              <a:rPr lang="en-US" smtClean="0"/>
              <a:t>12</a:t>
            </a:fld>
            <a:endParaRPr lang="en-US"/>
          </a:p>
        </p:txBody>
      </p:sp>
    </p:spTree>
    <p:extLst>
      <p:ext uri="{BB962C8B-B14F-4D97-AF65-F5344CB8AC3E}">
        <p14:creationId xmlns:p14="http://schemas.microsoft.com/office/powerpoint/2010/main" val="374430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B3C06-3A92-7D4D-A024-5A47BFB58FA2}" type="slidenum">
              <a:rPr lang="en-US" smtClean="0"/>
              <a:t>13</a:t>
            </a:fld>
            <a:endParaRPr lang="en-US"/>
          </a:p>
        </p:txBody>
      </p:sp>
    </p:spTree>
    <p:extLst>
      <p:ext uri="{BB962C8B-B14F-4D97-AF65-F5344CB8AC3E}">
        <p14:creationId xmlns:p14="http://schemas.microsoft.com/office/powerpoint/2010/main" val="285005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B3C06-3A92-7D4D-A024-5A47BFB58FA2}" type="slidenum">
              <a:rPr lang="en-US" smtClean="0"/>
              <a:t>14</a:t>
            </a:fld>
            <a:endParaRPr lang="en-US"/>
          </a:p>
        </p:txBody>
      </p:sp>
    </p:spTree>
    <p:extLst>
      <p:ext uri="{BB962C8B-B14F-4D97-AF65-F5344CB8AC3E}">
        <p14:creationId xmlns:p14="http://schemas.microsoft.com/office/powerpoint/2010/main" val="641277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B3C06-3A92-7D4D-A024-5A47BFB58FA2}" type="slidenum">
              <a:rPr lang="en-US" smtClean="0"/>
              <a:t>16</a:t>
            </a:fld>
            <a:endParaRPr lang="en-US"/>
          </a:p>
        </p:txBody>
      </p:sp>
    </p:spTree>
    <p:extLst>
      <p:ext uri="{BB962C8B-B14F-4D97-AF65-F5344CB8AC3E}">
        <p14:creationId xmlns:p14="http://schemas.microsoft.com/office/powerpoint/2010/main" val="579481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a:t>Suggested Presentation Language</a:t>
            </a:r>
          </a:p>
          <a:p>
            <a:pPr>
              <a:spcBef>
                <a:spcPct val="0"/>
              </a:spcBef>
            </a:pPr>
            <a:endParaRPr lang="en-US" b="1" dirty="0"/>
          </a:p>
          <a:p>
            <a:pPr>
              <a:spcBef>
                <a:spcPct val="0"/>
              </a:spcBef>
            </a:pPr>
            <a:r>
              <a:rPr lang="en-US" dirty="0"/>
              <a:t>The reality is, many of us may have experienced some of these symptoms. W</a:t>
            </a:r>
            <a:r>
              <a:rPr lang="en-US" baseline="0" dirty="0"/>
              <a:t>e are</a:t>
            </a:r>
            <a:r>
              <a:rPr lang="en-US" dirty="0"/>
              <a:t> going to spend some time reflecting on</a:t>
            </a:r>
            <a:r>
              <a:rPr lang="en-US" baseline="0" dirty="0"/>
              <a:t> all of the ways</a:t>
            </a:r>
            <a:r>
              <a:rPr lang="en-US" dirty="0"/>
              <a:t> we are impacted by our work. On the top of your page write down 3 signs of secondary traumatic stress that you have noticed in yourself or may have experienced in the past. And then spend some time reflecting on all the ways you are positively impacted by the work that you do. Write down three of those. In</a:t>
            </a:r>
            <a:r>
              <a:rPr lang="en-US" baseline="0" dirty="0"/>
              <a:t> maintaining transparency and trustworthiness, w</a:t>
            </a:r>
            <a:r>
              <a:rPr lang="en-US" dirty="0"/>
              <a:t>e want to let you know that we will be collecting your reflections</a:t>
            </a:r>
            <a:r>
              <a:rPr lang="en-US" baseline="0" dirty="0"/>
              <a:t> and reading them out loud so, please d</a:t>
            </a:r>
            <a:r>
              <a:rPr lang="en-US" dirty="0"/>
              <a:t>on’t write your name or other identifiers on your paper. When you are done please raise your paper in the air and we will come around to collect them. </a:t>
            </a:r>
          </a:p>
          <a:p>
            <a:pPr>
              <a:spcBef>
                <a:spcPct val="0"/>
              </a:spcBef>
            </a:pPr>
            <a:endParaRPr lang="en-US" b="1" dirty="0"/>
          </a:p>
          <a:p>
            <a:pPr>
              <a:spcBef>
                <a:spcPct val="0"/>
              </a:spcBef>
            </a:pPr>
            <a:r>
              <a:rPr lang="en-US" b="1" dirty="0"/>
              <a:t>Presentation</a:t>
            </a:r>
            <a:r>
              <a:rPr lang="en-US" b="1" baseline="0" dirty="0"/>
              <a:t> Note: </a:t>
            </a:r>
            <a:r>
              <a:rPr lang="en-US" b="0" dirty="0"/>
              <a:t>approximately 30 minutes needed for activity and discussion (next slide) depending on size of group. If group </a:t>
            </a:r>
            <a:r>
              <a:rPr lang="en-US" dirty="0"/>
              <a:t>is very large, have them write only 2.</a:t>
            </a:r>
            <a:r>
              <a:rPr lang="en-US" baseline="0" dirty="0"/>
              <a:t> Presenters will </a:t>
            </a:r>
            <a:r>
              <a:rPr lang="en-US" dirty="0"/>
              <a:t>collect papers and read the STS (negative impact) list first.</a:t>
            </a:r>
            <a:r>
              <a:rPr lang="en-US" baseline="0" dirty="0"/>
              <a:t> </a:t>
            </a:r>
            <a:endParaRPr lang="en-US" sz="2400" dirty="0">
              <a:latin typeface="Arial" charset="0"/>
              <a:cs typeface="Arial" charset="0"/>
            </a:endParaRPr>
          </a:p>
          <a:p>
            <a:pPr>
              <a:spcBef>
                <a:spcPct val="0"/>
              </a:spcBef>
            </a:pPr>
            <a:endParaRPr lang="en-US" b="1" dirty="0"/>
          </a:p>
          <a:p>
            <a:pPr>
              <a:spcBef>
                <a:spcPct val="0"/>
              </a:spcBef>
            </a:pPr>
            <a:endParaRPr lang="en-US" b="1" dirty="0"/>
          </a:p>
          <a:p>
            <a:pPr>
              <a:spcBef>
                <a:spcPct val="0"/>
              </a:spcBef>
            </a:pPr>
            <a:r>
              <a:rPr lang="en-US" b="1" dirty="0"/>
              <a:t>References</a:t>
            </a:r>
          </a:p>
          <a:p>
            <a:pPr>
              <a:spcBef>
                <a:spcPct val="0"/>
              </a:spcBef>
            </a:pPr>
            <a:endParaRPr lang="en-US" b="1" dirty="0"/>
          </a:p>
          <a:p>
            <a:pPr>
              <a:spcBef>
                <a:spcPct val="0"/>
              </a:spcBef>
            </a:pPr>
            <a:r>
              <a:rPr lang="en-US" dirty="0"/>
              <a:t>Adapted</a:t>
            </a:r>
            <a:r>
              <a:rPr lang="en-US" baseline="0" dirty="0"/>
              <a:t> from </a:t>
            </a:r>
            <a:r>
              <a:rPr lang="en-US" baseline="0" dirty="0" err="1"/>
              <a:t>Giller</a:t>
            </a:r>
            <a:r>
              <a:rPr lang="en-US" baseline="0" dirty="0"/>
              <a:t>, E., </a:t>
            </a:r>
            <a:r>
              <a:rPr lang="en-US" baseline="0" dirty="0" err="1"/>
              <a:t>Vermilyea</a:t>
            </a:r>
            <a:r>
              <a:rPr lang="en-US" baseline="0" dirty="0"/>
              <a:t>, E., &amp; Steele, T. (2006). Risking Connection. </a:t>
            </a:r>
            <a:r>
              <a:rPr lang="en-US" i="1" baseline="0" dirty="0"/>
              <a:t>Journal of Trauma Practice</a:t>
            </a:r>
            <a:r>
              <a:rPr lang="en-US" baseline="0" dirty="0"/>
              <a:t>, 5(1), 65-82.</a:t>
            </a:r>
          </a:p>
          <a:p>
            <a:pPr>
              <a:spcBef>
                <a:spcPct val="0"/>
              </a:spcBef>
            </a:pPr>
            <a:endParaRPr lang="en-US" baseline="0" dirty="0"/>
          </a:p>
          <a:p>
            <a:pPr>
              <a:spcBef>
                <a:spcPct val="0"/>
              </a:spcBef>
            </a:pPr>
            <a:r>
              <a:rPr lang="en-US" baseline="0" dirty="0"/>
              <a:t>Image:</a:t>
            </a:r>
            <a:r>
              <a:rPr lang="en-US" b="1" baseline="0" dirty="0"/>
              <a:t> ***I CAN’T FIND A SOURCE FOR THE IMAGE***</a:t>
            </a:r>
            <a:endParaRPr lang="en-US" b="1" dirty="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7590F9-AC4C-4684-8701-EA6721E05FCB}" type="slidenum">
              <a:rPr lang="en-US">
                <a:ea typeface="ＭＳ Ｐゴシック" pitchFamily="34" charset="-128"/>
              </a:rPr>
              <a:pPr fontAlgn="base">
                <a:spcBef>
                  <a:spcPct val="0"/>
                </a:spcBef>
                <a:spcAft>
                  <a:spcPct val="0"/>
                </a:spcAft>
              </a:pPr>
              <a:t>17</a:t>
            </a:fld>
            <a:endParaRPr lang="en-US">
              <a:ea typeface="ＭＳ Ｐゴシック" pitchFamily="34" charset="-128"/>
            </a:endParaRPr>
          </a:p>
        </p:txBody>
      </p:sp>
    </p:spTree>
    <p:extLst>
      <p:ext uri="{BB962C8B-B14F-4D97-AF65-F5344CB8AC3E}">
        <p14:creationId xmlns:p14="http://schemas.microsoft.com/office/powerpoint/2010/main" val="372018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87780D5-7DFA-1947-9ED0-1115DFF20311}" type="datetime1">
              <a:rPr lang="en-US" smtClean="0"/>
              <a:t>10/4/18</a:t>
            </a:fld>
            <a:endParaRPr lang="en-US"/>
          </a:p>
        </p:txBody>
      </p:sp>
      <p:sp>
        <p:nvSpPr>
          <p:cNvPr id="8" name="Footer Placeholder 7"/>
          <p:cNvSpPr>
            <a:spLocks noGrp="1"/>
          </p:cNvSpPr>
          <p:nvPr>
            <p:ph type="ftr" sz="quarter" idx="11"/>
          </p:nvPr>
        </p:nvSpPr>
        <p:spPr/>
        <p:txBody>
          <a:bodyPr/>
          <a:lstStyle/>
          <a:p>
            <a:r>
              <a:rPr lang="en-US"/>
              <a:t>copyright 2018 Dr. Deborah Gilman &amp; Lisa Standish, Esq. for CLASP use only</a:t>
            </a:r>
          </a:p>
        </p:txBody>
      </p:sp>
      <p:sp>
        <p:nvSpPr>
          <p:cNvPr id="9" name="Slide Number Placeholder 8"/>
          <p:cNvSpPr>
            <a:spLocks noGrp="1"/>
          </p:cNvSpPr>
          <p:nvPr>
            <p:ph type="sldNum" sz="quarter" idx="12"/>
          </p:nvPr>
        </p:nvSpPr>
        <p:spPr/>
        <p:txBody>
          <a:bodyPr/>
          <a:lstStyle/>
          <a:p>
            <a:fld id="{2F6F3DBA-9203-714E-942E-435D6FE8D1DC}" type="slidenum">
              <a:rPr lang="en-US" smtClean="0"/>
              <a:t>‹#›</a:t>
            </a:fld>
            <a:endParaRPr lang="en-US"/>
          </a:p>
        </p:txBody>
      </p:sp>
    </p:spTree>
    <p:extLst>
      <p:ext uri="{BB962C8B-B14F-4D97-AF65-F5344CB8AC3E}">
        <p14:creationId xmlns:p14="http://schemas.microsoft.com/office/powerpoint/2010/main" val="11723571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420C4B-584A-6E4B-BB48-9C4AB0BB5011}" type="datetime1">
              <a:rPr lang="en-US" smtClean="0"/>
              <a:t>10/4/18</a:t>
            </a:fld>
            <a:endParaRPr lang="en-US"/>
          </a:p>
        </p:txBody>
      </p:sp>
      <p:sp>
        <p:nvSpPr>
          <p:cNvPr id="5" name="Footer Placeholder 4"/>
          <p:cNvSpPr>
            <a:spLocks noGrp="1"/>
          </p:cNvSpPr>
          <p:nvPr>
            <p:ph type="ftr" sz="quarter" idx="11"/>
          </p:nvPr>
        </p:nvSpPr>
        <p:spPr/>
        <p:txBody>
          <a:bodyPr/>
          <a:lstStyle/>
          <a:p>
            <a:r>
              <a:rPr lang="en-US"/>
              <a:t>copyright 2018 Dr. Deborah Gilman &amp; Lisa Standish, Esq. for CLASP use only</a:t>
            </a:r>
          </a:p>
        </p:txBody>
      </p:sp>
      <p:sp>
        <p:nvSpPr>
          <p:cNvPr id="6" name="Slide Number Placeholder 5"/>
          <p:cNvSpPr>
            <a:spLocks noGrp="1"/>
          </p:cNvSpPr>
          <p:nvPr>
            <p:ph type="sldNum" sz="quarter" idx="12"/>
          </p:nvPr>
        </p:nvSpPr>
        <p:spPr/>
        <p:txBody>
          <a:bodyPr/>
          <a:lstStyle/>
          <a:p>
            <a:fld id="{2F6F3DBA-9203-714E-942E-435D6FE8D1DC}" type="slidenum">
              <a:rPr lang="en-US" smtClean="0"/>
              <a:t>‹#›</a:t>
            </a:fld>
            <a:endParaRPr lang="en-US"/>
          </a:p>
        </p:txBody>
      </p:sp>
    </p:spTree>
    <p:extLst>
      <p:ext uri="{BB962C8B-B14F-4D97-AF65-F5344CB8AC3E}">
        <p14:creationId xmlns:p14="http://schemas.microsoft.com/office/powerpoint/2010/main" val="279691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6EF85-9DF9-A045-BFCE-8E8132F4864B}" type="datetime1">
              <a:rPr lang="en-US" smtClean="0"/>
              <a:t>10/4/18</a:t>
            </a:fld>
            <a:endParaRPr lang="en-US"/>
          </a:p>
        </p:txBody>
      </p:sp>
      <p:sp>
        <p:nvSpPr>
          <p:cNvPr id="5" name="Footer Placeholder 4"/>
          <p:cNvSpPr>
            <a:spLocks noGrp="1"/>
          </p:cNvSpPr>
          <p:nvPr>
            <p:ph type="ftr" sz="quarter" idx="11"/>
          </p:nvPr>
        </p:nvSpPr>
        <p:spPr/>
        <p:txBody>
          <a:bodyPr/>
          <a:lstStyle/>
          <a:p>
            <a:r>
              <a:rPr lang="en-US"/>
              <a:t>copyright 2018 Dr. Deborah Gilman &amp; Lisa Standish, Esq. for CLASP use only</a:t>
            </a:r>
          </a:p>
        </p:txBody>
      </p:sp>
      <p:sp>
        <p:nvSpPr>
          <p:cNvPr id="6" name="Slide Number Placeholder 5"/>
          <p:cNvSpPr>
            <a:spLocks noGrp="1"/>
          </p:cNvSpPr>
          <p:nvPr>
            <p:ph type="sldNum" sz="quarter" idx="12"/>
          </p:nvPr>
        </p:nvSpPr>
        <p:spPr/>
        <p:txBody>
          <a:bodyPr/>
          <a:lstStyle/>
          <a:p>
            <a:fld id="{2F6F3DBA-9203-714E-942E-435D6FE8D1DC}" type="slidenum">
              <a:rPr lang="en-US" smtClean="0"/>
              <a:t>‹#›</a:t>
            </a:fld>
            <a:endParaRPr lang="en-US"/>
          </a:p>
        </p:txBody>
      </p:sp>
    </p:spTree>
    <p:extLst>
      <p:ext uri="{BB962C8B-B14F-4D97-AF65-F5344CB8AC3E}">
        <p14:creationId xmlns:p14="http://schemas.microsoft.com/office/powerpoint/2010/main" val="2412885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fld id="{97C731F3-D8A1-409B-82F6-1268F33499BE}" type="datetimeFigureOut">
              <a:rPr lang="en-US" smtClean="0"/>
              <a:pPr>
                <a:defRPr/>
              </a:pPr>
              <a:t>10/4/18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F94683C-7D75-465C-8EA4-CEA836D8ED2D}" type="slidenum">
              <a:rPr lang="en-US" smtClean="0"/>
              <a:pPr>
                <a:defRPr/>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95572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97A64-CCB4-5F4D-9E71-4390E03F3161}" type="datetime1">
              <a:rPr lang="en-US" smtClean="0"/>
              <a:t>10/4/18</a:t>
            </a:fld>
            <a:endParaRPr lang="en-US"/>
          </a:p>
        </p:txBody>
      </p:sp>
      <p:sp>
        <p:nvSpPr>
          <p:cNvPr id="8" name="Footer Placeholder 7"/>
          <p:cNvSpPr>
            <a:spLocks noGrp="1"/>
          </p:cNvSpPr>
          <p:nvPr>
            <p:ph type="ftr" sz="quarter" idx="11"/>
          </p:nvPr>
        </p:nvSpPr>
        <p:spPr/>
        <p:txBody>
          <a:bodyPr/>
          <a:lstStyle/>
          <a:p>
            <a:r>
              <a:rPr lang="en-US"/>
              <a:t>copyright 2018 Dr. Deborah Gilman &amp; Lisa Standish, Esq. for CLASP use only</a:t>
            </a:r>
          </a:p>
        </p:txBody>
      </p:sp>
      <p:sp>
        <p:nvSpPr>
          <p:cNvPr id="9" name="Slide Number Placeholder 8"/>
          <p:cNvSpPr>
            <a:spLocks noGrp="1"/>
          </p:cNvSpPr>
          <p:nvPr>
            <p:ph type="sldNum" sz="quarter" idx="12"/>
          </p:nvPr>
        </p:nvSpPr>
        <p:spPr/>
        <p:txBody>
          <a:bodyPr/>
          <a:lstStyle/>
          <a:p>
            <a:fld id="{2F6F3DBA-9203-714E-942E-435D6FE8D1DC}" type="slidenum">
              <a:rPr lang="en-US" smtClean="0"/>
              <a:t>‹#›</a:t>
            </a:fld>
            <a:endParaRPr lang="en-US"/>
          </a:p>
        </p:txBody>
      </p:sp>
    </p:spTree>
    <p:extLst>
      <p:ext uri="{BB962C8B-B14F-4D97-AF65-F5344CB8AC3E}">
        <p14:creationId xmlns:p14="http://schemas.microsoft.com/office/powerpoint/2010/main" val="289048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ACF537DD-1237-BB4D-9BB7-191B69032DCB}" type="datetime1">
              <a:rPr lang="en-US" smtClean="0"/>
              <a:t>10/4/18</a:t>
            </a:fld>
            <a:endParaRPr lang="en-US"/>
          </a:p>
        </p:txBody>
      </p:sp>
      <p:sp>
        <p:nvSpPr>
          <p:cNvPr id="8" name="Footer Placeholder 7"/>
          <p:cNvSpPr>
            <a:spLocks noGrp="1"/>
          </p:cNvSpPr>
          <p:nvPr>
            <p:ph type="ftr" sz="quarter" idx="11"/>
          </p:nvPr>
        </p:nvSpPr>
        <p:spPr/>
        <p:txBody>
          <a:bodyPr/>
          <a:lstStyle/>
          <a:p>
            <a:r>
              <a:rPr lang="en-US"/>
              <a:t>copyright 2018 Dr. Deborah Gilman &amp; Lisa Standish, Esq. for CLASP use only</a:t>
            </a:r>
          </a:p>
        </p:txBody>
      </p:sp>
      <p:sp>
        <p:nvSpPr>
          <p:cNvPr id="9" name="Slide Number Placeholder 8"/>
          <p:cNvSpPr>
            <a:spLocks noGrp="1"/>
          </p:cNvSpPr>
          <p:nvPr>
            <p:ph type="sldNum" sz="quarter" idx="12"/>
          </p:nvPr>
        </p:nvSpPr>
        <p:spPr/>
        <p:txBody>
          <a:bodyPr/>
          <a:lstStyle/>
          <a:p>
            <a:fld id="{2F6F3DBA-9203-714E-942E-435D6FE8D1DC}" type="slidenum">
              <a:rPr lang="en-US" smtClean="0"/>
              <a:t>‹#›</a:t>
            </a:fld>
            <a:endParaRPr lang="en-US"/>
          </a:p>
        </p:txBody>
      </p:sp>
    </p:spTree>
    <p:extLst>
      <p:ext uri="{BB962C8B-B14F-4D97-AF65-F5344CB8AC3E}">
        <p14:creationId xmlns:p14="http://schemas.microsoft.com/office/powerpoint/2010/main" val="1979082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86E4FF0-7DF8-1D49-937C-B622D15939A9}" type="datetime1">
              <a:rPr lang="en-US" smtClean="0"/>
              <a:t>10/4/18</a:t>
            </a:fld>
            <a:endParaRPr lang="en-US"/>
          </a:p>
        </p:txBody>
      </p:sp>
      <p:sp>
        <p:nvSpPr>
          <p:cNvPr id="9" name="Footer Placeholder 8"/>
          <p:cNvSpPr>
            <a:spLocks noGrp="1"/>
          </p:cNvSpPr>
          <p:nvPr>
            <p:ph type="ftr" sz="quarter" idx="11"/>
          </p:nvPr>
        </p:nvSpPr>
        <p:spPr/>
        <p:txBody>
          <a:bodyPr/>
          <a:lstStyle/>
          <a:p>
            <a:r>
              <a:rPr lang="en-US"/>
              <a:t>copyright 2018 Dr. Deborah Gilman &amp; Lisa Standish, Esq. for CLASP use only</a:t>
            </a:r>
          </a:p>
        </p:txBody>
      </p:sp>
      <p:sp>
        <p:nvSpPr>
          <p:cNvPr id="10" name="Slide Number Placeholder 9"/>
          <p:cNvSpPr>
            <a:spLocks noGrp="1"/>
          </p:cNvSpPr>
          <p:nvPr>
            <p:ph type="sldNum" sz="quarter" idx="12"/>
          </p:nvPr>
        </p:nvSpPr>
        <p:spPr/>
        <p:txBody>
          <a:bodyPr/>
          <a:lstStyle/>
          <a:p>
            <a:fld id="{2F6F3DBA-9203-714E-942E-435D6FE8D1DC}" type="slidenum">
              <a:rPr lang="en-US" smtClean="0"/>
              <a:t>‹#›</a:t>
            </a:fld>
            <a:endParaRPr lang="en-US"/>
          </a:p>
        </p:txBody>
      </p:sp>
    </p:spTree>
    <p:extLst>
      <p:ext uri="{BB962C8B-B14F-4D97-AF65-F5344CB8AC3E}">
        <p14:creationId xmlns:p14="http://schemas.microsoft.com/office/powerpoint/2010/main" val="50989773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A6680A46-B593-5E4F-B323-9DD834DF95C5}" type="datetime1">
              <a:rPr lang="en-US" smtClean="0"/>
              <a:t>10/4/18</a:t>
            </a:fld>
            <a:endParaRPr lang="en-US"/>
          </a:p>
        </p:txBody>
      </p:sp>
      <p:sp>
        <p:nvSpPr>
          <p:cNvPr id="8" name="Footer Placeholder 7"/>
          <p:cNvSpPr>
            <a:spLocks noGrp="1"/>
          </p:cNvSpPr>
          <p:nvPr>
            <p:ph type="ftr" sz="quarter" idx="11"/>
          </p:nvPr>
        </p:nvSpPr>
        <p:spPr/>
        <p:txBody>
          <a:bodyPr/>
          <a:lstStyle/>
          <a:p>
            <a:r>
              <a:rPr lang="en-US"/>
              <a:t>copyright 2018 Dr. Deborah Gilman &amp; Lisa Standish, Esq. for CLASP use only</a:t>
            </a:r>
          </a:p>
        </p:txBody>
      </p:sp>
      <p:sp>
        <p:nvSpPr>
          <p:cNvPr id="9" name="Slide Number Placeholder 8"/>
          <p:cNvSpPr>
            <a:spLocks noGrp="1"/>
          </p:cNvSpPr>
          <p:nvPr>
            <p:ph type="sldNum" sz="quarter" idx="12"/>
          </p:nvPr>
        </p:nvSpPr>
        <p:spPr/>
        <p:txBody>
          <a:bodyPr/>
          <a:lstStyle/>
          <a:p>
            <a:fld id="{2F6F3DBA-9203-714E-942E-435D6FE8D1D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3978651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558DD5-ABA4-5C44-BD26-E1FD78116DE3}" type="datetime1">
              <a:rPr lang="en-US" smtClean="0"/>
              <a:t>10/4/18</a:t>
            </a:fld>
            <a:endParaRPr lang="en-US"/>
          </a:p>
        </p:txBody>
      </p:sp>
      <p:sp>
        <p:nvSpPr>
          <p:cNvPr id="4" name="Footer Placeholder 3"/>
          <p:cNvSpPr>
            <a:spLocks noGrp="1"/>
          </p:cNvSpPr>
          <p:nvPr>
            <p:ph type="ftr" sz="quarter" idx="11"/>
          </p:nvPr>
        </p:nvSpPr>
        <p:spPr/>
        <p:txBody>
          <a:bodyPr/>
          <a:lstStyle/>
          <a:p>
            <a:r>
              <a:rPr lang="en-US"/>
              <a:t>copyright 2018 Dr. Deborah Gilman &amp; Lisa Standish, Esq. for CLASP use only</a:t>
            </a:r>
          </a:p>
        </p:txBody>
      </p:sp>
      <p:sp>
        <p:nvSpPr>
          <p:cNvPr id="5" name="Slide Number Placeholder 4"/>
          <p:cNvSpPr>
            <a:spLocks noGrp="1"/>
          </p:cNvSpPr>
          <p:nvPr>
            <p:ph type="sldNum" sz="quarter" idx="12"/>
          </p:nvPr>
        </p:nvSpPr>
        <p:spPr/>
        <p:txBody>
          <a:bodyPr/>
          <a:lstStyle/>
          <a:p>
            <a:fld id="{2F6F3DBA-9203-714E-942E-435D6FE8D1DC}" type="slidenum">
              <a:rPr lang="en-US" smtClean="0"/>
              <a:t>‹#›</a:t>
            </a:fld>
            <a:endParaRPr lang="en-US"/>
          </a:p>
        </p:txBody>
      </p:sp>
    </p:spTree>
    <p:extLst>
      <p:ext uri="{BB962C8B-B14F-4D97-AF65-F5344CB8AC3E}">
        <p14:creationId xmlns:p14="http://schemas.microsoft.com/office/powerpoint/2010/main" val="121094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4C56A-65E3-7B45-8E78-C8C1A5FAD294}" type="datetime1">
              <a:rPr lang="en-US" smtClean="0"/>
              <a:t>10/4/18</a:t>
            </a:fld>
            <a:endParaRPr lang="en-US"/>
          </a:p>
        </p:txBody>
      </p:sp>
      <p:sp>
        <p:nvSpPr>
          <p:cNvPr id="3" name="Footer Placeholder 2"/>
          <p:cNvSpPr>
            <a:spLocks noGrp="1"/>
          </p:cNvSpPr>
          <p:nvPr>
            <p:ph type="ftr" sz="quarter" idx="11"/>
          </p:nvPr>
        </p:nvSpPr>
        <p:spPr/>
        <p:txBody>
          <a:bodyPr/>
          <a:lstStyle/>
          <a:p>
            <a:r>
              <a:rPr lang="en-US"/>
              <a:t>copyright 2018 Dr. Deborah Gilman &amp; Lisa Standish, Esq. for CLASP use only</a:t>
            </a:r>
          </a:p>
        </p:txBody>
      </p:sp>
      <p:sp>
        <p:nvSpPr>
          <p:cNvPr id="4" name="Slide Number Placeholder 3"/>
          <p:cNvSpPr>
            <a:spLocks noGrp="1"/>
          </p:cNvSpPr>
          <p:nvPr>
            <p:ph type="sldNum" sz="quarter" idx="12"/>
          </p:nvPr>
        </p:nvSpPr>
        <p:spPr/>
        <p:txBody>
          <a:bodyPr/>
          <a:lstStyle/>
          <a:p>
            <a:fld id="{2F6F3DBA-9203-714E-942E-435D6FE8D1DC}" type="slidenum">
              <a:rPr lang="en-US" smtClean="0"/>
              <a:t>‹#›</a:t>
            </a:fld>
            <a:endParaRPr lang="en-US"/>
          </a:p>
        </p:txBody>
      </p:sp>
    </p:spTree>
    <p:extLst>
      <p:ext uri="{BB962C8B-B14F-4D97-AF65-F5344CB8AC3E}">
        <p14:creationId xmlns:p14="http://schemas.microsoft.com/office/powerpoint/2010/main" val="320749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F15FE87A-D557-D449-9119-4C7301A70EF9}" type="datetime1">
              <a:rPr lang="en-US" smtClean="0"/>
              <a:t>10/4/18</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copyright 2018 Dr. Deborah Gilman &amp; Lisa Standish, Esq. for CLASP use only</a:t>
            </a:r>
          </a:p>
        </p:txBody>
      </p:sp>
      <p:sp>
        <p:nvSpPr>
          <p:cNvPr id="11" name="Slide Number Placeholder 10"/>
          <p:cNvSpPr>
            <a:spLocks noGrp="1"/>
          </p:cNvSpPr>
          <p:nvPr>
            <p:ph type="sldNum" sz="quarter" idx="12"/>
          </p:nvPr>
        </p:nvSpPr>
        <p:spPr/>
        <p:txBody>
          <a:bodyPr/>
          <a:lstStyle/>
          <a:p>
            <a:fld id="{2F6F3DBA-9203-714E-942E-435D6FE8D1DC}" type="slidenum">
              <a:rPr lang="en-US" smtClean="0"/>
              <a:t>‹#›</a:t>
            </a:fld>
            <a:endParaRPr lang="en-US"/>
          </a:p>
        </p:txBody>
      </p:sp>
    </p:spTree>
    <p:extLst>
      <p:ext uri="{BB962C8B-B14F-4D97-AF65-F5344CB8AC3E}">
        <p14:creationId xmlns:p14="http://schemas.microsoft.com/office/powerpoint/2010/main" val="87909117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5C63AD9-92D9-4448-B63F-B39DCD4BD386}" type="datetime1">
              <a:rPr lang="en-US" smtClean="0"/>
              <a:t>10/4/18</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copyright 2018 Dr. Deborah Gilman &amp; Lisa Standish, Esq. for CLASP use only</a:t>
            </a:r>
            <a:endParaRPr lang="en-US" dirty="0"/>
          </a:p>
        </p:txBody>
      </p:sp>
      <p:sp>
        <p:nvSpPr>
          <p:cNvPr id="10" name="Slide Number Placeholder 9"/>
          <p:cNvSpPr>
            <a:spLocks noGrp="1"/>
          </p:cNvSpPr>
          <p:nvPr>
            <p:ph type="sldNum" sz="quarter" idx="12"/>
          </p:nvPr>
        </p:nvSpPr>
        <p:spPr/>
        <p:txBody>
          <a:bodyPr/>
          <a:lstStyle/>
          <a:p>
            <a:fld id="{2F6F3DBA-9203-714E-942E-435D6FE8D1DC}" type="slidenum">
              <a:rPr lang="en-US" smtClean="0"/>
              <a:t>‹#›</a:t>
            </a:fld>
            <a:endParaRPr lang="en-US"/>
          </a:p>
        </p:txBody>
      </p:sp>
    </p:spTree>
    <p:extLst>
      <p:ext uri="{BB962C8B-B14F-4D97-AF65-F5344CB8AC3E}">
        <p14:creationId xmlns:p14="http://schemas.microsoft.com/office/powerpoint/2010/main" val="383213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FB01F79-C459-7B4E-A584-DAE535DC9CA6}" type="datetime1">
              <a:rPr lang="en-US" smtClean="0"/>
              <a:t>10/4/18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copyright 2018 Dr. Deborah Gilman &amp; Lisa Standish, Esq. for CLASP use only</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6F3DBA-9203-714E-942E-435D6FE8D1DC}" type="slidenum">
              <a:rPr lang="en-US" smtClean="0"/>
              <a:t>‹#›</a:t>
            </a:fld>
            <a:endParaRPr lang="en-US"/>
          </a:p>
        </p:txBody>
      </p:sp>
    </p:spTree>
    <p:extLst>
      <p:ext uri="{BB962C8B-B14F-4D97-AF65-F5344CB8AC3E}">
        <p14:creationId xmlns:p14="http://schemas.microsoft.com/office/powerpoint/2010/main" val="37198368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hf sldNum="0"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cartoonstock.com/directory/m/mexican_waves.asp"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dreams.metroeve.com/ballo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anxietymedications.net/the-most-typical-symptoms-of-stress-we-shouldnt-forg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rticlesreader.com/healthy-ways-to-manage-the-stress-of-lif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fromaddict2advocate.com/recovery-helps-us-unload-the-emotional-bagg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learninginhand.com/blog/2013/7/5/roll-reflect-with-qr-cod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hyperlink" Target="https://insidethemindofanaspie.wordpress.com/2013/07/07/what-does-aspergers-feel-like/" TargetMode="External"/><Relationship Id="rId7" Type="http://schemas.openxmlformats.org/officeDocument/2006/relationships/diagramQuickStyle" Target="../diagrams/quickStyle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9.jpeg"/><Relationship Id="rId9" Type="http://schemas.microsoft.com/office/2007/relationships/diagramDrawing" Target="../diagrams/drawing6.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netsend.com/blog/credit-control/the-sidekick-for-every-credit-collection-superhero/"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reativeandmindful.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bgconsulting.com/blog/7-ways-of-creating-and-sustaining-an-agile-product-roadma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indful.org/what-is-mindfulnes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strangenotions.com/must-objective-morality-be-grounded/"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indfulcounselingutah.com/on-self-car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recruitingtimes.org/recruitment-and-hr-learning-and-development-l-and-d/23830/why-you-should-take-your-holiday-from-work-and-how-to-enjoy-it/"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kirstycole.com/stop-making-busy-an-excuse-to-sacrifice-your-health/" TargetMode="Externa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hyperlink" Target="http://goroundtable.com/blog/leadershiptruth-busy-is-bullsh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www.lentejitas.net/entradas-del-blog/2014/9/11/pecados-profesionales-la-pereza"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4seeds.co.za/team-development-coaches-advise-emotions-contagious-especially-within-team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cucmatters.org/2016/08/"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yui.edu/radio/madison-cares-about-start-with-hello-wee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twinkl.co.uk/resources/craft-activities/craft-activities-paper-chains"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http://www.unlockingthegrowth.com/2014/09/safety-ne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beliefnet.com/columnists/beyondblue/2013/02/12-ways-to-mend-a-broken-heart-2.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hyperlink" Target="https://www.cartoonstock.com/directory/c/compassion.asp"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ulpbits.net/8-physiology-class/learning-physiolog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eoplefirm.com/leader_resilienc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56533F40-045E-4E3D-9243-864CD4E586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3" name="Rectangle 72">
            <a:extLst>
              <a:ext uri="{FF2B5EF4-FFF2-40B4-BE49-F238E27FC236}">
                <a16:creationId xmlns:a16="http://schemas.microsoft.com/office/drawing/2014/main" id="{30402EC6-D845-41B3-BEBE-CB34D9BFEA6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team stadium wave cartoon">
            <a:hlinkClick r:id="rId2"/>
            <a:extLst>
              <a:ext uri="{FF2B5EF4-FFF2-40B4-BE49-F238E27FC236}">
                <a16:creationId xmlns:a16="http://schemas.microsoft.com/office/drawing/2014/main" id="{A7434221-2EE7-024C-A654-F49049C58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497" y="1293275"/>
            <a:ext cx="4300896" cy="4279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D45838-1DD7-004C-B044-D1E6A2A9A763}"/>
              </a:ext>
            </a:extLst>
          </p:cNvPr>
          <p:cNvSpPr>
            <a:spLocks noGrp="1"/>
          </p:cNvSpPr>
          <p:nvPr>
            <p:ph type="title"/>
          </p:nvPr>
        </p:nvSpPr>
        <p:spPr>
          <a:xfrm>
            <a:off x="804672" y="964692"/>
            <a:ext cx="4476806" cy="1188720"/>
          </a:xfrm>
        </p:spPr>
        <p:txBody>
          <a:bodyPr>
            <a:normAutofit/>
          </a:bodyPr>
          <a:lstStyle/>
          <a:p>
            <a:r>
              <a:rPr lang="en-US"/>
              <a:t>Stadium Wave</a:t>
            </a:r>
            <a:endParaRPr lang="en-US" dirty="0"/>
          </a:p>
        </p:txBody>
      </p:sp>
      <p:sp>
        <p:nvSpPr>
          <p:cNvPr id="3" name="Content Placeholder 2">
            <a:extLst>
              <a:ext uri="{FF2B5EF4-FFF2-40B4-BE49-F238E27FC236}">
                <a16:creationId xmlns:a16="http://schemas.microsoft.com/office/drawing/2014/main" id="{827DECE7-4B85-A44A-AAC7-C9BD4583F754}"/>
              </a:ext>
            </a:extLst>
          </p:cNvPr>
          <p:cNvSpPr>
            <a:spLocks noGrp="1"/>
          </p:cNvSpPr>
          <p:nvPr>
            <p:ph idx="1"/>
          </p:nvPr>
        </p:nvSpPr>
        <p:spPr>
          <a:xfrm>
            <a:off x="803244" y="2638044"/>
            <a:ext cx="4492932" cy="3263206"/>
          </a:xfrm>
        </p:spPr>
        <p:txBody>
          <a:bodyPr>
            <a:normAutofit/>
          </a:bodyPr>
          <a:lstStyle/>
          <a:p>
            <a:r>
              <a:rPr lang="en-US"/>
              <a:t>We use teamwork to coordinate our movements and notice how we depend on each other to reach our goals</a:t>
            </a:r>
          </a:p>
          <a:p>
            <a:r>
              <a:rPr lang="en-US"/>
              <a:t>At the Professional Meeting before the clients enter</a:t>
            </a:r>
          </a:p>
          <a:p>
            <a:pPr lvl="2"/>
            <a:r>
              <a:rPr lang="en-US"/>
              <a:t>One team member will start the wave (alternate each meeting)</a:t>
            </a:r>
          </a:p>
          <a:p>
            <a:pPr lvl="2"/>
            <a:r>
              <a:rPr lang="en-US"/>
              <a:t>Speed it up</a:t>
            </a:r>
          </a:p>
          <a:p>
            <a:pPr lvl="2"/>
            <a:r>
              <a:rPr lang="en-US"/>
              <a:t>Change directions</a:t>
            </a:r>
            <a:endParaRPr lang="en-US" dirty="0"/>
          </a:p>
        </p:txBody>
      </p:sp>
      <p:sp>
        <p:nvSpPr>
          <p:cNvPr id="4" name="Footer Placeholder 3">
            <a:extLst>
              <a:ext uri="{FF2B5EF4-FFF2-40B4-BE49-F238E27FC236}">
                <a16:creationId xmlns:a16="http://schemas.microsoft.com/office/drawing/2014/main" id="{58A85B52-5216-5A4C-8CE4-60519ED11DB8}"/>
              </a:ext>
            </a:extLst>
          </p:cNvPr>
          <p:cNvSpPr>
            <a:spLocks noGrp="1"/>
          </p:cNvSpPr>
          <p:nvPr>
            <p:ph type="ftr" sz="quarter" idx="11"/>
          </p:nvPr>
        </p:nvSpPr>
        <p:spPr>
          <a:xfrm>
            <a:off x="798315" y="6236208"/>
            <a:ext cx="5901189" cy="320040"/>
          </a:xfrm>
        </p:spPr>
        <p:txBody>
          <a:bodyPr>
            <a:normAutofit/>
          </a:bodyPr>
          <a:lstStyle/>
          <a:p>
            <a:pPr>
              <a:spcAft>
                <a:spcPts val="600"/>
              </a:spcAft>
            </a:pPr>
            <a:r>
              <a:rPr lang="en-US"/>
              <a:t>copyright 2018 Dr. Deborah Gilman &amp; Lisa Standish, Esq. for CLASP use only</a:t>
            </a:r>
          </a:p>
        </p:txBody>
      </p:sp>
    </p:spTree>
    <p:extLst>
      <p:ext uri="{BB962C8B-B14F-4D97-AF65-F5344CB8AC3E}">
        <p14:creationId xmlns:p14="http://schemas.microsoft.com/office/powerpoint/2010/main" val="295107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098" name="Picture 2" descr="Image result for balloons">
            <a:hlinkClick r:id="rId2"/>
            <a:extLst>
              <a:ext uri="{FF2B5EF4-FFF2-40B4-BE49-F238E27FC236}">
                <a16:creationId xmlns:a16="http://schemas.microsoft.com/office/drawing/2014/main" id="{D4C87020-4943-5944-8B53-9C04948FED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43" r="17135" b="2"/>
          <a:stretch/>
        </p:blipFill>
        <p:spPr bwMode="auto">
          <a:xfrm>
            <a:off x="642"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A52F655-0EC4-BE46-8D6C-8619A2711600}"/>
              </a:ext>
            </a:extLst>
          </p:cNvPr>
          <p:cNvSpPr>
            <a:spLocks noGrp="1"/>
          </p:cNvSpPr>
          <p:nvPr>
            <p:ph type="title"/>
          </p:nvPr>
        </p:nvSpPr>
        <p:spPr>
          <a:xfrm>
            <a:off x="804672" y="2841505"/>
            <a:ext cx="4487298" cy="1174991"/>
          </a:xfrm>
          <a:solidFill>
            <a:schemeClr val="tx1">
              <a:alpha val="60000"/>
            </a:schemeClr>
          </a:solidFill>
          <a:ln>
            <a:solidFill>
              <a:schemeClr val="bg1"/>
            </a:solidFill>
          </a:ln>
        </p:spPr>
        <p:txBody>
          <a:bodyPr>
            <a:normAutofit/>
          </a:bodyPr>
          <a:lstStyle/>
          <a:p>
            <a:r>
              <a:rPr lang="en-US" sz="2400">
                <a:solidFill>
                  <a:schemeClr val="bg1"/>
                </a:solidFill>
              </a:rPr>
              <a:t>Balloon breaths</a:t>
            </a:r>
          </a:p>
        </p:txBody>
      </p:sp>
      <p:sp>
        <p:nvSpPr>
          <p:cNvPr id="6" name="Content Placeholder 5">
            <a:extLst>
              <a:ext uri="{FF2B5EF4-FFF2-40B4-BE49-F238E27FC236}">
                <a16:creationId xmlns:a16="http://schemas.microsoft.com/office/drawing/2014/main" id="{906B55B8-1271-8E48-870D-C1EAC6826509}"/>
              </a:ext>
            </a:extLst>
          </p:cNvPr>
          <p:cNvSpPr>
            <a:spLocks noGrp="1"/>
          </p:cNvSpPr>
          <p:nvPr>
            <p:ph idx="1"/>
          </p:nvPr>
        </p:nvSpPr>
        <p:spPr>
          <a:xfrm>
            <a:off x="6743941" y="976129"/>
            <a:ext cx="4804931" cy="4919815"/>
          </a:xfrm>
        </p:spPr>
        <p:txBody>
          <a:bodyPr anchor="ctr">
            <a:normAutofit/>
          </a:bodyPr>
          <a:lstStyle/>
          <a:p>
            <a:pPr marL="0" indent="0">
              <a:buNone/>
            </a:pPr>
            <a:r>
              <a:rPr lang="en-US" dirty="0"/>
              <a:t>Deep ‘diaphragmatic breathing’ </a:t>
            </a:r>
          </a:p>
          <a:p>
            <a:pPr marL="0" indent="0">
              <a:buNone/>
            </a:pPr>
            <a:r>
              <a:rPr lang="en-US" dirty="0"/>
              <a:t>Your diaphragm moves down and pushes your stomach out as you take in a breath</a:t>
            </a:r>
          </a:p>
          <a:p>
            <a:pPr marL="0" indent="0">
              <a:buNone/>
            </a:pPr>
            <a:r>
              <a:rPr lang="en-US" dirty="0"/>
              <a:t>Rather than shallower higher lung breathing</a:t>
            </a:r>
          </a:p>
        </p:txBody>
      </p:sp>
      <p:sp>
        <p:nvSpPr>
          <p:cNvPr id="4" name="Footer Placeholder 3">
            <a:extLst>
              <a:ext uri="{FF2B5EF4-FFF2-40B4-BE49-F238E27FC236}">
                <a16:creationId xmlns:a16="http://schemas.microsoft.com/office/drawing/2014/main" id="{3FBC8F1E-586E-A243-A124-E18315A14DBA}"/>
              </a:ext>
            </a:extLst>
          </p:cNvPr>
          <p:cNvSpPr>
            <a:spLocks noGrp="1"/>
          </p:cNvSpPr>
          <p:nvPr>
            <p:ph type="ftr" sz="quarter" idx="11"/>
          </p:nvPr>
        </p:nvSpPr>
        <p:spPr>
          <a:xfrm>
            <a:off x="665988" y="6224660"/>
            <a:ext cx="4680326" cy="313300"/>
          </a:xfrm>
        </p:spPr>
        <p:txBody>
          <a:bodyPr>
            <a:normAutofit/>
          </a:bodyPr>
          <a:lstStyle/>
          <a:p>
            <a:pPr>
              <a:spcAft>
                <a:spcPts val="600"/>
              </a:spcAft>
            </a:pPr>
            <a:r>
              <a:rPr lang="en-US">
                <a:solidFill>
                  <a:srgbClr val="FFFFFF"/>
                </a:solidFill>
              </a:rPr>
              <a:t>copyright 2018 Dr. Deborah Gilman &amp; Lisa Standish, Esq. for CLASP use only</a:t>
            </a:r>
          </a:p>
        </p:txBody>
      </p:sp>
    </p:spTree>
    <p:extLst>
      <p:ext uri="{BB962C8B-B14F-4D97-AF65-F5344CB8AC3E}">
        <p14:creationId xmlns:p14="http://schemas.microsoft.com/office/powerpoint/2010/main" val="268576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FA21C72-692C-49FD-9EB4-DDDDDEBD4B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4" descr="Related image">
            <a:hlinkClick r:id="rId2"/>
            <a:extLst>
              <a:ext uri="{FF2B5EF4-FFF2-40B4-BE49-F238E27FC236}">
                <a16:creationId xmlns:a16="http://schemas.microsoft.com/office/drawing/2014/main" id="{9F5FD7F6-D901-3B48-B9C9-2D1BCE63016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3138706" y="1271016"/>
            <a:ext cx="6370432" cy="4315968"/>
          </a:xfrm>
          <a:prstGeom prst="rect">
            <a:avLst/>
          </a:prstGeom>
          <a:noFill/>
          <a:extLst>
            <a:ext uri="{909E8E84-426E-40DD-AFC4-6F175D3DCCD1}">
              <a14:hiddenFill xmlns:a14="http://schemas.microsoft.com/office/drawing/2010/main">
                <a:solidFill>
                  <a:srgbClr val="FFFFFF"/>
                </a:solidFill>
              </a14:hiddenFill>
            </a:ext>
          </a:extLst>
        </p:spPr>
      </p:pic>
      <p:sp>
        <p:nvSpPr>
          <p:cNvPr id="93" name="Oval 92">
            <a:extLst>
              <a:ext uri="{FF2B5EF4-FFF2-40B4-BE49-F238E27FC236}">
                <a16:creationId xmlns:a16="http://schemas.microsoft.com/office/drawing/2014/main" id="{FBAF941A-6830-47A3-B63C-7C7B66AEA7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itle 1">
            <a:extLst>
              <a:ext uri="{FF2B5EF4-FFF2-40B4-BE49-F238E27FC236}">
                <a16:creationId xmlns:a16="http://schemas.microsoft.com/office/drawing/2014/main" id="{16EAD312-C19B-0B49-B824-8929AE706171}"/>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r>
              <a:rPr lang="en-US" sz="1100" dirty="0">
                <a:solidFill>
                  <a:srgbClr val="FFFFFF"/>
                </a:solidFill>
              </a:rPr>
              <a:t>Warning signs</a:t>
            </a:r>
          </a:p>
        </p:txBody>
      </p:sp>
      <p:sp>
        <p:nvSpPr>
          <p:cNvPr id="4" name="Footer Placeholder 3">
            <a:extLst>
              <a:ext uri="{FF2B5EF4-FFF2-40B4-BE49-F238E27FC236}">
                <a16:creationId xmlns:a16="http://schemas.microsoft.com/office/drawing/2014/main" id="{963F78DC-7ADB-C34D-9881-3106ED1600E8}"/>
              </a:ext>
            </a:extLst>
          </p:cNvPr>
          <p:cNvSpPr>
            <a:spLocks noGrp="1"/>
          </p:cNvSpPr>
          <p:nvPr>
            <p:ph type="ftr" sz="quarter" idx="11"/>
          </p:nvPr>
        </p:nvSpPr>
        <p:spPr>
          <a:xfrm>
            <a:off x="1600200" y="6236208"/>
            <a:ext cx="5901189" cy="320040"/>
          </a:xfrm>
        </p:spPr>
        <p:txBody>
          <a:bodyPr vert="horz" lIns="91440" tIns="45720" rIns="91440" bIns="45720" rtlCol="0" anchor="ctr">
            <a:normAutofit/>
          </a:bodyPr>
          <a:lstStyle/>
          <a:p>
            <a:pPr defTabSz="457200">
              <a:spcAft>
                <a:spcPts val="600"/>
              </a:spcAft>
            </a:pPr>
            <a:r>
              <a:rPr lang="en-US" kern="1200">
                <a:solidFill>
                  <a:schemeClr val="tx1">
                    <a:alpha val="70000"/>
                  </a:schemeClr>
                </a:solidFill>
                <a:latin typeface="+mn-lt"/>
                <a:ea typeface="+mn-ea"/>
                <a:cs typeface="+mn-cs"/>
              </a:rPr>
              <a:t>copyright 2018 Dr. Deborah Gilman &amp; Lisa Standish, Esq. for CLASP use only</a:t>
            </a:r>
          </a:p>
        </p:txBody>
      </p:sp>
    </p:spTree>
    <p:extLst>
      <p:ext uri="{BB962C8B-B14F-4D97-AF65-F5344CB8AC3E}">
        <p14:creationId xmlns:p14="http://schemas.microsoft.com/office/powerpoint/2010/main" val="328627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8AFBB67-2575-4F5A-96CF-CD2EB02A1E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354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Related image">
            <a:hlinkClick r:id="rId3"/>
            <a:extLst>
              <a:ext uri="{FF2B5EF4-FFF2-40B4-BE49-F238E27FC236}">
                <a16:creationId xmlns:a16="http://schemas.microsoft.com/office/drawing/2014/main" id="{0E5A196B-274F-7940-AEB5-FDC490EBD3E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79444" y="640080"/>
            <a:ext cx="5724404" cy="52631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457FD2-9963-824C-9ACD-1E8C8B46D8C7}"/>
              </a:ext>
            </a:extLst>
          </p:cNvPr>
          <p:cNvSpPr>
            <a:spLocks noGrp="1"/>
          </p:cNvSpPr>
          <p:nvPr>
            <p:ph type="title"/>
          </p:nvPr>
        </p:nvSpPr>
        <p:spPr>
          <a:xfrm>
            <a:off x="8787865" y="2523745"/>
            <a:ext cx="2745667" cy="1413092"/>
          </a:xfrm>
        </p:spPr>
        <p:txBody>
          <a:bodyPr vert="horz" lIns="182880" tIns="182880" rIns="182880" bIns="182880" rtlCol="0" anchor="ctr">
            <a:normAutofit fontScale="90000"/>
          </a:bodyPr>
          <a:lstStyle/>
          <a:p>
            <a:r>
              <a:rPr lang="en-US" sz="2000" dirty="0"/>
              <a:t>Personal indicators of stress</a:t>
            </a:r>
            <a:br>
              <a:rPr lang="en-US" sz="2000" dirty="0"/>
            </a:br>
            <a:r>
              <a:rPr lang="en-US" sz="2000" dirty="0"/>
              <a:t>reflection</a:t>
            </a:r>
          </a:p>
        </p:txBody>
      </p:sp>
      <p:sp>
        <p:nvSpPr>
          <p:cNvPr id="4" name="Footer Placeholder 3">
            <a:extLst>
              <a:ext uri="{FF2B5EF4-FFF2-40B4-BE49-F238E27FC236}">
                <a16:creationId xmlns:a16="http://schemas.microsoft.com/office/drawing/2014/main" id="{A3BEA018-6D3B-A745-B7FC-BBCB82F8EAE8}"/>
              </a:ext>
            </a:extLst>
          </p:cNvPr>
          <p:cNvSpPr>
            <a:spLocks noGrp="1"/>
          </p:cNvSpPr>
          <p:nvPr>
            <p:ph type="ftr" sz="quarter" idx="11"/>
          </p:nvPr>
        </p:nvSpPr>
        <p:spPr>
          <a:xfrm>
            <a:off x="1600200" y="6236208"/>
            <a:ext cx="5901189" cy="320040"/>
          </a:xfrm>
        </p:spPr>
        <p:txBody>
          <a:bodyPr vert="horz" lIns="91440" tIns="45720" rIns="91440" bIns="45720" rtlCol="0" anchor="ctr">
            <a:normAutofit/>
          </a:bodyPr>
          <a:lstStyle/>
          <a:p>
            <a:pPr defTabSz="457200">
              <a:spcAft>
                <a:spcPts val="600"/>
              </a:spcAft>
            </a:pPr>
            <a:r>
              <a:rPr lang="en-US" kern="1200">
                <a:solidFill>
                  <a:schemeClr val="tx1">
                    <a:alpha val="70000"/>
                  </a:schemeClr>
                </a:solidFill>
                <a:latin typeface="+mn-lt"/>
                <a:ea typeface="+mn-ea"/>
                <a:cs typeface="+mn-cs"/>
              </a:rPr>
              <a:t>copyright 2018 Dr. Deborah Gilman &amp; Lisa Standish, Esq. for CLASP use only</a:t>
            </a:r>
          </a:p>
        </p:txBody>
      </p:sp>
    </p:spTree>
    <p:extLst>
      <p:ext uri="{BB962C8B-B14F-4D97-AF65-F5344CB8AC3E}">
        <p14:creationId xmlns:p14="http://schemas.microsoft.com/office/powerpoint/2010/main" val="2558781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E866FF9-A729-45F0-A163-10E89E87160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A804366F-2366-4688-98E7-B101C7BC614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32F5F7-D313-A34C-A852-38977C45622F}"/>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400"/>
              <a:t>Understanding the Cost of Caring</a:t>
            </a:r>
          </a:p>
        </p:txBody>
      </p:sp>
      <p:graphicFrame>
        <p:nvGraphicFramePr>
          <p:cNvPr id="26" name="Content Placeholder 2">
            <a:extLst>
              <a:ext uri="{FF2B5EF4-FFF2-40B4-BE49-F238E27FC236}">
                <a16:creationId xmlns:a16="http://schemas.microsoft.com/office/drawing/2014/main" id="{7A9EFD63-BE58-4571-B49B-CDBD84D2998D}"/>
              </a:ext>
            </a:extLst>
          </p:cNvPr>
          <p:cNvGraphicFramePr>
            <a:graphicFrameLocks noGrp="1"/>
          </p:cNvGraphicFramePr>
          <p:nvPr>
            <p:ph idx="1"/>
            <p:extLst>
              <p:ext uri="{D42A27DB-BD31-4B8C-83A1-F6EECF244321}">
                <p14:modId xmlns:p14="http://schemas.microsoft.com/office/powerpoint/2010/main" val="4223591224"/>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3924EA31-0959-0B46-BFC0-4A733EDEFDB0}"/>
              </a:ext>
            </a:extLst>
          </p:cNvPr>
          <p:cNvSpPr>
            <a:spLocks noGrp="1"/>
          </p:cNvSpPr>
          <p:nvPr>
            <p:ph type="ftr" sz="quarter" idx="11"/>
          </p:nvPr>
        </p:nvSpPr>
        <p:spPr>
          <a:xfrm>
            <a:off x="388289" y="6396356"/>
            <a:ext cx="5901189" cy="320040"/>
          </a:xfrm>
        </p:spPr>
        <p:txBody>
          <a:bodyPr/>
          <a:lstStyle/>
          <a:p>
            <a:r>
              <a:rPr lang="en-US" dirty="0"/>
              <a:t>copyright 2018 Dr. Deborah Gilman &amp; Lisa Standish, Esq. for CLASP use only</a:t>
            </a:r>
          </a:p>
        </p:txBody>
      </p:sp>
    </p:spTree>
    <p:extLst>
      <p:ext uri="{BB962C8B-B14F-4D97-AF65-F5344CB8AC3E}">
        <p14:creationId xmlns:p14="http://schemas.microsoft.com/office/powerpoint/2010/main" val="275645040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B52934-3C09-0F41-A94B-27276ECA81D6}"/>
              </a:ext>
            </a:extLst>
          </p:cNvPr>
          <p:cNvSpPr>
            <a:spLocks noGrp="1"/>
          </p:cNvSpPr>
          <p:nvPr>
            <p:ph type="title"/>
          </p:nvPr>
        </p:nvSpPr>
        <p:spPr>
          <a:xfrm>
            <a:off x="1262729" y="1289303"/>
            <a:ext cx="9638443" cy="3339303"/>
          </a:xfrm>
          <a:prstGeom prst="ellipse">
            <a:avLst/>
          </a:prstGeom>
          <a:ln>
            <a:noFill/>
          </a:ln>
        </p:spPr>
        <p:txBody>
          <a:bodyPr vert="horz" lIns="274320" tIns="182880" rIns="274320" bIns="182880" rtlCol="0" anchor="ctr" anchorCtr="1">
            <a:normAutofit fontScale="90000"/>
          </a:bodyPr>
          <a:lstStyle/>
          <a:p>
            <a:r>
              <a:rPr lang="en-US" sz="4600" dirty="0"/>
              <a:t>What is Compassion Fatigue?</a:t>
            </a:r>
            <a:br>
              <a:rPr lang="en-US" sz="4600" dirty="0"/>
            </a:br>
            <a:endParaRPr lang="en-US" sz="4600" dirty="0"/>
          </a:p>
        </p:txBody>
      </p:sp>
      <p:sp>
        <p:nvSpPr>
          <p:cNvPr id="4" name="Footer Placeholder 3">
            <a:extLst>
              <a:ext uri="{FF2B5EF4-FFF2-40B4-BE49-F238E27FC236}">
                <a16:creationId xmlns:a16="http://schemas.microsoft.com/office/drawing/2014/main" id="{79AC9FCE-E746-4D44-BF09-96B69A0452F0}"/>
              </a:ext>
            </a:extLst>
          </p:cNvPr>
          <p:cNvSpPr>
            <a:spLocks noGrp="1"/>
          </p:cNvSpPr>
          <p:nvPr>
            <p:ph type="ftr" sz="quarter" idx="11"/>
          </p:nvPr>
        </p:nvSpPr>
        <p:spPr>
          <a:xfrm>
            <a:off x="3145405" y="6199632"/>
            <a:ext cx="5901189" cy="320040"/>
          </a:xfrm>
        </p:spPr>
        <p:txBody>
          <a:bodyPr vert="horz" lIns="91440" tIns="45720" rIns="91440" bIns="45720" rtlCol="0" anchor="ctr">
            <a:normAutofit/>
          </a:bodyPr>
          <a:lstStyle/>
          <a:p>
            <a:pPr defTabSz="457200">
              <a:spcAft>
                <a:spcPts val="600"/>
              </a:spcAft>
            </a:pPr>
            <a:r>
              <a:rPr lang="en-US" dirty="0"/>
              <a:t>copyright 2018 Dr. Deborah Gilman &amp; Lisa Standish, Esq. for CLASP use only</a:t>
            </a:r>
          </a:p>
        </p:txBody>
      </p:sp>
      <p:sp>
        <p:nvSpPr>
          <p:cNvPr id="9" name="Rounded Rectangle 8">
            <a:extLst>
              <a:ext uri="{FF2B5EF4-FFF2-40B4-BE49-F238E27FC236}">
                <a16:creationId xmlns:a16="http://schemas.microsoft.com/office/drawing/2014/main" id="{6C8BB440-D93F-8243-89C2-EE116F95CB00}"/>
              </a:ext>
            </a:extLst>
          </p:cNvPr>
          <p:cNvSpPr/>
          <p:nvPr/>
        </p:nvSpPr>
        <p:spPr>
          <a:xfrm>
            <a:off x="3833192" y="3801857"/>
            <a:ext cx="1487556" cy="1007165"/>
          </a:xfrm>
          <a:prstGeom prst="round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Burnout</a:t>
            </a:r>
          </a:p>
        </p:txBody>
      </p:sp>
      <p:sp>
        <p:nvSpPr>
          <p:cNvPr id="12" name="Cross 11">
            <a:extLst>
              <a:ext uri="{FF2B5EF4-FFF2-40B4-BE49-F238E27FC236}">
                <a16:creationId xmlns:a16="http://schemas.microsoft.com/office/drawing/2014/main" id="{B5AF1F12-0E5C-E141-8EA0-6AB5E7B5763D}"/>
              </a:ext>
            </a:extLst>
          </p:cNvPr>
          <p:cNvSpPr/>
          <p:nvPr/>
        </p:nvSpPr>
        <p:spPr>
          <a:xfrm>
            <a:off x="5696651" y="3982275"/>
            <a:ext cx="597411" cy="646331"/>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B126F70-FBCF-AD41-880D-D369B5D1003C}"/>
              </a:ext>
            </a:extLst>
          </p:cNvPr>
          <p:cNvSpPr/>
          <p:nvPr/>
        </p:nvSpPr>
        <p:spPr>
          <a:xfrm>
            <a:off x="6608032" y="3824251"/>
            <a:ext cx="1745243" cy="993914"/>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Secondary Traumatic Stress</a:t>
            </a:r>
          </a:p>
        </p:txBody>
      </p:sp>
    </p:spTree>
    <p:extLst>
      <p:ext uri="{BB962C8B-B14F-4D97-AF65-F5344CB8AC3E}">
        <p14:creationId xmlns:p14="http://schemas.microsoft.com/office/powerpoint/2010/main" val="1122054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77863-B8FD-2C4C-9E28-12E5D636FB35}"/>
              </a:ext>
            </a:extLst>
          </p:cNvPr>
          <p:cNvSpPr>
            <a:spLocks noGrp="1"/>
          </p:cNvSpPr>
          <p:nvPr>
            <p:ph type="title"/>
          </p:nvPr>
        </p:nvSpPr>
        <p:spPr>
          <a:xfrm>
            <a:off x="2231136" y="253492"/>
            <a:ext cx="7729728" cy="1188720"/>
          </a:xfrm>
        </p:spPr>
        <p:txBody>
          <a:bodyPr/>
          <a:lstStyle/>
          <a:p>
            <a:r>
              <a:rPr lang="en-US" dirty="0"/>
              <a:t>Compassion Fatigue </a:t>
            </a:r>
            <a:r>
              <a:rPr lang="en-US" cap="none" dirty="0"/>
              <a:t>vs</a:t>
            </a:r>
            <a:r>
              <a:rPr lang="en-US" dirty="0"/>
              <a:t> burnout</a:t>
            </a:r>
          </a:p>
        </p:txBody>
      </p:sp>
      <p:graphicFrame>
        <p:nvGraphicFramePr>
          <p:cNvPr id="4" name="Content Placeholder 3">
            <a:extLst>
              <a:ext uri="{FF2B5EF4-FFF2-40B4-BE49-F238E27FC236}">
                <a16:creationId xmlns:a16="http://schemas.microsoft.com/office/drawing/2014/main" id="{8C3ADC92-DE7D-3A43-A6B8-C47D567506F9}"/>
              </a:ext>
            </a:extLst>
          </p:cNvPr>
          <p:cNvGraphicFramePr>
            <a:graphicFrameLocks noGrp="1"/>
          </p:cNvGraphicFramePr>
          <p:nvPr>
            <p:ph idx="1"/>
            <p:extLst>
              <p:ext uri="{D42A27DB-BD31-4B8C-83A1-F6EECF244321}">
                <p14:modId xmlns:p14="http://schemas.microsoft.com/office/powerpoint/2010/main" val="53875082"/>
              </p:ext>
            </p:extLst>
          </p:nvPr>
        </p:nvGraphicFramePr>
        <p:xfrm>
          <a:off x="1058333" y="1628479"/>
          <a:ext cx="10075334" cy="3955052"/>
        </p:xfrm>
        <a:graphic>
          <a:graphicData uri="http://schemas.openxmlformats.org/drawingml/2006/table">
            <a:tbl>
              <a:tblPr firstRow="1" bandRow="1">
                <a:tableStyleId>{21E4AEA4-8DFA-4A89-87EB-49C32662AFE0}</a:tableStyleId>
              </a:tblPr>
              <a:tblGrid>
                <a:gridCol w="5037667">
                  <a:extLst>
                    <a:ext uri="{9D8B030D-6E8A-4147-A177-3AD203B41FA5}">
                      <a16:colId xmlns:a16="http://schemas.microsoft.com/office/drawing/2014/main" val="2976528070"/>
                    </a:ext>
                  </a:extLst>
                </a:gridCol>
                <a:gridCol w="5037667">
                  <a:extLst>
                    <a:ext uri="{9D8B030D-6E8A-4147-A177-3AD203B41FA5}">
                      <a16:colId xmlns:a16="http://schemas.microsoft.com/office/drawing/2014/main" val="822926052"/>
                    </a:ext>
                  </a:extLst>
                </a:gridCol>
              </a:tblGrid>
              <a:tr h="292478">
                <a:tc>
                  <a:txBody>
                    <a:bodyPr/>
                    <a:lstStyle/>
                    <a:p>
                      <a:r>
                        <a:rPr lang="en-US" dirty="0"/>
                        <a:t>Compassion Fatigue</a:t>
                      </a:r>
                    </a:p>
                  </a:txBody>
                  <a:tcPr/>
                </a:tc>
                <a:tc>
                  <a:txBody>
                    <a:bodyPr/>
                    <a:lstStyle/>
                    <a:p>
                      <a:r>
                        <a:rPr lang="en-US" dirty="0"/>
                        <a:t>Burnout</a:t>
                      </a:r>
                    </a:p>
                  </a:txBody>
                  <a:tcPr/>
                </a:tc>
                <a:extLst>
                  <a:ext uri="{0D108BD9-81ED-4DB2-BD59-A6C34878D82A}">
                    <a16:rowId xmlns:a16="http://schemas.microsoft.com/office/drawing/2014/main" val="2950693641"/>
                  </a:ext>
                </a:extLst>
              </a:tr>
              <a:tr h="937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rgbClr val="212121"/>
                          </a:solidFill>
                        </a:rPr>
                        <a:t>Refers to the symptoms that result from working with clients who are suffering (</a:t>
                      </a:r>
                      <a:r>
                        <a:rPr lang="en-US" altLang="en-US" sz="1800" dirty="0" err="1">
                          <a:solidFill>
                            <a:srgbClr val="212121"/>
                          </a:solidFill>
                        </a:rPr>
                        <a:t>Figley</a:t>
                      </a:r>
                      <a:r>
                        <a:rPr lang="en-US" altLang="en-US" sz="1800" dirty="0">
                          <a:solidFill>
                            <a:srgbClr val="212121"/>
                          </a:solidFill>
                        </a:rPr>
                        <a:t>, 1999)</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12121"/>
                          </a:solidFill>
                        </a:rPr>
                        <a:t>Burn-out is the physical and emotional exhaustion workers feel when job satisfaction is low and powerlessness is high (Beth </a:t>
                      </a:r>
                      <a:r>
                        <a:rPr lang="en-US" dirty="0" err="1">
                          <a:solidFill>
                            <a:srgbClr val="212121"/>
                          </a:solidFill>
                        </a:rPr>
                        <a:t>Stamm</a:t>
                      </a:r>
                      <a:r>
                        <a:rPr lang="en-US" dirty="0">
                          <a:solidFill>
                            <a:srgbClr val="212121"/>
                          </a:solidFill>
                        </a:rPr>
                        <a:t>, 1999)</a:t>
                      </a:r>
                    </a:p>
                    <a:p>
                      <a:endParaRPr lang="en-US" dirty="0"/>
                    </a:p>
                  </a:txBody>
                  <a:tcPr/>
                </a:tc>
                <a:extLst>
                  <a:ext uri="{0D108BD9-81ED-4DB2-BD59-A6C34878D82A}">
                    <a16:rowId xmlns:a16="http://schemas.microsoft.com/office/drawing/2014/main" val="3447974669"/>
                  </a:ext>
                </a:extLst>
              </a:tr>
              <a:tr h="937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12121"/>
                          </a:solidFill>
                        </a:rPr>
                        <a:t>Profound emotional &amp; physical exhaustion that helping professionals can develop due to exposure to one case or multiple exposure over the course of career</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Demands outweigh resources</a:t>
                      </a:r>
                    </a:p>
                  </a:txBody>
                  <a:tcPr/>
                </a:tc>
                <a:extLst>
                  <a:ext uri="{0D108BD9-81ED-4DB2-BD59-A6C34878D82A}">
                    <a16:rowId xmlns:a16="http://schemas.microsoft.com/office/drawing/2014/main" val="2400026948"/>
                  </a:ext>
                </a:extLst>
              </a:tr>
              <a:tr h="937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212121"/>
                          </a:solidFill>
                        </a:rPr>
                        <a:t>WORK HARDER </a:t>
                      </a:r>
                      <a:r>
                        <a:rPr lang="en-US" sz="1800" dirty="0">
                          <a:solidFill>
                            <a:srgbClr val="212121"/>
                          </a:solidFill>
                        </a:rPr>
                        <a:t>and </a:t>
                      </a:r>
                      <a:r>
                        <a:rPr lang="en-US" sz="1800" b="1" dirty="0">
                          <a:solidFill>
                            <a:srgbClr val="212121"/>
                          </a:solidFill>
                        </a:rPr>
                        <a:t>WORK MORE (heroes)</a:t>
                      </a:r>
                    </a:p>
                    <a:p>
                      <a:endParaRPr lang="en-US" dirty="0"/>
                    </a:p>
                  </a:txBody>
                  <a:tcPr/>
                </a:tc>
                <a:tc>
                  <a:txBody>
                    <a:bodyPr/>
                    <a:lstStyle/>
                    <a:p>
                      <a:r>
                        <a:rPr lang="en-US" b="1" dirty="0"/>
                        <a:t>WORK LESS</a:t>
                      </a:r>
                      <a:r>
                        <a:rPr lang="en-US" dirty="0"/>
                        <a:t> and </a:t>
                      </a:r>
                      <a:r>
                        <a:rPr lang="en-US" b="1" dirty="0"/>
                        <a:t>MORE APATHY </a:t>
                      </a:r>
                      <a:r>
                        <a:rPr lang="en-US" dirty="0"/>
                        <a:t>and </a:t>
                      </a:r>
                      <a:r>
                        <a:rPr lang="en-US" b="1" dirty="0"/>
                        <a:t>MORE ABSENT (helpless) </a:t>
                      </a:r>
                    </a:p>
                  </a:txBody>
                  <a:tcPr/>
                </a:tc>
                <a:extLst>
                  <a:ext uri="{0D108BD9-81ED-4DB2-BD59-A6C34878D82A}">
                    <a16:rowId xmlns:a16="http://schemas.microsoft.com/office/drawing/2014/main" val="547084032"/>
                  </a:ext>
                </a:extLst>
              </a:tr>
            </a:tbl>
          </a:graphicData>
        </a:graphic>
      </p:graphicFrame>
      <p:sp>
        <p:nvSpPr>
          <p:cNvPr id="3" name="Footer Placeholder 2">
            <a:extLst>
              <a:ext uri="{FF2B5EF4-FFF2-40B4-BE49-F238E27FC236}">
                <a16:creationId xmlns:a16="http://schemas.microsoft.com/office/drawing/2014/main" id="{DE7AF722-9D38-9541-9552-054D6FDFFEB9}"/>
              </a:ext>
            </a:extLst>
          </p:cNvPr>
          <p:cNvSpPr>
            <a:spLocks noGrp="1"/>
          </p:cNvSpPr>
          <p:nvPr>
            <p:ph type="ftr" sz="quarter" idx="11"/>
          </p:nvPr>
        </p:nvSpPr>
        <p:spPr>
          <a:xfrm>
            <a:off x="3145405" y="6222956"/>
            <a:ext cx="5901189" cy="3200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rPr>
              <a:t>copyright 2018 Dr. Deborah Gilman &amp; Lisa Standish, Esq. for CLASP use only</a:t>
            </a:r>
          </a:p>
        </p:txBody>
      </p:sp>
    </p:spTree>
    <p:extLst>
      <p:ext uri="{BB962C8B-B14F-4D97-AF65-F5344CB8AC3E}">
        <p14:creationId xmlns:p14="http://schemas.microsoft.com/office/powerpoint/2010/main" val="3078206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EA73D7-A0BA-0947-9E31-3A8E6A3D4F2D}"/>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600"/>
              <a:t>Professional Quality of life</a:t>
            </a:r>
          </a:p>
        </p:txBody>
      </p:sp>
      <p:sp useBgFill="1">
        <p:nvSpPr>
          <p:cNvPr id="12" name="Rectangle 11">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B3F09E8A-B496-A446-8E68-C86ED3C02B9C}"/>
              </a:ext>
            </a:extLst>
          </p:cNvPr>
          <p:cNvSpPr>
            <a:spLocks noGrp="1"/>
          </p:cNvSpPr>
          <p:nvPr>
            <p:ph type="ftr" sz="quarter" idx="11"/>
          </p:nvPr>
        </p:nvSpPr>
        <p:spPr>
          <a:xfrm>
            <a:off x="5397500" y="6236208"/>
            <a:ext cx="5177675" cy="320040"/>
          </a:xfrm>
        </p:spPr>
        <p:txBody>
          <a:bodyPr>
            <a:normAutofit/>
          </a:bodyPr>
          <a:lstStyle/>
          <a:p>
            <a:pPr algn="r">
              <a:spcAft>
                <a:spcPts val="600"/>
              </a:spcAft>
            </a:pPr>
            <a:r>
              <a:rPr lang="en-US"/>
              <a:t>copyright 2018 Dr. Deborah Gilman &amp; Lisa Standish, Esq. for CLASP use only</a:t>
            </a:r>
          </a:p>
        </p:txBody>
      </p:sp>
      <p:graphicFrame>
        <p:nvGraphicFramePr>
          <p:cNvPr id="5" name="Diagram 4">
            <a:extLst>
              <a:ext uri="{FF2B5EF4-FFF2-40B4-BE49-F238E27FC236}">
                <a16:creationId xmlns:a16="http://schemas.microsoft.com/office/drawing/2014/main" id="{C91EC869-9DB8-E245-8D8D-D61C1194304E}"/>
              </a:ext>
            </a:extLst>
          </p:cNvPr>
          <p:cNvGraphicFramePr>
            <a:graphicFrameLocks noChangeAspect="1"/>
          </p:cNvGraphicFramePr>
          <p:nvPr>
            <p:extLst>
              <p:ext uri="{D42A27DB-BD31-4B8C-83A1-F6EECF244321}">
                <p14:modId xmlns:p14="http://schemas.microsoft.com/office/powerpoint/2010/main" val="193642429"/>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497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804672" y="964692"/>
            <a:ext cx="4476806" cy="1188720"/>
          </a:xfrm>
        </p:spPr>
        <p:txBody>
          <a:bodyPr>
            <a:normAutofit/>
          </a:bodyPr>
          <a:lstStyle/>
          <a:p>
            <a:r>
              <a:rPr lang="en-US" b="1">
                <a:latin typeface="Arial"/>
                <a:cs typeface="Arial" charset="0"/>
              </a:rPr>
              <a:t>Reflection</a:t>
            </a:r>
          </a:p>
        </p:txBody>
      </p:sp>
      <p:sp>
        <p:nvSpPr>
          <p:cNvPr id="26638" name="Rectangle 74">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39" name="Rectangle 76">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8" name="Picture 2" descr="images.jpg"/>
          <p:cNvPicPr>
            <a:picLocks noChangeAspect="1"/>
          </p:cNvPicPr>
          <p:nvPr/>
        </p:nvPicPr>
        <p:blipFill>
          <a:blip r:embed="rId3" cstate="print"/>
          <a:srcRect/>
          <a:stretch>
            <a:fillRect/>
          </a:stretch>
        </p:blipFill>
        <p:spPr bwMode="auto">
          <a:xfrm>
            <a:off x="6272789" y="2167522"/>
            <a:ext cx="4782312" cy="2530898"/>
          </a:xfrm>
          <a:prstGeom prst="rect">
            <a:avLst/>
          </a:prstGeom>
          <a:noFill/>
        </p:spPr>
      </p:pic>
      <p:graphicFrame>
        <p:nvGraphicFramePr>
          <p:cNvPr id="26630" name="Content Placeholder 4">
            <a:extLst>
              <a:ext uri="{FF2B5EF4-FFF2-40B4-BE49-F238E27FC236}">
                <a16:creationId xmlns:a16="http://schemas.microsoft.com/office/drawing/2014/main" id="{FD055149-2F28-438F-95BA-C9AA8F8FFA58}"/>
              </a:ext>
            </a:extLst>
          </p:cNvPr>
          <p:cNvGraphicFramePr>
            <a:graphicFrameLocks noGrp="1"/>
          </p:cNvGraphicFramePr>
          <p:nvPr>
            <p:ph sz="quarter" idx="1"/>
            <p:extLst>
              <p:ext uri="{D42A27DB-BD31-4B8C-83A1-F6EECF244321}">
                <p14:modId xmlns:p14="http://schemas.microsoft.com/office/powerpoint/2010/main" val="3972499136"/>
              </p:ext>
            </p:extLst>
          </p:nvPr>
        </p:nvGraphicFramePr>
        <p:xfrm>
          <a:off x="803244" y="2638044"/>
          <a:ext cx="4492932" cy="3263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29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A75D-2583-DA42-9FE9-F1965D4C3910}"/>
              </a:ext>
            </a:extLst>
          </p:cNvPr>
          <p:cNvSpPr>
            <a:spLocks noGrp="1"/>
          </p:cNvSpPr>
          <p:nvPr>
            <p:ph type="title"/>
          </p:nvPr>
        </p:nvSpPr>
        <p:spPr>
          <a:xfrm>
            <a:off x="2635233" y="215608"/>
            <a:ext cx="7729728" cy="1188720"/>
          </a:xfrm>
        </p:spPr>
        <p:txBody>
          <a:bodyPr/>
          <a:lstStyle/>
          <a:p>
            <a:r>
              <a:rPr lang="en-US" dirty="0"/>
              <a:t>Complex relationships </a:t>
            </a:r>
          </a:p>
        </p:txBody>
      </p:sp>
      <p:sp>
        <p:nvSpPr>
          <p:cNvPr id="4" name="Footer Placeholder 3">
            <a:extLst>
              <a:ext uri="{FF2B5EF4-FFF2-40B4-BE49-F238E27FC236}">
                <a16:creationId xmlns:a16="http://schemas.microsoft.com/office/drawing/2014/main" id="{414E1D32-258E-A34E-960A-5F48A50BFFEE}"/>
              </a:ext>
            </a:extLst>
          </p:cNvPr>
          <p:cNvSpPr>
            <a:spLocks noGrp="1"/>
          </p:cNvSpPr>
          <p:nvPr>
            <p:ph type="ftr" sz="quarter" idx="11"/>
          </p:nvPr>
        </p:nvSpPr>
        <p:spPr/>
        <p:txBody>
          <a:bodyPr/>
          <a:lstStyle/>
          <a:p>
            <a:r>
              <a:rPr lang="en-US"/>
              <a:t>copyright 2018 Dr. Deborah Gilman &amp; Lisa Standish, Esq. for CLASP use only</a:t>
            </a:r>
          </a:p>
        </p:txBody>
      </p:sp>
      <p:grpSp>
        <p:nvGrpSpPr>
          <p:cNvPr id="5" name="Group 92">
            <a:extLst>
              <a:ext uri="{FF2B5EF4-FFF2-40B4-BE49-F238E27FC236}">
                <a16:creationId xmlns:a16="http://schemas.microsoft.com/office/drawing/2014/main" id="{14E9DCD9-164C-8141-817B-78CF6ABEC81A}"/>
              </a:ext>
            </a:extLst>
          </p:cNvPr>
          <p:cNvGrpSpPr>
            <a:grpSpLocks noChangeAspect="1"/>
          </p:cNvGrpSpPr>
          <p:nvPr/>
        </p:nvGrpSpPr>
        <p:grpSpPr bwMode="auto">
          <a:xfrm>
            <a:off x="822960" y="1883866"/>
            <a:ext cx="10332720" cy="4530650"/>
            <a:chOff x="133350" y="122238"/>
            <a:chExt cx="8943975" cy="6369294"/>
          </a:xfrm>
        </p:grpSpPr>
        <p:sp>
          <p:nvSpPr>
            <p:cNvPr id="6" name="Rectangle 5">
              <a:extLst>
                <a:ext uri="{FF2B5EF4-FFF2-40B4-BE49-F238E27FC236}">
                  <a16:creationId xmlns:a16="http://schemas.microsoft.com/office/drawing/2014/main" id="{991FFEF5-55BA-6946-B00D-484057C8AE10}"/>
                </a:ext>
              </a:extLst>
            </p:cNvPr>
            <p:cNvSpPr/>
            <p:nvPr/>
          </p:nvSpPr>
          <p:spPr bwMode="auto">
            <a:xfrm>
              <a:off x="133350" y="152878"/>
              <a:ext cx="1218900" cy="5879054"/>
            </a:xfrm>
            <a:prstGeom prst="rect">
              <a:avLst/>
            </a:prstGeom>
            <a:solidFill>
              <a:srgbClr val="1F497D">
                <a:lumMod val="60000"/>
                <a:lumOff val="40000"/>
              </a:srgbClr>
            </a:solidFill>
            <a:ln w="25400" cap="flat" cmpd="sng" algn="ctr">
              <a:solidFill>
                <a:srgbClr val="4F81BD">
                  <a:lumMod val="60000"/>
                  <a:lumOff val="40000"/>
                </a:srgbClr>
              </a:solidFill>
              <a:prstDash val="solid"/>
            </a:ln>
            <a:effectLst/>
          </p:spPr>
          <p:txBody>
            <a:bodyPr anchor="ctr"/>
            <a:lstStyle/>
            <a:p>
              <a:pPr fontAlgn="auto">
                <a:spcBef>
                  <a:spcPts val="0"/>
                </a:spcBef>
                <a:spcAft>
                  <a:spcPts val="0"/>
                </a:spcAft>
                <a:defRPr/>
              </a:pPr>
              <a:r>
                <a:rPr lang="en-US" sz="1600" kern="0" dirty="0">
                  <a:solidFill>
                    <a:sysClr val="window" lastClr="FFFFFF"/>
                  </a:solidFill>
                  <a:latin typeface="Calibri"/>
                </a:rPr>
                <a:t>Professional</a:t>
              </a:r>
              <a:r>
                <a:rPr lang="en-US" sz="1700" kern="0" dirty="0">
                  <a:solidFill>
                    <a:sysClr val="window" lastClr="FFFFFF"/>
                  </a:solidFill>
                  <a:latin typeface="Calibri"/>
                </a:rPr>
                <a:t> Quality</a:t>
              </a:r>
              <a:br>
                <a:rPr lang="en-US" sz="1700" kern="0" dirty="0">
                  <a:solidFill>
                    <a:sysClr val="window" lastClr="FFFFFF"/>
                  </a:solidFill>
                  <a:latin typeface="Calibri"/>
                </a:rPr>
              </a:br>
              <a:r>
                <a:rPr lang="en-US" sz="1700" kern="0" dirty="0">
                  <a:solidFill>
                    <a:sysClr val="window" lastClr="FFFFFF"/>
                  </a:solidFill>
                  <a:latin typeface="Calibri"/>
                </a:rPr>
                <a:t> of Life</a:t>
              </a:r>
            </a:p>
          </p:txBody>
        </p:sp>
        <p:sp>
          <p:nvSpPr>
            <p:cNvPr id="7" name="Oval 6">
              <a:extLst>
                <a:ext uri="{FF2B5EF4-FFF2-40B4-BE49-F238E27FC236}">
                  <a16:creationId xmlns:a16="http://schemas.microsoft.com/office/drawing/2014/main" id="{633D3D0D-6186-D04B-A563-0A77FC27B9E0}"/>
                </a:ext>
              </a:extLst>
            </p:cNvPr>
            <p:cNvSpPr/>
            <p:nvPr/>
          </p:nvSpPr>
          <p:spPr bwMode="auto">
            <a:xfrm>
              <a:off x="3777132" y="2274699"/>
              <a:ext cx="1637038" cy="1637325"/>
            </a:xfrm>
            <a:prstGeom prst="ellipse">
              <a:avLst/>
            </a:prstGeom>
            <a:solidFill>
              <a:srgbClr val="FFFF66"/>
            </a:solidFill>
            <a:ln w="25400" cap="flat" cmpd="sng" algn="ctr">
              <a:solidFill>
                <a:srgbClr val="FFFF66"/>
              </a:solidFill>
              <a:prstDash val="solid"/>
            </a:ln>
            <a:effectLst/>
          </p:spPr>
          <p:txBody>
            <a:bodyPr anchor="ctr"/>
            <a:lstStyle/>
            <a:p>
              <a:pPr algn="ctr" fontAlgn="auto">
                <a:spcBef>
                  <a:spcPts val="0"/>
                </a:spcBef>
                <a:spcAft>
                  <a:spcPts val="0"/>
                </a:spcAft>
                <a:defRPr/>
              </a:pPr>
              <a:r>
                <a:rPr lang="en-US" sz="1400" kern="0" dirty="0">
                  <a:solidFill>
                    <a:sysClr val="windowText" lastClr="000000">
                      <a:lumMod val="95000"/>
                      <a:lumOff val="5000"/>
                    </a:sysClr>
                  </a:solidFill>
                  <a:latin typeface="Calibri"/>
                </a:rPr>
                <a:t>Compassion Fatigue</a:t>
              </a:r>
            </a:p>
          </p:txBody>
        </p:sp>
        <p:sp>
          <p:nvSpPr>
            <p:cNvPr id="8" name="Oval 7">
              <a:extLst>
                <a:ext uri="{FF2B5EF4-FFF2-40B4-BE49-F238E27FC236}">
                  <a16:creationId xmlns:a16="http://schemas.microsoft.com/office/drawing/2014/main" id="{CEBD041C-AD70-6744-BF4A-14F82F055DE3}"/>
                </a:ext>
              </a:extLst>
            </p:cNvPr>
            <p:cNvSpPr/>
            <p:nvPr/>
          </p:nvSpPr>
          <p:spPr bwMode="auto">
            <a:xfrm>
              <a:off x="3809421" y="229478"/>
              <a:ext cx="1637038" cy="1635411"/>
            </a:xfrm>
            <a:prstGeom prst="ellipse">
              <a:avLst/>
            </a:prstGeom>
            <a:solidFill>
              <a:srgbClr val="92D050"/>
            </a:solidFill>
            <a:ln w="25400" cap="flat" cmpd="sng" algn="ctr">
              <a:solidFill>
                <a:srgbClr val="92D050"/>
              </a:solidFill>
              <a:prstDash val="solid"/>
            </a:ln>
            <a:effectLst/>
          </p:spPr>
          <p:txBody>
            <a:bodyPr anchor="ctr"/>
            <a:lstStyle/>
            <a:p>
              <a:pPr algn="ctr" fontAlgn="auto">
                <a:spcBef>
                  <a:spcPts val="0"/>
                </a:spcBef>
                <a:spcAft>
                  <a:spcPts val="0"/>
                </a:spcAft>
                <a:defRPr/>
              </a:pPr>
              <a:r>
                <a:rPr lang="en-US" sz="1400" kern="0" dirty="0">
                  <a:solidFill>
                    <a:sysClr val="windowText" lastClr="000000">
                      <a:lumMod val="95000"/>
                      <a:lumOff val="5000"/>
                    </a:sysClr>
                  </a:solidFill>
                  <a:latin typeface="Calibri"/>
                </a:rPr>
                <a:t>Compassion Satisfaction (</a:t>
              </a:r>
              <a:r>
                <a:rPr lang="en-US" sz="1400" kern="0" dirty="0" err="1">
                  <a:solidFill>
                    <a:sysClr val="windowText" lastClr="000000">
                      <a:lumMod val="95000"/>
                      <a:lumOff val="5000"/>
                    </a:sysClr>
                  </a:solidFill>
                  <a:latin typeface="Calibri"/>
                </a:rPr>
                <a:t>ProQOL</a:t>
              </a:r>
              <a:r>
                <a:rPr lang="en-US" sz="1400" kern="0" dirty="0">
                  <a:solidFill>
                    <a:sysClr val="windowText" lastClr="000000">
                      <a:lumMod val="95000"/>
                      <a:lumOff val="5000"/>
                    </a:sysClr>
                  </a:solidFill>
                  <a:latin typeface="Calibri"/>
                </a:rPr>
                <a:t> CS)</a:t>
              </a:r>
            </a:p>
          </p:txBody>
        </p:sp>
        <p:sp>
          <p:nvSpPr>
            <p:cNvPr id="9" name="Oval 8">
              <a:extLst>
                <a:ext uri="{FF2B5EF4-FFF2-40B4-BE49-F238E27FC236}">
                  <a16:creationId xmlns:a16="http://schemas.microsoft.com/office/drawing/2014/main" id="{850A22BB-5BDC-084A-8FD3-BC7A5FBC9010}"/>
                </a:ext>
              </a:extLst>
            </p:cNvPr>
            <p:cNvSpPr/>
            <p:nvPr/>
          </p:nvSpPr>
          <p:spPr bwMode="auto">
            <a:xfrm>
              <a:off x="1197264" y="122238"/>
              <a:ext cx="1745205" cy="1275391"/>
            </a:xfrm>
            <a:prstGeom prst="ellipse">
              <a:avLst/>
            </a:prstGeom>
            <a:solidFill>
              <a:srgbClr val="1F497D">
                <a:lumMod val="40000"/>
                <a:lumOff val="60000"/>
              </a:srgbClr>
            </a:solidFill>
            <a:ln w="25400" cap="flat" cmpd="sng" algn="ctr">
              <a:solidFill>
                <a:srgbClr val="1F497D">
                  <a:lumMod val="40000"/>
                  <a:lumOff val="60000"/>
                </a:srgbClr>
              </a:solidFill>
              <a:prstDash val="solid"/>
            </a:ln>
            <a:effectLst/>
          </p:spPr>
          <p:txBody>
            <a:bodyPr anchor="ctr"/>
            <a:lstStyle/>
            <a:p>
              <a:pPr algn="ctr" fontAlgn="auto">
                <a:spcBef>
                  <a:spcPts val="0"/>
                </a:spcBef>
                <a:spcAft>
                  <a:spcPts val="0"/>
                </a:spcAft>
                <a:defRPr/>
              </a:pPr>
              <a:r>
                <a:rPr lang="en-US" sz="1400" kern="0" dirty="0">
                  <a:solidFill>
                    <a:sysClr val="windowText" lastClr="000000">
                      <a:lumMod val="95000"/>
                      <a:lumOff val="5000"/>
                    </a:sysClr>
                  </a:solidFill>
                  <a:latin typeface="Calibri"/>
                </a:rPr>
                <a:t>Work Environment</a:t>
              </a:r>
            </a:p>
          </p:txBody>
        </p:sp>
        <p:sp>
          <p:nvSpPr>
            <p:cNvPr id="10" name="Oval 9">
              <a:extLst>
                <a:ext uri="{FF2B5EF4-FFF2-40B4-BE49-F238E27FC236}">
                  <a16:creationId xmlns:a16="http://schemas.microsoft.com/office/drawing/2014/main" id="{DC231980-6E13-4544-BB5E-D3EC3EE5F8D6}"/>
                </a:ext>
              </a:extLst>
            </p:cNvPr>
            <p:cNvSpPr/>
            <p:nvPr/>
          </p:nvSpPr>
          <p:spPr bwMode="auto">
            <a:xfrm>
              <a:off x="1197264" y="2408749"/>
              <a:ext cx="1745205" cy="1273475"/>
            </a:xfrm>
            <a:prstGeom prst="ellipse">
              <a:avLst/>
            </a:prstGeom>
            <a:solidFill>
              <a:srgbClr val="1F497D">
                <a:lumMod val="40000"/>
                <a:lumOff val="60000"/>
              </a:srgbClr>
            </a:solidFill>
            <a:ln w="25400" cap="flat" cmpd="sng" algn="ctr">
              <a:solidFill>
                <a:srgbClr val="1F497D">
                  <a:lumMod val="40000"/>
                  <a:lumOff val="60000"/>
                </a:srgbClr>
              </a:solidFill>
              <a:prstDash val="solid"/>
            </a:ln>
            <a:effectLst/>
          </p:spPr>
          <p:txBody>
            <a:bodyPr anchor="ctr"/>
            <a:lstStyle/>
            <a:p>
              <a:pPr algn="ctr" fontAlgn="auto">
                <a:spcBef>
                  <a:spcPts val="0"/>
                </a:spcBef>
                <a:spcAft>
                  <a:spcPts val="0"/>
                </a:spcAft>
                <a:defRPr/>
              </a:pPr>
              <a:r>
                <a:rPr lang="en-US" sz="1400" kern="0" dirty="0">
                  <a:solidFill>
                    <a:sysClr val="windowText" lastClr="000000">
                      <a:lumMod val="95000"/>
                      <a:lumOff val="5000"/>
                    </a:sysClr>
                  </a:solidFill>
                  <a:latin typeface="Calibri"/>
                </a:rPr>
                <a:t>Client  Environment</a:t>
              </a:r>
            </a:p>
          </p:txBody>
        </p:sp>
        <p:sp>
          <p:nvSpPr>
            <p:cNvPr id="11" name="Oval 10">
              <a:extLst>
                <a:ext uri="{FF2B5EF4-FFF2-40B4-BE49-F238E27FC236}">
                  <a16:creationId xmlns:a16="http://schemas.microsoft.com/office/drawing/2014/main" id="{A09A1F90-5FB2-204A-BC91-B95A133DB801}"/>
                </a:ext>
              </a:extLst>
            </p:cNvPr>
            <p:cNvSpPr/>
            <p:nvPr/>
          </p:nvSpPr>
          <p:spPr bwMode="auto">
            <a:xfrm>
              <a:off x="1197264" y="4723985"/>
              <a:ext cx="1745205" cy="1273476"/>
            </a:xfrm>
            <a:prstGeom prst="ellipse">
              <a:avLst/>
            </a:prstGeom>
            <a:solidFill>
              <a:srgbClr val="1F497D">
                <a:lumMod val="40000"/>
                <a:lumOff val="60000"/>
              </a:srgbClr>
            </a:solidFill>
            <a:ln w="25400" cap="flat" cmpd="sng" algn="ctr">
              <a:solidFill>
                <a:srgbClr val="1F497D">
                  <a:lumMod val="40000"/>
                  <a:lumOff val="60000"/>
                </a:srgbClr>
              </a:solidFill>
              <a:prstDash val="solid"/>
            </a:ln>
            <a:effectLst/>
          </p:spPr>
          <p:txBody>
            <a:bodyPr anchor="ctr"/>
            <a:lstStyle/>
            <a:p>
              <a:pPr algn="ctr" fontAlgn="auto">
                <a:spcBef>
                  <a:spcPts val="0"/>
                </a:spcBef>
                <a:spcAft>
                  <a:spcPts val="0"/>
                </a:spcAft>
                <a:defRPr/>
              </a:pPr>
              <a:r>
                <a:rPr lang="en-US" sz="1400" kern="0" dirty="0">
                  <a:solidFill>
                    <a:sysClr val="windowText" lastClr="000000">
                      <a:lumMod val="95000"/>
                      <a:lumOff val="5000"/>
                    </a:sysClr>
                  </a:solidFill>
                  <a:latin typeface="Calibri"/>
                </a:rPr>
                <a:t>Personal Environment </a:t>
              </a:r>
            </a:p>
          </p:txBody>
        </p:sp>
        <p:sp>
          <p:nvSpPr>
            <p:cNvPr id="12" name="Oval 11">
              <a:extLst>
                <a:ext uri="{FF2B5EF4-FFF2-40B4-BE49-F238E27FC236}">
                  <a16:creationId xmlns:a16="http://schemas.microsoft.com/office/drawing/2014/main" id="{169A14BC-C803-774A-94DF-5A899A6B2B61}"/>
                </a:ext>
              </a:extLst>
            </p:cNvPr>
            <p:cNvSpPr>
              <a:spLocks noChangeAspect="1"/>
            </p:cNvSpPr>
            <p:nvPr/>
          </p:nvSpPr>
          <p:spPr bwMode="auto">
            <a:xfrm>
              <a:off x="6019583" y="4921231"/>
              <a:ext cx="1396488" cy="1007291"/>
            </a:xfrm>
            <a:prstGeom prst="ellipse">
              <a:avLst/>
            </a:prstGeom>
            <a:solidFill>
              <a:srgbClr val="FF0000"/>
            </a:solidFill>
            <a:ln w="25400" cap="flat" cmpd="sng" algn="ctr">
              <a:solidFill>
                <a:srgbClr val="FF0000"/>
              </a:solidFill>
              <a:prstDash val="solid"/>
            </a:ln>
            <a:effectLst/>
          </p:spPr>
          <p:txBody>
            <a:bodyPr anchor="ctr"/>
            <a:lstStyle/>
            <a:p>
              <a:pPr algn="ctr" fontAlgn="auto">
                <a:spcBef>
                  <a:spcPts val="0"/>
                </a:spcBef>
                <a:spcAft>
                  <a:spcPts val="0"/>
                </a:spcAft>
                <a:defRPr/>
              </a:pPr>
              <a:r>
                <a:rPr lang="en-US" sz="1050" kern="0" dirty="0">
                  <a:solidFill>
                    <a:sysClr val="window" lastClr="FFFFFF"/>
                  </a:solidFill>
                  <a:latin typeface="Calibri"/>
                </a:rPr>
                <a:t>Traumatized by work</a:t>
              </a:r>
            </a:p>
          </p:txBody>
        </p:sp>
        <p:grpSp>
          <p:nvGrpSpPr>
            <p:cNvPr id="13" name="Group 50">
              <a:extLst>
                <a:ext uri="{FF2B5EF4-FFF2-40B4-BE49-F238E27FC236}">
                  <a16:creationId xmlns:a16="http://schemas.microsoft.com/office/drawing/2014/main" id="{A005F56E-D33E-EB49-AF64-355818A85132}"/>
                </a:ext>
              </a:extLst>
            </p:cNvPr>
            <p:cNvGrpSpPr>
              <a:grpSpLocks/>
            </p:cNvGrpSpPr>
            <p:nvPr/>
          </p:nvGrpSpPr>
          <p:grpSpPr bwMode="auto">
            <a:xfrm>
              <a:off x="7715250" y="4357933"/>
              <a:ext cx="1362075" cy="2133599"/>
              <a:chOff x="7715250" y="4357933"/>
              <a:chExt cx="1362075" cy="2133599"/>
            </a:xfrm>
          </p:grpSpPr>
          <p:sp>
            <p:nvSpPr>
              <p:cNvPr id="33" name="Oval 32">
                <a:extLst>
                  <a:ext uri="{FF2B5EF4-FFF2-40B4-BE49-F238E27FC236}">
                    <a16:creationId xmlns:a16="http://schemas.microsoft.com/office/drawing/2014/main" id="{97C90F64-610D-6546-8A36-F259C1E4672C}"/>
                  </a:ext>
                </a:extLst>
              </p:cNvPr>
              <p:cNvSpPr/>
              <p:nvPr/>
            </p:nvSpPr>
            <p:spPr bwMode="auto">
              <a:xfrm>
                <a:off x="7714742" y="4358220"/>
                <a:ext cx="1362583" cy="913455"/>
              </a:xfrm>
              <a:prstGeom prst="ellipse">
                <a:avLst/>
              </a:prstGeom>
              <a:solidFill>
                <a:srgbClr val="FF0000">
                  <a:alpha val="72000"/>
                </a:srgbClr>
              </a:solidFill>
              <a:ln w="25400" cap="flat" cmpd="sng" algn="ctr">
                <a:solidFill>
                  <a:srgbClr val="FF5050"/>
                </a:solidFill>
                <a:prstDash val="solid"/>
              </a:ln>
              <a:effectLst/>
            </p:spPr>
            <p:txBody>
              <a:bodyPr anchor="ctr"/>
              <a:lstStyle/>
              <a:p>
                <a:pPr algn="ctr" fontAlgn="auto">
                  <a:spcBef>
                    <a:spcPts val="0"/>
                  </a:spcBef>
                  <a:spcAft>
                    <a:spcPts val="0"/>
                  </a:spcAft>
                  <a:defRPr/>
                </a:pPr>
                <a:r>
                  <a:rPr lang="en-US" sz="1050" kern="0" dirty="0">
                    <a:solidFill>
                      <a:sysClr val="window" lastClr="FFFFFF"/>
                    </a:solidFill>
                    <a:latin typeface="Calibri"/>
                  </a:rPr>
                  <a:t>Secondary Exposure (ProQOL STS)</a:t>
                </a:r>
              </a:p>
            </p:txBody>
          </p:sp>
          <p:sp>
            <p:nvSpPr>
              <p:cNvPr id="34" name="Oval 33">
                <a:extLst>
                  <a:ext uri="{FF2B5EF4-FFF2-40B4-BE49-F238E27FC236}">
                    <a16:creationId xmlns:a16="http://schemas.microsoft.com/office/drawing/2014/main" id="{F2F17592-2775-C345-A84C-0C48E04FB983}"/>
                  </a:ext>
                </a:extLst>
              </p:cNvPr>
              <p:cNvSpPr/>
              <p:nvPr/>
            </p:nvSpPr>
            <p:spPr bwMode="auto">
              <a:xfrm>
                <a:off x="7714742" y="5578076"/>
                <a:ext cx="1362583" cy="913456"/>
              </a:xfrm>
              <a:prstGeom prst="ellipse">
                <a:avLst/>
              </a:prstGeom>
              <a:solidFill>
                <a:srgbClr val="FF0000">
                  <a:alpha val="72000"/>
                </a:srgbClr>
              </a:solidFill>
              <a:ln w="25400" cap="flat" cmpd="sng" algn="ctr">
                <a:solidFill>
                  <a:srgbClr val="FF5050"/>
                </a:solidFill>
                <a:prstDash val="solid"/>
              </a:ln>
              <a:effectLst/>
            </p:spPr>
            <p:txBody>
              <a:bodyPr anchor="ctr"/>
              <a:lstStyle/>
              <a:p>
                <a:pPr algn="ctr" fontAlgn="auto">
                  <a:spcBef>
                    <a:spcPts val="0"/>
                  </a:spcBef>
                  <a:spcAft>
                    <a:spcPts val="0"/>
                  </a:spcAft>
                  <a:defRPr/>
                </a:pPr>
                <a:r>
                  <a:rPr lang="en-US" sz="1050" kern="0" dirty="0">
                    <a:solidFill>
                      <a:sysClr val="window" lastClr="FFFFFF"/>
                    </a:solidFill>
                    <a:latin typeface="Calibri"/>
                  </a:rPr>
                  <a:t>Primary Exposure </a:t>
                </a:r>
              </a:p>
            </p:txBody>
          </p:sp>
        </p:grpSp>
        <p:grpSp>
          <p:nvGrpSpPr>
            <p:cNvPr id="14" name="Group 85">
              <a:extLst>
                <a:ext uri="{FF2B5EF4-FFF2-40B4-BE49-F238E27FC236}">
                  <a16:creationId xmlns:a16="http://schemas.microsoft.com/office/drawing/2014/main" id="{4733F582-6945-FC46-9606-585297C5B820}"/>
                </a:ext>
              </a:extLst>
            </p:cNvPr>
            <p:cNvGrpSpPr>
              <a:grpSpLocks/>
            </p:cNvGrpSpPr>
            <p:nvPr/>
          </p:nvGrpSpPr>
          <p:grpSpPr bwMode="auto">
            <a:xfrm>
              <a:off x="5681664" y="2063750"/>
              <a:ext cx="1334441" cy="2098040"/>
              <a:chOff x="5334002" y="1981200"/>
              <a:chExt cx="1180341" cy="2005273"/>
            </a:xfrm>
          </p:grpSpPr>
          <p:sp>
            <p:nvSpPr>
              <p:cNvPr id="31" name="Oval 30">
                <a:extLst>
                  <a:ext uri="{FF2B5EF4-FFF2-40B4-BE49-F238E27FC236}">
                    <a16:creationId xmlns:a16="http://schemas.microsoft.com/office/drawing/2014/main" id="{1216CF6A-7453-BA45-A649-827EE32B02F8}"/>
                  </a:ext>
                </a:extLst>
              </p:cNvPr>
              <p:cNvSpPr>
                <a:spLocks noChangeAspect="1"/>
              </p:cNvSpPr>
              <p:nvPr/>
            </p:nvSpPr>
            <p:spPr>
              <a:xfrm>
                <a:off x="5334446" y="2806963"/>
                <a:ext cx="1179530" cy="1178731"/>
              </a:xfrm>
              <a:prstGeom prst="ellipse">
                <a:avLst/>
              </a:prstGeom>
              <a:solidFill>
                <a:sysClr val="window" lastClr="FFFFFF">
                  <a:lumMod val="65000"/>
                  <a:alpha val="63000"/>
                </a:sysClr>
              </a:solidFill>
              <a:ln w="25400" cap="flat" cmpd="sng" algn="ctr">
                <a:solidFill>
                  <a:sysClr val="window" lastClr="FFFFFF">
                    <a:lumMod val="75000"/>
                  </a:sysClr>
                </a:solidFill>
                <a:prstDash val="solid"/>
              </a:ln>
              <a:effectLst/>
            </p:spPr>
            <p:txBody>
              <a:bodyPr anchor="ctr"/>
              <a:lstStyle/>
              <a:p>
                <a:pPr algn="ctr" fontAlgn="auto">
                  <a:spcBef>
                    <a:spcPts val="0"/>
                  </a:spcBef>
                  <a:spcAft>
                    <a:spcPts val="0"/>
                  </a:spcAft>
                  <a:defRPr/>
                </a:pPr>
                <a:r>
                  <a:rPr lang="en-US" sz="1200" kern="0" dirty="0">
                    <a:solidFill>
                      <a:sysClr val="windowText" lastClr="000000">
                        <a:lumMod val="95000"/>
                        <a:lumOff val="5000"/>
                      </a:sysClr>
                    </a:solidFill>
                    <a:latin typeface="Calibri"/>
                  </a:rPr>
                  <a:t>Frustration </a:t>
                </a:r>
                <a:r>
                  <a:rPr lang="en-US" sz="1300" kern="0" dirty="0">
                    <a:solidFill>
                      <a:sysClr val="windowText" lastClr="000000">
                        <a:lumMod val="95000"/>
                        <a:lumOff val="5000"/>
                      </a:sysClr>
                    </a:solidFill>
                    <a:latin typeface="Calibri"/>
                  </a:rPr>
                  <a:t>Anger</a:t>
                </a:r>
              </a:p>
            </p:txBody>
          </p:sp>
          <p:sp>
            <p:nvSpPr>
              <p:cNvPr id="32" name="Oval 31">
                <a:extLst>
                  <a:ext uri="{FF2B5EF4-FFF2-40B4-BE49-F238E27FC236}">
                    <a16:creationId xmlns:a16="http://schemas.microsoft.com/office/drawing/2014/main" id="{9983C193-3D19-7B45-8892-F5C49EBA68DC}"/>
                  </a:ext>
                </a:extLst>
              </p:cNvPr>
              <p:cNvSpPr>
                <a:spLocks noChangeAspect="1"/>
              </p:cNvSpPr>
              <p:nvPr/>
            </p:nvSpPr>
            <p:spPr>
              <a:xfrm>
                <a:off x="5334446" y="1981486"/>
                <a:ext cx="1179530" cy="1178731"/>
              </a:xfrm>
              <a:prstGeom prst="ellipse">
                <a:avLst/>
              </a:prstGeom>
              <a:solidFill>
                <a:sysClr val="window" lastClr="FFFFFF">
                  <a:lumMod val="65000"/>
                  <a:alpha val="63000"/>
                </a:sysClr>
              </a:solidFill>
              <a:ln w="25400" cap="flat" cmpd="sng" algn="ctr">
                <a:solidFill>
                  <a:sysClr val="window" lastClr="FFFFFF">
                    <a:lumMod val="75000"/>
                  </a:sysClr>
                </a:solidFill>
                <a:prstDash val="solid"/>
              </a:ln>
              <a:effectLst/>
            </p:spPr>
            <p:txBody>
              <a:bodyPr anchor="ctr"/>
              <a:lstStyle/>
              <a:p>
                <a:pPr algn="ctr" fontAlgn="auto">
                  <a:spcBef>
                    <a:spcPts val="0"/>
                  </a:spcBef>
                  <a:spcAft>
                    <a:spcPts val="0"/>
                  </a:spcAft>
                  <a:defRPr/>
                </a:pPr>
                <a:r>
                  <a:rPr lang="en-US" sz="1300" kern="0" dirty="0">
                    <a:solidFill>
                      <a:sysClr val="windowText" lastClr="000000">
                        <a:lumMod val="95000"/>
                        <a:lumOff val="5000"/>
                      </a:sysClr>
                    </a:solidFill>
                    <a:latin typeface="Calibri"/>
                  </a:rPr>
                  <a:t>Exhaustion</a:t>
                </a:r>
              </a:p>
            </p:txBody>
          </p:sp>
        </p:grpSp>
        <p:sp>
          <p:nvSpPr>
            <p:cNvPr id="15" name="Oval 14">
              <a:extLst>
                <a:ext uri="{FF2B5EF4-FFF2-40B4-BE49-F238E27FC236}">
                  <a16:creationId xmlns:a16="http://schemas.microsoft.com/office/drawing/2014/main" id="{BE77FDE7-3606-F444-AF10-0D732894339B}"/>
                </a:ext>
              </a:extLst>
            </p:cNvPr>
            <p:cNvSpPr/>
            <p:nvPr/>
          </p:nvSpPr>
          <p:spPr bwMode="auto">
            <a:xfrm>
              <a:off x="7128701" y="2514074"/>
              <a:ext cx="1863059" cy="1156661"/>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anchor="ctr"/>
            <a:lstStyle/>
            <a:p>
              <a:pPr algn="ctr" fontAlgn="auto">
                <a:spcBef>
                  <a:spcPts val="0"/>
                </a:spcBef>
                <a:spcAft>
                  <a:spcPts val="0"/>
                </a:spcAft>
                <a:defRPr/>
              </a:pPr>
              <a:r>
                <a:rPr lang="en-US" sz="1200" kern="0" dirty="0">
                  <a:solidFill>
                    <a:sysClr val="windowText" lastClr="000000">
                      <a:lumMod val="95000"/>
                      <a:lumOff val="5000"/>
                    </a:sysClr>
                  </a:solidFill>
                  <a:latin typeface="Calibri"/>
                </a:rPr>
                <a:t>Depressed by Work Environment</a:t>
              </a:r>
            </a:p>
            <a:p>
              <a:pPr algn="ctr" fontAlgn="auto">
                <a:spcBef>
                  <a:spcPts val="0"/>
                </a:spcBef>
                <a:spcAft>
                  <a:spcPts val="0"/>
                </a:spcAft>
                <a:defRPr/>
              </a:pPr>
              <a:r>
                <a:rPr lang="en-US" sz="1200" kern="0" dirty="0">
                  <a:solidFill>
                    <a:sysClr val="windowText" lastClr="000000">
                      <a:lumMod val="95000"/>
                      <a:lumOff val="5000"/>
                    </a:sysClr>
                  </a:solidFill>
                  <a:latin typeface="Calibri"/>
                </a:rPr>
                <a:t>(</a:t>
              </a:r>
              <a:r>
                <a:rPr lang="en-US" sz="1200" kern="0" dirty="0" err="1">
                  <a:solidFill>
                    <a:sysClr val="windowText" lastClr="000000">
                      <a:lumMod val="95000"/>
                      <a:lumOff val="5000"/>
                    </a:sysClr>
                  </a:solidFill>
                  <a:latin typeface="Calibri"/>
                </a:rPr>
                <a:t>ProQOL</a:t>
              </a:r>
              <a:r>
                <a:rPr lang="en-US" sz="1200" kern="0" dirty="0">
                  <a:solidFill>
                    <a:sysClr val="windowText" lastClr="000000">
                      <a:lumMod val="95000"/>
                      <a:lumOff val="5000"/>
                    </a:sysClr>
                  </a:solidFill>
                  <a:latin typeface="Calibri"/>
                </a:rPr>
                <a:t> Burnout)</a:t>
              </a:r>
            </a:p>
          </p:txBody>
        </p:sp>
        <p:cxnSp>
          <p:nvCxnSpPr>
            <p:cNvPr id="16" name="Straight Arrow Connector 15">
              <a:extLst>
                <a:ext uri="{FF2B5EF4-FFF2-40B4-BE49-F238E27FC236}">
                  <a16:creationId xmlns:a16="http://schemas.microsoft.com/office/drawing/2014/main" id="{3B45C9BF-3C26-7F41-A3D7-AEDAE7E7C2F5}"/>
                </a:ext>
              </a:extLst>
            </p:cNvPr>
            <p:cNvCxnSpPr>
              <a:stCxn id="9" idx="6"/>
              <a:endCxn id="8" idx="2"/>
            </p:cNvCxnSpPr>
            <p:nvPr/>
          </p:nvCxnSpPr>
          <p:spPr bwMode="auto">
            <a:xfrm>
              <a:off x="2943225" y="759413"/>
              <a:ext cx="866775" cy="287575"/>
            </a:xfrm>
            <a:prstGeom prst="straightConnector1">
              <a:avLst/>
            </a:prstGeom>
            <a:noFill/>
            <a:ln w="28575" cap="flat" cmpd="sng" algn="ctr">
              <a:solidFill>
                <a:srgbClr val="92D050"/>
              </a:solidFill>
              <a:prstDash val="solid"/>
              <a:tailEnd type="arrow"/>
            </a:ln>
            <a:effectLst/>
            <a:scene3d>
              <a:camera prst="orthographicFront"/>
              <a:lightRig rig="threePt" dir="t"/>
            </a:scene3d>
            <a:sp3d>
              <a:bevelT/>
            </a:sp3d>
          </p:spPr>
        </p:cxnSp>
        <p:cxnSp>
          <p:nvCxnSpPr>
            <p:cNvPr id="17" name="Straight Arrow Connector 16">
              <a:extLst>
                <a:ext uri="{FF2B5EF4-FFF2-40B4-BE49-F238E27FC236}">
                  <a16:creationId xmlns:a16="http://schemas.microsoft.com/office/drawing/2014/main" id="{CCCFCA68-2827-5945-8648-6C2C826FA21D}"/>
                </a:ext>
              </a:extLst>
            </p:cNvPr>
            <p:cNvCxnSpPr>
              <a:stCxn id="10" idx="6"/>
              <a:endCxn id="8" idx="2"/>
            </p:cNvCxnSpPr>
            <p:nvPr/>
          </p:nvCxnSpPr>
          <p:spPr bwMode="auto">
            <a:xfrm flipV="1">
              <a:off x="2943225" y="1046988"/>
              <a:ext cx="866775" cy="1998425"/>
            </a:xfrm>
            <a:prstGeom prst="straightConnector1">
              <a:avLst/>
            </a:prstGeom>
            <a:noFill/>
            <a:ln w="28575" cap="flat" cmpd="sng" algn="ctr">
              <a:solidFill>
                <a:srgbClr val="92D050"/>
              </a:solidFill>
              <a:prstDash val="solid"/>
              <a:tailEnd type="arrow"/>
            </a:ln>
            <a:effectLst/>
            <a:scene3d>
              <a:camera prst="orthographicFront"/>
              <a:lightRig rig="threePt" dir="t"/>
            </a:scene3d>
            <a:sp3d>
              <a:bevelT/>
            </a:sp3d>
          </p:spPr>
        </p:cxnSp>
        <p:cxnSp>
          <p:nvCxnSpPr>
            <p:cNvPr id="18" name="Straight Arrow Connector 17">
              <a:extLst>
                <a:ext uri="{FF2B5EF4-FFF2-40B4-BE49-F238E27FC236}">
                  <a16:creationId xmlns:a16="http://schemas.microsoft.com/office/drawing/2014/main" id="{7581FEC8-D551-A648-B5ED-99E8E1912046}"/>
                </a:ext>
              </a:extLst>
            </p:cNvPr>
            <p:cNvCxnSpPr>
              <a:stCxn id="11" idx="6"/>
              <a:endCxn id="8" idx="2"/>
            </p:cNvCxnSpPr>
            <p:nvPr/>
          </p:nvCxnSpPr>
          <p:spPr bwMode="auto">
            <a:xfrm flipV="1">
              <a:off x="2943225" y="1046988"/>
              <a:ext cx="866775" cy="4314243"/>
            </a:xfrm>
            <a:prstGeom prst="straightConnector1">
              <a:avLst/>
            </a:prstGeom>
            <a:noFill/>
            <a:ln w="28575" cap="flat" cmpd="sng" algn="ctr">
              <a:solidFill>
                <a:srgbClr val="92D050"/>
              </a:solidFill>
              <a:prstDash val="solid"/>
              <a:tailEnd type="arrow"/>
            </a:ln>
            <a:effectLst/>
            <a:scene3d>
              <a:camera prst="orthographicFront"/>
              <a:lightRig rig="threePt" dir="t"/>
            </a:scene3d>
            <a:sp3d>
              <a:bevelT/>
            </a:sp3d>
          </p:spPr>
        </p:cxnSp>
        <p:cxnSp>
          <p:nvCxnSpPr>
            <p:cNvPr id="19" name="Straight Arrow Connector 106">
              <a:extLst>
                <a:ext uri="{FF2B5EF4-FFF2-40B4-BE49-F238E27FC236}">
                  <a16:creationId xmlns:a16="http://schemas.microsoft.com/office/drawing/2014/main" id="{B36A7EF6-F32E-894C-9BD6-A72BECFEADFA}"/>
                </a:ext>
              </a:extLst>
            </p:cNvPr>
            <p:cNvCxnSpPr>
              <a:cxnSpLocks noChangeShapeType="1"/>
              <a:stCxn id="9" idx="6"/>
              <a:endCxn id="7" idx="2"/>
            </p:cNvCxnSpPr>
            <p:nvPr/>
          </p:nvCxnSpPr>
          <p:spPr bwMode="auto">
            <a:xfrm>
              <a:off x="2943225" y="758825"/>
              <a:ext cx="833438" cy="2333625"/>
            </a:xfrm>
            <a:prstGeom prst="straightConnector1">
              <a:avLst/>
            </a:prstGeom>
            <a:noFill/>
            <a:ln w="28575" algn="ctr">
              <a:solidFill>
                <a:srgbClr val="A6A6A6"/>
              </a:solidFill>
              <a:round/>
              <a:headEnd/>
              <a:tailEnd type="arrow" w="med" len="med"/>
            </a:ln>
          </p:spPr>
        </p:cxnSp>
        <p:cxnSp>
          <p:nvCxnSpPr>
            <p:cNvPr id="20" name="Straight Arrow Connector 107">
              <a:extLst>
                <a:ext uri="{FF2B5EF4-FFF2-40B4-BE49-F238E27FC236}">
                  <a16:creationId xmlns:a16="http://schemas.microsoft.com/office/drawing/2014/main" id="{48A0486E-2165-2B43-8FD9-20C763B52BDB}"/>
                </a:ext>
              </a:extLst>
            </p:cNvPr>
            <p:cNvCxnSpPr>
              <a:cxnSpLocks noChangeShapeType="1"/>
              <a:stCxn id="10" idx="6"/>
              <a:endCxn id="7" idx="2"/>
            </p:cNvCxnSpPr>
            <p:nvPr/>
          </p:nvCxnSpPr>
          <p:spPr bwMode="auto">
            <a:xfrm>
              <a:off x="2943225" y="3044825"/>
              <a:ext cx="833438" cy="47625"/>
            </a:xfrm>
            <a:prstGeom prst="straightConnector1">
              <a:avLst/>
            </a:prstGeom>
            <a:noFill/>
            <a:ln w="28575" algn="ctr">
              <a:solidFill>
                <a:srgbClr val="A6A6A6"/>
              </a:solidFill>
              <a:round/>
              <a:headEnd/>
              <a:tailEnd type="arrow" w="med" len="med"/>
            </a:ln>
          </p:spPr>
        </p:cxnSp>
        <p:cxnSp>
          <p:nvCxnSpPr>
            <p:cNvPr id="21" name="Straight Arrow Connector 108">
              <a:extLst>
                <a:ext uri="{FF2B5EF4-FFF2-40B4-BE49-F238E27FC236}">
                  <a16:creationId xmlns:a16="http://schemas.microsoft.com/office/drawing/2014/main" id="{79F159E2-55C0-8A49-A6DD-3E2BFFAFCCD6}"/>
                </a:ext>
              </a:extLst>
            </p:cNvPr>
            <p:cNvCxnSpPr>
              <a:cxnSpLocks noChangeShapeType="1"/>
              <a:stCxn id="11" idx="6"/>
              <a:endCxn id="7" idx="2"/>
            </p:cNvCxnSpPr>
            <p:nvPr/>
          </p:nvCxnSpPr>
          <p:spPr bwMode="auto">
            <a:xfrm flipV="1">
              <a:off x="2943225" y="3092450"/>
              <a:ext cx="833438" cy="2268538"/>
            </a:xfrm>
            <a:prstGeom prst="straightConnector1">
              <a:avLst/>
            </a:prstGeom>
            <a:noFill/>
            <a:ln w="28575" algn="ctr">
              <a:solidFill>
                <a:srgbClr val="A6A6A6"/>
              </a:solidFill>
              <a:round/>
              <a:headEnd/>
              <a:tailEnd type="arrow" w="med" len="med"/>
            </a:ln>
          </p:spPr>
        </p:cxnSp>
        <p:cxnSp>
          <p:nvCxnSpPr>
            <p:cNvPr id="22" name="Straight Arrow Connector 109">
              <a:extLst>
                <a:ext uri="{FF2B5EF4-FFF2-40B4-BE49-F238E27FC236}">
                  <a16:creationId xmlns:a16="http://schemas.microsoft.com/office/drawing/2014/main" id="{5D79E190-464F-0440-8B2A-F84F1ABB4B3F}"/>
                </a:ext>
              </a:extLst>
            </p:cNvPr>
            <p:cNvCxnSpPr>
              <a:cxnSpLocks noChangeShapeType="1"/>
              <a:stCxn id="7" idx="6"/>
            </p:cNvCxnSpPr>
            <p:nvPr/>
          </p:nvCxnSpPr>
          <p:spPr bwMode="auto">
            <a:xfrm flipV="1">
              <a:off x="5414963" y="2679700"/>
              <a:ext cx="285750" cy="412750"/>
            </a:xfrm>
            <a:prstGeom prst="straightConnector1">
              <a:avLst/>
            </a:prstGeom>
            <a:noFill/>
            <a:ln w="28575" algn="ctr">
              <a:solidFill>
                <a:srgbClr val="7F7F7F"/>
              </a:solidFill>
              <a:round/>
              <a:headEnd/>
              <a:tailEnd type="arrow" w="med" len="med"/>
            </a:ln>
          </p:spPr>
        </p:cxnSp>
        <p:cxnSp>
          <p:nvCxnSpPr>
            <p:cNvPr id="23" name="Straight Arrow Connector 110">
              <a:extLst>
                <a:ext uri="{FF2B5EF4-FFF2-40B4-BE49-F238E27FC236}">
                  <a16:creationId xmlns:a16="http://schemas.microsoft.com/office/drawing/2014/main" id="{202A36EB-FE88-B64B-8EFC-9717FF82F4E0}"/>
                </a:ext>
              </a:extLst>
            </p:cNvPr>
            <p:cNvCxnSpPr>
              <a:cxnSpLocks noChangeShapeType="1"/>
              <a:stCxn id="7" idx="6"/>
            </p:cNvCxnSpPr>
            <p:nvPr/>
          </p:nvCxnSpPr>
          <p:spPr bwMode="auto">
            <a:xfrm>
              <a:off x="5414963" y="3092450"/>
              <a:ext cx="285750" cy="412750"/>
            </a:xfrm>
            <a:prstGeom prst="straightConnector1">
              <a:avLst/>
            </a:prstGeom>
            <a:noFill/>
            <a:ln w="28575" algn="ctr">
              <a:solidFill>
                <a:srgbClr val="7F7F7F"/>
              </a:solidFill>
              <a:round/>
              <a:headEnd/>
              <a:tailEnd type="arrow" w="med" len="med"/>
            </a:ln>
          </p:spPr>
        </p:cxnSp>
        <p:cxnSp>
          <p:nvCxnSpPr>
            <p:cNvPr id="24" name="Straight Arrow Connector 111">
              <a:extLst>
                <a:ext uri="{FF2B5EF4-FFF2-40B4-BE49-F238E27FC236}">
                  <a16:creationId xmlns:a16="http://schemas.microsoft.com/office/drawing/2014/main" id="{7BE415C5-4B14-074A-87B7-ABBC5EB8FEE1}"/>
                </a:ext>
              </a:extLst>
            </p:cNvPr>
            <p:cNvCxnSpPr>
              <a:cxnSpLocks noChangeShapeType="1"/>
              <a:stCxn id="11" idx="6"/>
              <a:endCxn id="12" idx="2"/>
            </p:cNvCxnSpPr>
            <p:nvPr/>
          </p:nvCxnSpPr>
          <p:spPr bwMode="auto">
            <a:xfrm>
              <a:off x="2943225" y="5360984"/>
              <a:ext cx="3076575" cy="63748"/>
            </a:xfrm>
            <a:prstGeom prst="straightConnector1">
              <a:avLst/>
            </a:prstGeom>
            <a:noFill/>
            <a:ln w="12700" algn="ctr">
              <a:solidFill>
                <a:srgbClr val="C00000"/>
              </a:solidFill>
              <a:prstDash val="lgDashDot"/>
              <a:round/>
              <a:headEnd/>
              <a:tailEnd type="arrow" w="med" len="med"/>
            </a:ln>
          </p:spPr>
        </p:cxnSp>
        <p:cxnSp>
          <p:nvCxnSpPr>
            <p:cNvPr id="25" name="Straight Arrow Connector 112">
              <a:extLst>
                <a:ext uri="{FF2B5EF4-FFF2-40B4-BE49-F238E27FC236}">
                  <a16:creationId xmlns:a16="http://schemas.microsoft.com/office/drawing/2014/main" id="{47684C0E-EA9F-0647-8A68-46CFE43C3385}"/>
                </a:ext>
              </a:extLst>
            </p:cNvPr>
            <p:cNvCxnSpPr>
              <a:cxnSpLocks noChangeShapeType="1"/>
              <a:stCxn id="12" idx="6"/>
              <a:endCxn id="33" idx="2"/>
            </p:cNvCxnSpPr>
            <p:nvPr/>
          </p:nvCxnSpPr>
          <p:spPr bwMode="auto">
            <a:xfrm flipV="1">
              <a:off x="7416801" y="4815133"/>
              <a:ext cx="298449" cy="609599"/>
            </a:xfrm>
            <a:prstGeom prst="straightConnector1">
              <a:avLst/>
            </a:prstGeom>
            <a:noFill/>
            <a:ln w="28575" algn="ctr">
              <a:solidFill>
                <a:srgbClr val="FF0000"/>
              </a:solidFill>
              <a:prstDash val="sysDash"/>
              <a:round/>
              <a:headEnd/>
              <a:tailEnd type="arrow" w="med" len="med"/>
            </a:ln>
          </p:spPr>
        </p:cxnSp>
        <p:cxnSp>
          <p:nvCxnSpPr>
            <p:cNvPr id="26" name="Straight Arrow Connector 113">
              <a:extLst>
                <a:ext uri="{FF2B5EF4-FFF2-40B4-BE49-F238E27FC236}">
                  <a16:creationId xmlns:a16="http://schemas.microsoft.com/office/drawing/2014/main" id="{6E53D28E-ACDF-714D-884A-FE84B8E3D65C}"/>
                </a:ext>
              </a:extLst>
            </p:cNvPr>
            <p:cNvCxnSpPr>
              <a:cxnSpLocks noChangeShapeType="1"/>
              <a:stCxn id="12" idx="6"/>
              <a:endCxn id="34" idx="2"/>
            </p:cNvCxnSpPr>
            <p:nvPr/>
          </p:nvCxnSpPr>
          <p:spPr bwMode="auto">
            <a:xfrm>
              <a:off x="7416801" y="5424732"/>
              <a:ext cx="298449" cy="609602"/>
            </a:xfrm>
            <a:prstGeom prst="straightConnector1">
              <a:avLst/>
            </a:prstGeom>
            <a:noFill/>
            <a:ln w="28575" algn="ctr">
              <a:solidFill>
                <a:srgbClr val="FF0000"/>
              </a:solidFill>
              <a:prstDash val="sysDash"/>
              <a:round/>
              <a:headEnd/>
              <a:tailEnd type="arrow" w="med" len="med"/>
            </a:ln>
          </p:spPr>
        </p:cxnSp>
        <p:cxnSp>
          <p:nvCxnSpPr>
            <p:cNvPr id="27" name="Straight Arrow Connector 114">
              <a:extLst>
                <a:ext uri="{FF2B5EF4-FFF2-40B4-BE49-F238E27FC236}">
                  <a16:creationId xmlns:a16="http://schemas.microsoft.com/office/drawing/2014/main" id="{74F64A84-BEAB-3B4D-BA75-AC4C450E1531}"/>
                </a:ext>
              </a:extLst>
            </p:cNvPr>
            <p:cNvCxnSpPr>
              <a:cxnSpLocks noChangeShapeType="1"/>
              <a:stCxn id="7" idx="4"/>
            </p:cNvCxnSpPr>
            <p:nvPr/>
          </p:nvCxnSpPr>
          <p:spPr bwMode="auto">
            <a:xfrm rot="16200000" flipH="1">
              <a:off x="4732338" y="3775075"/>
              <a:ext cx="1498600" cy="1771650"/>
            </a:xfrm>
            <a:prstGeom prst="straightConnector1">
              <a:avLst/>
            </a:prstGeom>
            <a:noFill/>
            <a:ln w="12700" algn="ctr">
              <a:solidFill>
                <a:srgbClr val="FF0000"/>
              </a:solidFill>
              <a:round/>
              <a:headEnd/>
              <a:tailEnd type="arrow" w="med" len="med"/>
            </a:ln>
          </p:spPr>
        </p:cxnSp>
        <p:cxnSp>
          <p:nvCxnSpPr>
            <p:cNvPr id="28" name="Straight Arrow Connector 115">
              <a:extLst>
                <a:ext uri="{FF2B5EF4-FFF2-40B4-BE49-F238E27FC236}">
                  <a16:creationId xmlns:a16="http://schemas.microsoft.com/office/drawing/2014/main" id="{6E4C35D9-0E58-954F-AAB0-39B87C839CFE}"/>
                </a:ext>
              </a:extLst>
            </p:cNvPr>
            <p:cNvCxnSpPr>
              <a:cxnSpLocks noChangeShapeType="1"/>
              <a:endCxn id="15" idx="1"/>
            </p:cNvCxnSpPr>
            <p:nvPr/>
          </p:nvCxnSpPr>
          <p:spPr bwMode="auto">
            <a:xfrm>
              <a:off x="6973888" y="2660650"/>
              <a:ext cx="428279" cy="23198"/>
            </a:xfrm>
            <a:prstGeom prst="straightConnector1">
              <a:avLst/>
            </a:prstGeom>
            <a:noFill/>
            <a:ln w="28575" algn="ctr">
              <a:solidFill>
                <a:srgbClr val="7F7F7F"/>
              </a:solidFill>
              <a:prstDash val="sysDash"/>
              <a:round/>
              <a:headEnd/>
              <a:tailEnd type="arrow" w="med" len="med"/>
            </a:ln>
          </p:spPr>
        </p:cxnSp>
        <p:cxnSp>
          <p:nvCxnSpPr>
            <p:cNvPr id="29" name="Straight Arrow Connector 116">
              <a:extLst>
                <a:ext uri="{FF2B5EF4-FFF2-40B4-BE49-F238E27FC236}">
                  <a16:creationId xmlns:a16="http://schemas.microsoft.com/office/drawing/2014/main" id="{6F986A4C-5C71-9A4C-AECF-78F280FD8D15}"/>
                </a:ext>
              </a:extLst>
            </p:cNvPr>
            <p:cNvCxnSpPr>
              <a:cxnSpLocks noChangeShapeType="1"/>
              <a:endCxn id="15" idx="3"/>
            </p:cNvCxnSpPr>
            <p:nvPr/>
          </p:nvCxnSpPr>
          <p:spPr bwMode="auto">
            <a:xfrm flipV="1">
              <a:off x="6973888" y="3501052"/>
              <a:ext cx="428279" cy="23198"/>
            </a:xfrm>
            <a:prstGeom prst="straightConnector1">
              <a:avLst/>
            </a:prstGeom>
            <a:noFill/>
            <a:ln w="28575" algn="ctr">
              <a:solidFill>
                <a:srgbClr val="7F7F7F"/>
              </a:solidFill>
              <a:prstDash val="sysDash"/>
              <a:round/>
              <a:headEnd/>
              <a:tailEnd type="arrow" w="med" len="med"/>
            </a:ln>
          </p:spPr>
        </p:cxnSp>
        <p:cxnSp>
          <p:nvCxnSpPr>
            <p:cNvPr id="30" name="Straight Arrow Connector 117">
              <a:extLst>
                <a:ext uri="{FF2B5EF4-FFF2-40B4-BE49-F238E27FC236}">
                  <a16:creationId xmlns:a16="http://schemas.microsoft.com/office/drawing/2014/main" id="{D9B2574A-BD89-734B-A2C5-FB688FFBF947}"/>
                </a:ext>
              </a:extLst>
            </p:cNvPr>
            <p:cNvCxnSpPr>
              <a:cxnSpLocks noChangeShapeType="1"/>
              <a:stCxn id="12" idx="0"/>
              <a:endCxn id="15" idx="4"/>
            </p:cNvCxnSpPr>
            <p:nvPr/>
          </p:nvCxnSpPr>
          <p:spPr bwMode="auto">
            <a:xfrm rot="5400000" flipH="1" flipV="1">
              <a:off x="6763659" y="3624940"/>
              <a:ext cx="1251515" cy="1342230"/>
            </a:xfrm>
            <a:prstGeom prst="straightConnector1">
              <a:avLst/>
            </a:prstGeom>
            <a:noFill/>
            <a:ln w="19050" algn="ctr">
              <a:solidFill>
                <a:srgbClr val="C00000"/>
              </a:solidFill>
              <a:prstDash val="sysDash"/>
              <a:round/>
              <a:headEnd type="triangle" w="med" len="med"/>
              <a:tailEnd type="triangle" w="med" len="med"/>
            </a:ln>
          </p:spPr>
        </p:cxnSp>
      </p:grpSp>
    </p:spTree>
    <p:extLst>
      <p:ext uri="{BB962C8B-B14F-4D97-AF65-F5344CB8AC3E}">
        <p14:creationId xmlns:p14="http://schemas.microsoft.com/office/powerpoint/2010/main" val="1203621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8603B-6809-7945-A1D7-B858F2FB34D0}"/>
              </a:ext>
            </a:extLst>
          </p:cNvPr>
          <p:cNvSpPr>
            <a:spLocks noGrp="1"/>
          </p:cNvSpPr>
          <p:nvPr>
            <p:ph type="title"/>
          </p:nvPr>
        </p:nvSpPr>
        <p:spPr>
          <a:xfrm>
            <a:off x="7232904" y="631304"/>
            <a:ext cx="4486656" cy="1174991"/>
          </a:xfrm>
        </p:spPr>
        <p:txBody>
          <a:bodyPr>
            <a:normAutofit/>
          </a:bodyPr>
          <a:lstStyle/>
          <a:p>
            <a:r>
              <a:rPr lang="en-US" sz="2400" dirty="0"/>
              <a:t>We bring ourselves</a:t>
            </a:r>
          </a:p>
        </p:txBody>
      </p:sp>
      <p:pic>
        <p:nvPicPr>
          <p:cNvPr id="7170" name="Picture 2" descr="Image result for emotional baggage">
            <a:hlinkClick r:id="rId2"/>
            <a:extLst>
              <a:ext uri="{FF2B5EF4-FFF2-40B4-BE49-F238E27FC236}">
                <a16:creationId xmlns:a16="http://schemas.microsoft.com/office/drawing/2014/main" id="{0D4D82C4-CCFB-D441-8792-0F1AD11167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26" r="24397" b="-1"/>
          <a:stretch/>
        </p:blipFill>
        <p:spPr bwMode="auto">
          <a:xfrm>
            <a:off x="20" y="10"/>
            <a:ext cx="6086621"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DBA78B3-A07E-0941-9426-545411DCA770}"/>
              </a:ext>
            </a:extLst>
          </p:cNvPr>
          <p:cNvSpPr>
            <a:spLocks noGrp="1"/>
          </p:cNvSpPr>
          <p:nvPr>
            <p:ph idx="1"/>
          </p:nvPr>
        </p:nvSpPr>
        <p:spPr>
          <a:xfrm>
            <a:off x="6900672" y="2395728"/>
            <a:ext cx="5151120" cy="4142232"/>
          </a:xfrm>
        </p:spPr>
        <p:txBody>
          <a:bodyPr>
            <a:normAutofit/>
          </a:bodyPr>
          <a:lstStyle/>
          <a:p>
            <a:pPr>
              <a:lnSpc>
                <a:spcPct val="90000"/>
              </a:lnSpc>
              <a:defRPr/>
            </a:pPr>
            <a:r>
              <a:rPr lang="en-US" sz="1700" b="1" dirty="0"/>
              <a:t>Bring A Past And A Present To Anything We Do</a:t>
            </a:r>
          </a:p>
          <a:p>
            <a:pPr lvl="1">
              <a:lnSpc>
                <a:spcPct val="90000"/>
              </a:lnSpc>
              <a:defRPr/>
            </a:pPr>
            <a:r>
              <a:rPr lang="en-US" sz="1700" dirty="0"/>
              <a:t>Schemas and beliefs</a:t>
            </a:r>
          </a:p>
          <a:p>
            <a:pPr lvl="1">
              <a:lnSpc>
                <a:spcPct val="90000"/>
              </a:lnSpc>
              <a:defRPr/>
            </a:pPr>
            <a:r>
              <a:rPr lang="en-US" sz="1700" dirty="0"/>
              <a:t>Stigma beliefs</a:t>
            </a:r>
          </a:p>
          <a:p>
            <a:pPr lvl="1">
              <a:lnSpc>
                <a:spcPct val="90000"/>
              </a:lnSpc>
              <a:defRPr/>
            </a:pPr>
            <a:r>
              <a:rPr lang="en-US" sz="1700" dirty="0"/>
              <a:t>Social support systems</a:t>
            </a:r>
          </a:p>
          <a:p>
            <a:pPr lvl="2">
              <a:lnSpc>
                <a:spcPct val="90000"/>
              </a:lnSpc>
              <a:defRPr/>
            </a:pPr>
            <a:r>
              <a:rPr lang="en-US" sz="1700" dirty="0"/>
              <a:t>Positive support</a:t>
            </a:r>
          </a:p>
          <a:p>
            <a:pPr lvl="2">
              <a:lnSpc>
                <a:spcPct val="90000"/>
              </a:lnSpc>
              <a:defRPr/>
            </a:pPr>
            <a:r>
              <a:rPr lang="en-US" sz="1700" dirty="0"/>
              <a:t>Negative support</a:t>
            </a:r>
          </a:p>
          <a:p>
            <a:pPr lvl="1">
              <a:lnSpc>
                <a:spcPct val="90000"/>
              </a:lnSpc>
              <a:defRPr/>
            </a:pPr>
            <a:r>
              <a:rPr lang="en-US" sz="1700" dirty="0"/>
              <a:t>History of trauma and illness</a:t>
            </a:r>
          </a:p>
          <a:p>
            <a:pPr lvl="1">
              <a:lnSpc>
                <a:spcPct val="90000"/>
              </a:lnSpc>
              <a:defRPr/>
            </a:pPr>
            <a:r>
              <a:rPr lang="en-US" sz="1700" dirty="0"/>
              <a:t>Families and close others</a:t>
            </a:r>
          </a:p>
          <a:p>
            <a:pPr lvl="1">
              <a:lnSpc>
                <a:spcPct val="90000"/>
              </a:lnSpc>
              <a:defRPr/>
            </a:pPr>
            <a:r>
              <a:rPr lang="en-US" sz="1700" dirty="0"/>
              <a:t>Economic situation</a:t>
            </a:r>
          </a:p>
          <a:p>
            <a:pPr lvl="1">
              <a:lnSpc>
                <a:spcPct val="90000"/>
              </a:lnSpc>
              <a:defRPr/>
            </a:pPr>
            <a:r>
              <a:rPr lang="en-US" sz="1700" dirty="0"/>
              <a:t>Education level</a:t>
            </a:r>
          </a:p>
          <a:p>
            <a:pPr>
              <a:lnSpc>
                <a:spcPct val="90000"/>
              </a:lnSpc>
            </a:pPr>
            <a:endParaRPr lang="en-US" sz="1700" dirty="0"/>
          </a:p>
        </p:txBody>
      </p:sp>
      <p:sp>
        <p:nvSpPr>
          <p:cNvPr id="4" name="Footer Placeholder 3">
            <a:extLst>
              <a:ext uri="{FF2B5EF4-FFF2-40B4-BE49-F238E27FC236}">
                <a16:creationId xmlns:a16="http://schemas.microsoft.com/office/drawing/2014/main" id="{E2F81E76-626D-FB42-B866-1B18F28655E4}"/>
              </a:ext>
            </a:extLst>
          </p:cNvPr>
          <p:cNvSpPr>
            <a:spLocks noGrp="1"/>
          </p:cNvSpPr>
          <p:nvPr>
            <p:ph type="ftr" sz="quarter" idx="11"/>
          </p:nvPr>
        </p:nvSpPr>
        <p:spPr>
          <a:xfrm>
            <a:off x="665988" y="6224660"/>
            <a:ext cx="4680326" cy="313300"/>
          </a:xfrm>
        </p:spPr>
        <p:txBody>
          <a:bodyPr>
            <a:normAutofit/>
          </a:bodyPr>
          <a:lstStyle/>
          <a:p>
            <a:pPr>
              <a:spcAft>
                <a:spcPts val="600"/>
              </a:spcAft>
            </a:pPr>
            <a:r>
              <a:rPr lang="en-US">
                <a:solidFill>
                  <a:srgbClr val="FFFFFF"/>
                </a:solidFill>
              </a:rPr>
              <a:t>copyright 2018 Dr. Deborah Gilman &amp; Lisa Standish, Esq. for CLASP use only</a:t>
            </a:r>
          </a:p>
        </p:txBody>
      </p:sp>
    </p:spTree>
    <p:extLst>
      <p:ext uri="{BB962C8B-B14F-4D97-AF65-F5344CB8AC3E}">
        <p14:creationId xmlns:p14="http://schemas.microsoft.com/office/powerpoint/2010/main" val="342111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87D3A4E0-C908-4EA9-ABDF-E82AD6BDEF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C43757-8E92-4E49-95C2-090D50039EA0}"/>
              </a:ext>
            </a:extLst>
          </p:cNvPr>
          <p:cNvSpPr>
            <a:spLocks noGrp="1"/>
          </p:cNvSpPr>
          <p:nvPr>
            <p:ph type="ctrTitle"/>
          </p:nvPr>
        </p:nvSpPr>
        <p:spPr>
          <a:xfrm>
            <a:off x="1600200" y="2363323"/>
            <a:ext cx="8991600" cy="1692771"/>
          </a:xfrm>
        </p:spPr>
        <p:txBody>
          <a:bodyPr>
            <a:normAutofit fontScale="90000"/>
          </a:bodyPr>
          <a:lstStyle/>
          <a:p>
            <a:r>
              <a:rPr lang="en-US" sz="3500" dirty="0"/>
              <a:t>HEALING The helpers: Understanding &amp; Overcoming Compassion fatigue</a:t>
            </a:r>
          </a:p>
        </p:txBody>
      </p:sp>
      <p:sp>
        <p:nvSpPr>
          <p:cNvPr id="3" name="Subtitle 2">
            <a:extLst>
              <a:ext uri="{FF2B5EF4-FFF2-40B4-BE49-F238E27FC236}">
                <a16:creationId xmlns:a16="http://schemas.microsoft.com/office/drawing/2014/main" id="{F02AD311-E723-9F42-8E28-EA82E8ADEC2C}"/>
              </a:ext>
            </a:extLst>
          </p:cNvPr>
          <p:cNvSpPr>
            <a:spLocks noGrp="1"/>
          </p:cNvSpPr>
          <p:nvPr>
            <p:ph type="subTitle" idx="1"/>
          </p:nvPr>
        </p:nvSpPr>
        <p:spPr>
          <a:xfrm>
            <a:off x="6579220" y="5374887"/>
            <a:ext cx="4870658" cy="1044529"/>
          </a:xfrm>
        </p:spPr>
        <p:txBody>
          <a:bodyPr>
            <a:normAutofit fontScale="77500" lnSpcReduction="20000"/>
          </a:bodyPr>
          <a:lstStyle/>
          <a:p>
            <a:pPr algn="l">
              <a:lnSpc>
                <a:spcPct val="90000"/>
              </a:lnSpc>
            </a:pPr>
            <a:r>
              <a:rPr lang="en-US" sz="1900" dirty="0">
                <a:solidFill>
                  <a:schemeClr val="bg1"/>
                </a:solidFill>
              </a:rPr>
              <a:t>Deborah K. Gilman, Ph.D., Licensed Psychologist, IATP Certified Compassion Fatigue Professional, Mindfulness Certification: I</a:t>
            </a:r>
            <a:r>
              <a:rPr lang="en-US" dirty="0">
                <a:solidFill>
                  <a:schemeClr val="bg1"/>
                </a:solidFill>
              </a:rPr>
              <a:t>nstitute for Meditation and Psychotherapy</a:t>
            </a:r>
            <a:endParaRPr lang="en-US" sz="1900" dirty="0">
              <a:solidFill>
                <a:schemeClr val="bg1"/>
              </a:solidFill>
            </a:endParaRPr>
          </a:p>
          <a:p>
            <a:pPr algn="l">
              <a:lnSpc>
                <a:spcPct val="90000"/>
              </a:lnSpc>
            </a:pPr>
            <a:r>
              <a:rPr lang="en-US" sz="1900" dirty="0">
                <a:solidFill>
                  <a:schemeClr val="bg1"/>
                </a:solidFill>
              </a:rPr>
              <a:t>Lisa Standish, Esq., Certified Yoga &amp; Pilates Instructor</a:t>
            </a:r>
          </a:p>
        </p:txBody>
      </p:sp>
      <p:sp>
        <p:nvSpPr>
          <p:cNvPr id="4" name="Footer Placeholder 3">
            <a:extLst>
              <a:ext uri="{FF2B5EF4-FFF2-40B4-BE49-F238E27FC236}">
                <a16:creationId xmlns:a16="http://schemas.microsoft.com/office/drawing/2014/main" id="{E25B3247-7192-DF4A-90B3-EB5376DE7110}"/>
              </a:ext>
            </a:extLst>
          </p:cNvPr>
          <p:cNvSpPr>
            <a:spLocks noGrp="1"/>
          </p:cNvSpPr>
          <p:nvPr>
            <p:ph type="ftr" sz="quarter" idx="11"/>
          </p:nvPr>
        </p:nvSpPr>
        <p:spPr/>
        <p:txBody>
          <a:bodyPr/>
          <a:lstStyle/>
          <a:p>
            <a:r>
              <a:rPr lang="en-US"/>
              <a:t>copyright 2018 Dr. Deborah Gilman &amp; Lisa Standish, Esq. for CLASP use only</a:t>
            </a:r>
          </a:p>
        </p:txBody>
      </p:sp>
    </p:spTree>
    <p:extLst>
      <p:ext uri="{BB962C8B-B14F-4D97-AF65-F5344CB8AC3E}">
        <p14:creationId xmlns:p14="http://schemas.microsoft.com/office/powerpoint/2010/main" val="163726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1660E788-AFA9-4A1B-9991-6AA74632A1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028" name="Picture 4" descr="Image result for reflection">
            <a:hlinkClick r:id="rId3"/>
            <a:extLst>
              <a:ext uri="{FF2B5EF4-FFF2-40B4-BE49-F238E27FC236}">
                <a16:creationId xmlns:a16="http://schemas.microsoft.com/office/drawing/2014/main" id="{264DFFB5-AF22-E448-A9B3-7B79CD55D3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297763" y="1840568"/>
            <a:ext cx="6250769" cy="30159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9CEF49-ECA5-3648-A513-BE284DA501D5}"/>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dirty="0">
                <a:solidFill>
                  <a:schemeClr val="bg1"/>
                </a:solidFill>
              </a:rPr>
              <a:t>areas to consider</a:t>
            </a:r>
          </a:p>
        </p:txBody>
      </p:sp>
      <p:sp>
        <p:nvSpPr>
          <p:cNvPr id="3" name="Content Placeholder 2">
            <a:extLst>
              <a:ext uri="{FF2B5EF4-FFF2-40B4-BE49-F238E27FC236}">
                <a16:creationId xmlns:a16="http://schemas.microsoft.com/office/drawing/2014/main" id="{3A5FA603-348D-0846-B2D9-C3F58F695E7F}"/>
              </a:ext>
            </a:extLst>
          </p:cNvPr>
          <p:cNvSpPr>
            <a:spLocks noGrp="1"/>
          </p:cNvSpPr>
          <p:nvPr>
            <p:ph idx="1"/>
          </p:nvPr>
        </p:nvSpPr>
        <p:spPr>
          <a:xfrm>
            <a:off x="643467" y="2820586"/>
            <a:ext cx="3363974" cy="3415622"/>
          </a:xfrm>
        </p:spPr>
        <p:txBody>
          <a:bodyPr>
            <a:normAutofit/>
          </a:bodyPr>
          <a:lstStyle/>
          <a:p>
            <a:pPr marL="342900" indent="-342900">
              <a:buFont typeface="+mj-lt"/>
              <a:buAutoNum type="arabicPeriod"/>
            </a:pPr>
            <a:r>
              <a:rPr lang="en-US" b="1" dirty="0">
                <a:solidFill>
                  <a:schemeClr val="bg1"/>
                </a:solidFill>
              </a:rPr>
              <a:t>Client Characteristics</a:t>
            </a:r>
          </a:p>
          <a:p>
            <a:pPr marL="342900" indent="-342900">
              <a:buFont typeface="+mj-lt"/>
              <a:buAutoNum type="arabicPeriod"/>
            </a:pPr>
            <a:endParaRPr lang="en-US" b="1" dirty="0">
              <a:solidFill>
                <a:schemeClr val="bg1"/>
              </a:solidFill>
            </a:endParaRPr>
          </a:p>
          <a:p>
            <a:pPr marL="342900" indent="-342900">
              <a:buFont typeface="+mj-lt"/>
              <a:buAutoNum type="arabicPeriod"/>
            </a:pPr>
            <a:r>
              <a:rPr lang="en-US" b="1" dirty="0">
                <a:solidFill>
                  <a:schemeClr val="bg1"/>
                </a:solidFill>
              </a:rPr>
              <a:t>Team characteristics</a:t>
            </a:r>
          </a:p>
          <a:p>
            <a:pPr marL="342900" indent="-342900">
              <a:buFont typeface="+mj-lt"/>
              <a:buAutoNum type="arabicPeriod"/>
            </a:pPr>
            <a:endParaRPr lang="en-US" b="1" dirty="0">
              <a:solidFill>
                <a:schemeClr val="bg1"/>
              </a:solidFill>
            </a:endParaRPr>
          </a:p>
          <a:p>
            <a:pPr marL="342900" indent="-342900">
              <a:buFont typeface="+mj-lt"/>
              <a:buAutoNum type="arabicPeriod"/>
            </a:pPr>
            <a:r>
              <a:rPr lang="en-US" b="1" dirty="0">
                <a:solidFill>
                  <a:schemeClr val="bg1"/>
                </a:solidFill>
              </a:rPr>
              <a:t>Helper characteristics</a:t>
            </a:r>
          </a:p>
          <a:p>
            <a:pPr marL="342900" indent="-342900">
              <a:buFont typeface="+mj-lt"/>
              <a:buAutoNum type="arabicPeriod"/>
            </a:pPr>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p:txBody>
      </p:sp>
      <p:sp>
        <p:nvSpPr>
          <p:cNvPr id="4" name="Footer Placeholder 3">
            <a:extLst>
              <a:ext uri="{FF2B5EF4-FFF2-40B4-BE49-F238E27FC236}">
                <a16:creationId xmlns:a16="http://schemas.microsoft.com/office/drawing/2014/main" id="{BC03A774-128D-F047-BCC2-26B36153C423}"/>
              </a:ext>
            </a:extLst>
          </p:cNvPr>
          <p:cNvSpPr>
            <a:spLocks noGrp="1"/>
          </p:cNvSpPr>
          <p:nvPr>
            <p:ph type="ftr" sz="quarter" idx="11"/>
          </p:nvPr>
        </p:nvSpPr>
        <p:spPr>
          <a:xfrm>
            <a:off x="5779007" y="6236208"/>
            <a:ext cx="4776478" cy="320040"/>
          </a:xfrm>
        </p:spPr>
        <p:txBody>
          <a:bodyPr>
            <a:normAutofit/>
          </a:bodyPr>
          <a:lstStyle/>
          <a:p>
            <a:pPr algn="r">
              <a:spcAft>
                <a:spcPts val="600"/>
              </a:spcAft>
            </a:pPr>
            <a:r>
              <a:rPr lang="en-US"/>
              <a:t>copyright 2018 Dr. Deborah Gilman &amp; Lisa Standish, Esq. for CLASP use only</a:t>
            </a:r>
          </a:p>
        </p:txBody>
      </p:sp>
    </p:spTree>
    <p:extLst>
      <p:ext uri="{BB962C8B-B14F-4D97-AF65-F5344CB8AC3E}">
        <p14:creationId xmlns:p14="http://schemas.microsoft.com/office/powerpoint/2010/main" val="1081190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921C2-FF32-094A-8F80-DF66E775AD63}"/>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dirty="0">
                <a:solidFill>
                  <a:schemeClr val="tx1"/>
                </a:solidFill>
              </a:rPr>
              <a:t>Client characteristics</a:t>
            </a:r>
          </a:p>
        </p:txBody>
      </p:sp>
      <p:sp>
        <p:nvSpPr>
          <p:cNvPr id="17" name="Rectangle 10">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EAD3FF7-FCC2-934C-B0F6-DC6D8D7003B6}"/>
              </a:ext>
            </a:extLst>
          </p:cNvPr>
          <p:cNvSpPr>
            <a:spLocks noGrp="1"/>
          </p:cNvSpPr>
          <p:nvPr>
            <p:ph idx="1"/>
          </p:nvPr>
        </p:nvSpPr>
        <p:spPr>
          <a:xfrm>
            <a:off x="6049182" y="201168"/>
            <a:ext cx="5408696" cy="5854192"/>
          </a:xfrm>
        </p:spPr>
        <p:txBody>
          <a:bodyPr anchor="ctr">
            <a:normAutofit fontScale="92500"/>
          </a:bodyPr>
          <a:lstStyle/>
          <a:p>
            <a:pPr lvl="1">
              <a:buClr>
                <a:srgbClr val="9BAFB5"/>
              </a:buClr>
            </a:pPr>
            <a:r>
              <a:rPr lang="en-US" sz="2400" dirty="0">
                <a:solidFill>
                  <a:schemeClr val="bg1"/>
                </a:solidFill>
              </a:rPr>
              <a:t>Demographic characteristics of the client</a:t>
            </a:r>
          </a:p>
          <a:p>
            <a:pPr lvl="1">
              <a:buClr>
                <a:srgbClr val="9BAFB5"/>
              </a:buClr>
            </a:pPr>
            <a:r>
              <a:rPr lang="en-US" sz="2400" dirty="0">
                <a:solidFill>
                  <a:schemeClr val="bg1"/>
                </a:solidFill>
              </a:rPr>
              <a:t>Personality characteristics</a:t>
            </a:r>
          </a:p>
          <a:p>
            <a:pPr lvl="2">
              <a:buClr>
                <a:srgbClr val="9BAFB5"/>
              </a:buClr>
            </a:pPr>
            <a:r>
              <a:rPr lang="en-US" sz="1900" dirty="0">
                <a:solidFill>
                  <a:schemeClr val="bg1"/>
                </a:solidFill>
              </a:rPr>
              <a:t>Very demanding client who makes frequent requests for extra crisis meetings or telephones regularly in crisis </a:t>
            </a:r>
          </a:p>
          <a:p>
            <a:pPr lvl="1">
              <a:buClr>
                <a:srgbClr val="9BAFB5"/>
              </a:buClr>
            </a:pPr>
            <a:r>
              <a:rPr lang="en-US" sz="2400" dirty="0">
                <a:solidFill>
                  <a:schemeClr val="bg1"/>
                </a:solidFill>
              </a:rPr>
              <a:t>Defense mechanisms coping skills</a:t>
            </a:r>
          </a:p>
          <a:p>
            <a:pPr lvl="2">
              <a:buClr>
                <a:srgbClr val="9BAFB5"/>
              </a:buClr>
            </a:pPr>
            <a:r>
              <a:rPr lang="en-US" sz="1900" dirty="0">
                <a:solidFill>
                  <a:schemeClr val="bg1"/>
                </a:solidFill>
              </a:rPr>
              <a:t>“resistant” client who challenges the team every step of the way </a:t>
            </a:r>
          </a:p>
          <a:p>
            <a:pPr lvl="2">
              <a:buClr>
                <a:srgbClr val="9BAFB5"/>
              </a:buClr>
            </a:pPr>
            <a:r>
              <a:rPr lang="en-US" sz="1900" dirty="0">
                <a:solidFill>
                  <a:schemeClr val="bg1"/>
                </a:solidFill>
              </a:rPr>
              <a:t>Highly emotional or hopeless client </a:t>
            </a:r>
          </a:p>
          <a:p>
            <a:pPr lvl="1">
              <a:buClr>
                <a:srgbClr val="9BAFB5"/>
              </a:buClr>
            </a:pPr>
            <a:r>
              <a:rPr lang="en-US" sz="2400" dirty="0">
                <a:solidFill>
                  <a:schemeClr val="bg1"/>
                </a:solidFill>
              </a:rPr>
              <a:t>Working with emotionally charged issues in a client, such as child sexual abuse, rape or violence </a:t>
            </a:r>
          </a:p>
          <a:p>
            <a:pPr lvl="1">
              <a:buClr>
                <a:srgbClr val="9BAFB5"/>
              </a:buClr>
            </a:pPr>
            <a:r>
              <a:rPr lang="en-US" sz="2400" dirty="0">
                <a:solidFill>
                  <a:schemeClr val="bg1"/>
                </a:solidFill>
              </a:rPr>
              <a:t>Moral or ethical dilemma involved in their story?</a:t>
            </a:r>
          </a:p>
          <a:p>
            <a:pPr lvl="1">
              <a:buClr>
                <a:srgbClr val="9BAFB5"/>
              </a:buClr>
            </a:pPr>
            <a:r>
              <a:rPr lang="en-US" sz="2400" dirty="0">
                <a:solidFill>
                  <a:schemeClr val="bg1"/>
                </a:solidFill>
              </a:rPr>
              <a:t>What is the client’s role in the story?</a:t>
            </a:r>
          </a:p>
          <a:p>
            <a:endParaRPr lang="en-US" dirty="0">
              <a:solidFill>
                <a:schemeClr val="bg1"/>
              </a:solidFill>
            </a:endParaRPr>
          </a:p>
        </p:txBody>
      </p:sp>
      <p:sp>
        <p:nvSpPr>
          <p:cNvPr id="4" name="Footer Placeholder 3">
            <a:extLst>
              <a:ext uri="{FF2B5EF4-FFF2-40B4-BE49-F238E27FC236}">
                <a16:creationId xmlns:a16="http://schemas.microsoft.com/office/drawing/2014/main" id="{F07E927E-64E6-A74E-B738-026B680E2444}"/>
              </a:ext>
            </a:extLst>
          </p:cNvPr>
          <p:cNvSpPr>
            <a:spLocks noGrp="1"/>
          </p:cNvSpPr>
          <p:nvPr>
            <p:ph type="ftr" sz="quarter" idx="11"/>
          </p:nvPr>
        </p:nvSpPr>
        <p:spPr>
          <a:xfrm>
            <a:off x="6296722" y="6224660"/>
            <a:ext cx="4278453" cy="313300"/>
          </a:xfrm>
        </p:spPr>
        <p:txBody>
          <a:bodyPr>
            <a:normAutofit/>
          </a:bodyPr>
          <a:lstStyle/>
          <a:p>
            <a:pPr>
              <a:spcAft>
                <a:spcPts val="600"/>
              </a:spcAft>
            </a:pPr>
            <a:r>
              <a:rPr lang="en-US" sz="1000">
                <a:solidFill>
                  <a:schemeClr val="bg1">
                    <a:alpha val="70000"/>
                  </a:schemeClr>
                </a:solidFill>
              </a:rPr>
              <a:t>copyright 2018 Dr. Deborah Gilman &amp; Lisa Standish, Esq. for CLASP use only</a:t>
            </a:r>
          </a:p>
        </p:txBody>
      </p:sp>
    </p:spTree>
    <p:extLst>
      <p:ext uri="{BB962C8B-B14F-4D97-AF65-F5344CB8AC3E}">
        <p14:creationId xmlns:p14="http://schemas.microsoft.com/office/powerpoint/2010/main" val="77970607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D90B-BE61-9740-86F9-A5FE1D05AA73}"/>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dirty="0">
                <a:solidFill>
                  <a:schemeClr val="tx1"/>
                </a:solidFill>
              </a:rPr>
              <a:t>Team characteristics</a:t>
            </a:r>
          </a:p>
        </p:txBody>
      </p:sp>
      <p:sp>
        <p:nvSpPr>
          <p:cNvPr id="24" name="Rectangle 23">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2BE0C9-E6BE-BE41-BE04-A8DDA5BB7B71}"/>
              </a:ext>
            </a:extLst>
          </p:cNvPr>
          <p:cNvSpPr>
            <a:spLocks noGrp="1"/>
          </p:cNvSpPr>
          <p:nvPr>
            <p:ph idx="1"/>
          </p:nvPr>
        </p:nvSpPr>
        <p:spPr>
          <a:xfrm>
            <a:off x="6049182" y="802638"/>
            <a:ext cx="5408696" cy="5252722"/>
          </a:xfrm>
        </p:spPr>
        <p:txBody>
          <a:bodyPr anchor="ctr">
            <a:normAutofit/>
          </a:bodyPr>
          <a:lstStyle/>
          <a:p>
            <a:pPr lvl="1">
              <a:lnSpc>
                <a:spcPct val="90000"/>
              </a:lnSpc>
            </a:pPr>
            <a:r>
              <a:rPr lang="en-US" sz="2000" dirty="0">
                <a:solidFill>
                  <a:schemeClr val="bg1"/>
                </a:solidFill>
              </a:rPr>
              <a:t>Are the team’s resources sufficient for the task at hand</a:t>
            </a:r>
          </a:p>
          <a:p>
            <a:pPr lvl="2">
              <a:lnSpc>
                <a:spcPct val="90000"/>
              </a:lnSpc>
            </a:pPr>
            <a:r>
              <a:rPr lang="en-US" sz="2000" dirty="0">
                <a:solidFill>
                  <a:schemeClr val="bg1"/>
                </a:solidFill>
              </a:rPr>
              <a:t>Outside resources or services needed for the team to be successful, are these resources available? </a:t>
            </a:r>
          </a:p>
          <a:p>
            <a:pPr lvl="1">
              <a:lnSpc>
                <a:spcPct val="90000"/>
              </a:lnSpc>
            </a:pPr>
            <a:r>
              <a:rPr lang="en-US" sz="2000" dirty="0">
                <a:solidFill>
                  <a:schemeClr val="bg1"/>
                </a:solidFill>
              </a:rPr>
              <a:t>Being overwhelmed by emails and communications</a:t>
            </a:r>
          </a:p>
          <a:p>
            <a:pPr lvl="1">
              <a:lnSpc>
                <a:spcPct val="90000"/>
              </a:lnSpc>
            </a:pPr>
            <a:r>
              <a:rPr lang="en-US" sz="2000" dirty="0">
                <a:solidFill>
                  <a:schemeClr val="bg1"/>
                </a:solidFill>
              </a:rPr>
              <a:t>Being assigned too many cases or a large number of difficult cases </a:t>
            </a:r>
          </a:p>
          <a:p>
            <a:pPr lvl="1">
              <a:lnSpc>
                <a:spcPct val="90000"/>
              </a:lnSpc>
            </a:pPr>
            <a:r>
              <a:rPr lang="en-US" sz="2000" dirty="0">
                <a:solidFill>
                  <a:schemeClr val="bg1"/>
                </a:solidFill>
              </a:rPr>
              <a:t>Role conflict or role ambiguity</a:t>
            </a:r>
          </a:p>
          <a:p>
            <a:pPr lvl="1">
              <a:lnSpc>
                <a:spcPct val="90000"/>
              </a:lnSpc>
            </a:pPr>
            <a:r>
              <a:rPr lang="en-US" sz="2000" dirty="0">
                <a:solidFill>
                  <a:schemeClr val="bg1"/>
                </a:solidFill>
              </a:rPr>
              <a:t>Interpersonal conflict</a:t>
            </a:r>
          </a:p>
          <a:p>
            <a:pPr lvl="1">
              <a:lnSpc>
                <a:spcPct val="90000"/>
              </a:lnSpc>
            </a:pPr>
            <a:r>
              <a:rPr lang="en-US" sz="2000" dirty="0">
                <a:solidFill>
                  <a:schemeClr val="bg1"/>
                </a:solidFill>
              </a:rPr>
              <a:t>Professional isolation (only person in firm doing collaborative)</a:t>
            </a:r>
          </a:p>
          <a:p>
            <a:pPr lvl="1">
              <a:lnSpc>
                <a:spcPct val="90000"/>
              </a:lnSpc>
            </a:pPr>
            <a:r>
              <a:rPr lang="en-US" sz="2000" dirty="0">
                <a:solidFill>
                  <a:schemeClr val="bg1"/>
                </a:solidFill>
              </a:rPr>
              <a:t>Productivity demands</a:t>
            </a:r>
          </a:p>
          <a:p>
            <a:pPr>
              <a:lnSpc>
                <a:spcPct val="90000"/>
              </a:lnSpc>
            </a:pPr>
            <a:endParaRPr lang="en-US" sz="1400" dirty="0">
              <a:solidFill>
                <a:schemeClr val="bg1"/>
              </a:solidFill>
            </a:endParaRPr>
          </a:p>
        </p:txBody>
      </p:sp>
      <p:sp>
        <p:nvSpPr>
          <p:cNvPr id="4" name="Footer Placeholder 3">
            <a:extLst>
              <a:ext uri="{FF2B5EF4-FFF2-40B4-BE49-F238E27FC236}">
                <a16:creationId xmlns:a16="http://schemas.microsoft.com/office/drawing/2014/main" id="{D0990959-E0D5-8E49-991F-5EF48A0ECA24}"/>
              </a:ext>
            </a:extLst>
          </p:cNvPr>
          <p:cNvSpPr>
            <a:spLocks noGrp="1"/>
          </p:cNvSpPr>
          <p:nvPr>
            <p:ph type="ftr" sz="quarter" idx="11"/>
          </p:nvPr>
        </p:nvSpPr>
        <p:spPr>
          <a:xfrm>
            <a:off x="6296722" y="6224660"/>
            <a:ext cx="4278453" cy="313300"/>
          </a:xfrm>
        </p:spPr>
        <p:txBody>
          <a:bodyPr>
            <a:normAutofit/>
          </a:bodyPr>
          <a:lstStyle/>
          <a:p>
            <a:pPr>
              <a:spcAft>
                <a:spcPts val="600"/>
              </a:spcAft>
            </a:pPr>
            <a:r>
              <a:rPr lang="en-US" sz="1000">
                <a:solidFill>
                  <a:schemeClr val="bg1">
                    <a:alpha val="70000"/>
                  </a:schemeClr>
                </a:solidFill>
              </a:rPr>
              <a:t>copyright 2018 Dr. Deborah Gilman &amp; Lisa Standish, Esq. for CLASP use only</a:t>
            </a:r>
          </a:p>
        </p:txBody>
      </p:sp>
    </p:spTree>
    <p:extLst>
      <p:ext uri="{BB962C8B-B14F-4D97-AF65-F5344CB8AC3E}">
        <p14:creationId xmlns:p14="http://schemas.microsoft.com/office/powerpoint/2010/main" val="6896183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DBD5-7DED-9947-8059-04AF7E1B117E}"/>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a:solidFill>
                  <a:schemeClr val="tx1"/>
                </a:solidFill>
              </a:rPr>
              <a:t>Helper characteristics</a:t>
            </a:r>
          </a:p>
        </p:txBody>
      </p:sp>
      <p:sp>
        <p:nvSpPr>
          <p:cNvPr id="9" name="Rectangle 8">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6EDA67-CAE4-834C-8C4E-EDE5078E4D2B}"/>
              </a:ext>
            </a:extLst>
          </p:cNvPr>
          <p:cNvSpPr>
            <a:spLocks noGrp="1"/>
          </p:cNvSpPr>
          <p:nvPr>
            <p:ph idx="1"/>
          </p:nvPr>
        </p:nvSpPr>
        <p:spPr>
          <a:xfrm>
            <a:off x="6049182" y="310896"/>
            <a:ext cx="5408696" cy="5744464"/>
          </a:xfrm>
        </p:spPr>
        <p:txBody>
          <a:bodyPr anchor="ctr">
            <a:normAutofit/>
          </a:bodyPr>
          <a:lstStyle/>
          <a:p>
            <a:r>
              <a:rPr lang="en-US" dirty="0">
                <a:solidFill>
                  <a:schemeClr val="bg1"/>
                </a:solidFill>
              </a:rPr>
              <a:t>Demographic characteristics of the helper and how closely do they match or differ from those of the client?</a:t>
            </a:r>
          </a:p>
          <a:p>
            <a:r>
              <a:rPr lang="en-US" dirty="0">
                <a:solidFill>
                  <a:schemeClr val="bg1"/>
                </a:solidFill>
              </a:rPr>
              <a:t>What are the personal beliefs, ideological systems, and preconceptions of the helper relevant to the situation and issues presented by the client?</a:t>
            </a:r>
          </a:p>
          <a:p>
            <a:r>
              <a:rPr lang="en-US" dirty="0">
                <a:solidFill>
                  <a:schemeClr val="bg1"/>
                </a:solidFill>
              </a:rPr>
              <a:t>What defensive styles and mechanisms are used by the helper? </a:t>
            </a:r>
          </a:p>
          <a:p>
            <a:r>
              <a:rPr lang="en-US" dirty="0">
                <a:solidFill>
                  <a:schemeClr val="bg1"/>
                </a:solidFill>
              </a:rPr>
              <a:t>What have the professional’s own life experiences been? Has the helper successfully worked through or healed from own experience?</a:t>
            </a:r>
          </a:p>
          <a:p>
            <a:r>
              <a:rPr lang="en-US" dirty="0">
                <a:solidFill>
                  <a:schemeClr val="bg1"/>
                </a:solidFill>
              </a:rPr>
              <a:t>How much training and professional experience has the helper had?</a:t>
            </a:r>
          </a:p>
          <a:p>
            <a:endParaRPr lang="en-US" dirty="0">
              <a:solidFill>
                <a:schemeClr val="bg1"/>
              </a:solidFill>
            </a:endParaRPr>
          </a:p>
        </p:txBody>
      </p:sp>
      <p:sp>
        <p:nvSpPr>
          <p:cNvPr id="4" name="Footer Placeholder 3">
            <a:extLst>
              <a:ext uri="{FF2B5EF4-FFF2-40B4-BE49-F238E27FC236}">
                <a16:creationId xmlns:a16="http://schemas.microsoft.com/office/drawing/2014/main" id="{E282A590-4F8D-4E4B-963A-FBF91D9911FA}"/>
              </a:ext>
            </a:extLst>
          </p:cNvPr>
          <p:cNvSpPr>
            <a:spLocks noGrp="1"/>
          </p:cNvSpPr>
          <p:nvPr>
            <p:ph type="ftr" sz="quarter" idx="11"/>
          </p:nvPr>
        </p:nvSpPr>
        <p:spPr>
          <a:xfrm>
            <a:off x="6296722" y="6224660"/>
            <a:ext cx="4278453" cy="313300"/>
          </a:xfrm>
        </p:spPr>
        <p:txBody>
          <a:bodyPr>
            <a:normAutofit/>
          </a:bodyPr>
          <a:lstStyle/>
          <a:p>
            <a:pPr>
              <a:spcAft>
                <a:spcPts val="600"/>
              </a:spcAft>
            </a:pPr>
            <a:r>
              <a:rPr lang="en-US" sz="1000">
                <a:solidFill>
                  <a:schemeClr val="bg1">
                    <a:alpha val="70000"/>
                  </a:schemeClr>
                </a:solidFill>
              </a:rPr>
              <a:t>copyright 2018 Dr. Deborah Gilman &amp; Lisa Standish, Esq. for CLASP use only</a:t>
            </a:r>
          </a:p>
        </p:txBody>
      </p:sp>
    </p:spTree>
    <p:extLst>
      <p:ext uri="{BB962C8B-B14F-4D97-AF65-F5344CB8AC3E}">
        <p14:creationId xmlns:p14="http://schemas.microsoft.com/office/powerpoint/2010/main" val="274254000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931495D-7360-5244-8719-9420583A1B11}"/>
              </a:ext>
            </a:extLst>
          </p:cNvPr>
          <p:cNvSpPr>
            <a:spLocks noGrp="1"/>
          </p:cNvSpPr>
          <p:nvPr>
            <p:ph type="ftr" sz="quarter" idx="11"/>
          </p:nvPr>
        </p:nvSpPr>
        <p:spPr>
          <a:xfrm>
            <a:off x="2670274" y="6236208"/>
            <a:ext cx="5901189" cy="320040"/>
          </a:xfrm>
        </p:spPr>
        <p:txBody>
          <a:bodyPr/>
          <a:lstStyle/>
          <a:p>
            <a:pPr algn="ctr"/>
            <a:r>
              <a:rPr lang="en-US" dirty="0"/>
              <a:t>copyright 2018 Dr. Deborah Gilman &amp; Lisa Standish, Esq. for CLASP use only</a:t>
            </a:r>
          </a:p>
        </p:txBody>
      </p:sp>
      <p:graphicFrame>
        <p:nvGraphicFramePr>
          <p:cNvPr id="6" name="Diagram 5">
            <a:extLst>
              <a:ext uri="{FF2B5EF4-FFF2-40B4-BE49-F238E27FC236}">
                <a16:creationId xmlns:a16="http://schemas.microsoft.com/office/drawing/2014/main" id="{3EA3BF43-FBA5-1841-977B-85E00F8C9BC7}"/>
              </a:ext>
            </a:extLst>
          </p:cNvPr>
          <p:cNvGraphicFramePr/>
          <p:nvPr>
            <p:extLst>
              <p:ext uri="{D42A27DB-BD31-4B8C-83A1-F6EECF244321}">
                <p14:modId xmlns:p14="http://schemas.microsoft.com/office/powerpoint/2010/main" val="2975576729"/>
              </p:ext>
            </p:extLst>
          </p:nvPr>
        </p:nvGraphicFramePr>
        <p:xfrm>
          <a:off x="-1" y="197224"/>
          <a:ext cx="11241741" cy="6038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7793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0FF2-F9AA-034A-AF1B-D8F01DC42EA3}"/>
              </a:ext>
            </a:extLst>
          </p:cNvPr>
          <p:cNvSpPr>
            <a:spLocks noGrp="1"/>
          </p:cNvSpPr>
          <p:nvPr>
            <p:ph type="title"/>
          </p:nvPr>
        </p:nvSpPr>
        <p:spPr>
          <a:xfrm>
            <a:off x="2231136" y="964692"/>
            <a:ext cx="7729728" cy="1188720"/>
          </a:xfrm>
        </p:spPr>
        <p:txBody>
          <a:bodyPr>
            <a:normAutofit/>
          </a:bodyPr>
          <a:lstStyle/>
          <a:p>
            <a:r>
              <a:rPr lang="en-US" dirty="0"/>
              <a:t>Silent Witness</a:t>
            </a:r>
            <a:br>
              <a:rPr lang="en-US" dirty="0"/>
            </a:br>
            <a:r>
              <a:rPr lang="en-US" dirty="0"/>
              <a:t>(small group exercise)</a:t>
            </a:r>
          </a:p>
        </p:txBody>
      </p:sp>
      <p:graphicFrame>
        <p:nvGraphicFramePr>
          <p:cNvPr id="5" name="Content Placeholder 2">
            <a:extLst>
              <a:ext uri="{FF2B5EF4-FFF2-40B4-BE49-F238E27FC236}">
                <a16:creationId xmlns:a16="http://schemas.microsoft.com/office/drawing/2014/main" id="{3FCCDD77-D35C-44F2-8F07-0FE0440A7951}"/>
              </a:ext>
            </a:extLst>
          </p:cNvPr>
          <p:cNvGraphicFramePr>
            <a:graphicFrameLocks noGrp="1"/>
          </p:cNvGraphicFramePr>
          <p:nvPr>
            <p:ph idx="1"/>
            <p:extLst>
              <p:ext uri="{D42A27DB-BD31-4B8C-83A1-F6EECF244321}">
                <p14:modId xmlns:p14="http://schemas.microsoft.com/office/powerpoint/2010/main" val="1605838692"/>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E7305F6D-3D01-854B-A797-180533803995}"/>
              </a:ext>
            </a:extLst>
          </p:cNvPr>
          <p:cNvSpPr>
            <a:spLocks noGrp="1"/>
          </p:cNvSpPr>
          <p:nvPr>
            <p:ph type="ftr" sz="quarter" idx="11"/>
          </p:nvPr>
        </p:nvSpPr>
        <p:spPr>
          <a:xfrm>
            <a:off x="3145405" y="6231186"/>
            <a:ext cx="5901189" cy="320040"/>
          </a:xfrm>
        </p:spPr>
        <p:txBody>
          <a:bodyPr/>
          <a:lstStyle/>
          <a:p>
            <a:pPr algn="ctr"/>
            <a:r>
              <a:rPr lang="en-US" dirty="0"/>
              <a:t>copyright 2018 Dr. Deborah Gilman &amp; Lisa Standish, Esq. for CLASP use only</a:t>
            </a:r>
          </a:p>
        </p:txBody>
      </p:sp>
    </p:spTree>
    <p:extLst>
      <p:ext uri="{BB962C8B-B14F-4D97-AF65-F5344CB8AC3E}">
        <p14:creationId xmlns:p14="http://schemas.microsoft.com/office/powerpoint/2010/main" val="2142336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Illustration of a person made up of many colored hands with claws">
            <a:extLst>
              <a:ext uri="{FF2B5EF4-FFF2-40B4-BE49-F238E27FC236}">
                <a16:creationId xmlns:a16="http://schemas.microsoft.com/office/drawing/2014/main" id="{EFE2977E-58EF-114C-9745-8DB7577E3A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85" b="410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D871DE1-7DCF-5841-AEF2-5628D114C998}"/>
              </a:ext>
            </a:extLst>
          </p:cNvPr>
          <p:cNvSpPr>
            <a:spLocks noGrp="1"/>
          </p:cNvSpPr>
          <p:nvPr>
            <p:ph type="ctrTitle"/>
          </p:nvPr>
        </p:nvSpPr>
        <p:spPr>
          <a:xfrm>
            <a:off x="1600200" y="2640318"/>
            <a:ext cx="8991600" cy="1138773"/>
          </a:xfrm>
          <a:solidFill>
            <a:schemeClr val="bg1">
              <a:alpha val="70000"/>
            </a:schemeClr>
          </a:solidFill>
          <a:ln w="38100" cap="sq">
            <a:solidFill>
              <a:schemeClr val="tx1"/>
            </a:solidFill>
            <a:miter lim="800000"/>
          </a:ln>
        </p:spPr>
        <p:txBody>
          <a:bodyPr anchor="ctr">
            <a:normAutofit/>
          </a:bodyPr>
          <a:lstStyle/>
          <a:p>
            <a:r>
              <a:rPr lang="en-US" sz="2700" dirty="0">
                <a:solidFill>
                  <a:schemeClr val="tx1"/>
                </a:solidFill>
              </a:rPr>
              <a:t>Building</a:t>
            </a:r>
            <a:br>
              <a:rPr lang="en-US" sz="2700" dirty="0">
                <a:solidFill>
                  <a:schemeClr val="tx1"/>
                </a:solidFill>
              </a:rPr>
            </a:br>
            <a:r>
              <a:rPr lang="en-US" sz="2700" dirty="0">
                <a:solidFill>
                  <a:schemeClr val="tx1"/>
                </a:solidFill>
              </a:rPr>
              <a:t>Individual resilience</a:t>
            </a:r>
          </a:p>
        </p:txBody>
      </p:sp>
      <p:sp>
        <p:nvSpPr>
          <p:cNvPr id="4" name="Footer Placeholder 3">
            <a:extLst>
              <a:ext uri="{FF2B5EF4-FFF2-40B4-BE49-F238E27FC236}">
                <a16:creationId xmlns:a16="http://schemas.microsoft.com/office/drawing/2014/main" id="{9180DB46-63D2-0847-B8A4-D6D1C30FD476}"/>
              </a:ext>
            </a:extLst>
          </p:cNvPr>
          <p:cNvSpPr>
            <a:spLocks noGrp="1"/>
          </p:cNvSpPr>
          <p:nvPr>
            <p:ph type="ftr" sz="quarter" idx="11"/>
          </p:nvPr>
        </p:nvSpPr>
        <p:spPr>
          <a:xfrm rot="5400000">
            <a:off x="-2620106" y="3747385"/>
            <a:ext cx="5901189" cy="320040"/>
          </a:xfrm>
        </p:spPr>
        <p:txBody>
          <a:bodyPr>
            <a:normAutofit/>
          </a:bodyPr>
          <a:lstStyle/>
          <a:p>
            <a:pPr>
              <a:spcAft>
                <a:spcPts val="600"/>
              </a:spcAft>
            </a:pPr>
            <a:r>
              <a:rPr lang="en-US" dirty="0">
                <a:solidFill>
                  <a:srgbClr val="FFFFFF"/>
                </a:solidFill>
              </a:rPr>
              <a:t>copyright 2018 Dr. Deborah Gilman &amp; Lisa Standish, Esq. for CLASP use only</a:t>
            </a:r>
          </a:p>
        </p:txBody>
      </p:sp>
    </p:spTree>
    <p:extLst>
      <p:ext uri="{BB962C8B-B14F-4D97-AF65-F5344CB8AC3E}">
        <p14:creationId xmlns:p14="http://schemas.microsoft.com/office/powerpoint/2010/main" val="1693364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9218" name="Picture 2" descr="Image result for what am i feeling?">
            <a:hlinkClick r:id="rId3"/>
            <a:extLst>
              <a:ext uri="{FF2B5EF4-FFF2-40B4-BE49-F238E27FC236}">
                <a16:creationId xmlns:a16="http://schemas.microsoft.com/office/drawing/2014/main" id="{14DABDE3-EF65-8644-BC62-022B23FC05E2}"/>
              </a:ext>
            </a:extLst>
          </p:cNvPr>
          <p:cNvPicPr>
            <a:picLocks noChangeAspect="1" noChangeArrowheads="1"/>
          </p:cNvPicPr>
          <p:nvPr/>
        </p:nvPicPr>
        <p:blipFill rotWithShape="1">
          <a:blip r:embed="rId4">
            <a:duotone>
              <a:schemeClr val="accent2">
                <a:shade val="45000"/>
                <a:satMod val="135000"/>
              </a:schemeClr>
              <a:prstClr val="white"/>
            </a:duotone>
            <a:alphaModFix amt="25000"/>
            <a:extLst>
              <a:ext uri="{28A0092B-C50C-407E-A947-70E740481C1C}">
                <a14:useLocalDpi xmlns:a14="http://schemas.microsoft.com/office/drawing/2010/main" val="0"/>
              </a:ext>
            </a:extLst>
          </a:blip>
          <a:srcRect t="25793" r="1" b="3708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09999B5-B63F-CA4A-ACBB-A5AEFD667F1E}"/>
              </a:ext>
            </a:extLst>
          </p:cNvPr>
          <p:cNvSpPr>
            <a:spLocks noGrp="1"/>
          </p:cNvSpPr>
          <p:nvPr>
            <p:ph type="title"/>
          </p:nvPr>
        </p:nvSpPr>
        <p:spPr>
          <a:xfrm>
            <a:off x="2231136" y="964692"/>
            <a:ext cx="7729728" cy="1188720"/>
          </a:xfrm>
          <a:solidFill>
            <a:srgbClr val="FFFFFF">
              <a:alpha val="80000"/>
            </a:srgbClr>
          </a:solidFill>
        </p:spPr>
        <p:txBody>
          <a:bodyPr>
            <a:normAutofit fontScale="90000"/>
          </a:bodyPr>
          <a:lstStyle/>
          <a:p>
            <a:r>
              <a:rPr lang="en-US" dirty="0"/>
              <a:t>self-scanning: Thoughts, feelings, behaviors</a:t>
            </a:r>
            <a:br>
              <a:rPr lang="en-US" dirty="0"/>
            </a:br>
            <a:endParaRPr lang="en-US" dirty="0"/>
          </a:p>
        </p:txBody>
      </p:sp>
      <p:graphicFrame>
        <p:nvGraphicFramePr>
          <p:cNvPr id="5" name="Content Placeholder 2">
            <a:extLst>
              <a:ext uri="{FF2B5EF4-FFF2-40B4-BE49-F238E27FC236}">
                <a16:creationId xmlns:a16="http://schemas.microsoft.com/office/drawing/2014/main" id="{996BC375-D54E-4654-AEED-E68C147F3F1E}"/>
              </a:ext>
            </a:extLst>
          </p:cNvPr>
          <p:cNvGraphicFramePr>
            <a:graphicFrameLocks noGrp="1"/>
          </p:cNvGraphicFramePr>
          <p:nvPr>
            <p:ph idx="1"/>
            <p:extLst>
              <p:ext uri="{D42A27DB-BD31-4B8C-83A1-F6EECF244321}">
                <p14:modId xmlns:p14="http://schemas.microsoft.com/office/powerpoint/2010/main" val="1054317451"/>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a:extLst>
              <a:ext uri="{FF2B5EF4-FFF2-40B4-BE49-F238E27FC236}">
                <a16:creationId xmlns:a16="http://schemas.microsoft.com/office/drawing/2014/main" id="{BCDBC5BF-A730-234F-A742-D6B8D0FD891B}"/>
              </a:ext>
            </a:extLst>
          </p:cNvPr>
          <p:cNvSpPr>
            <a:spLocks noGrp="1"/>
          </p:cNvSpPr>
          <p:nvPr>
            <p:ph type="ftr" sz="quarter" idx="11"/>
          </p:nvPr>
        </p:nvSpPr>
        <p:spPr>
          <a:xfrm>
            <a:off x="3666744" y="6224659"/>
            <a:ext cx="5901189" cy="320040"/>
          </a:xfrm>
        </p:spPr>
        <p:txBody>
          <a:bodyPr>
            <a:normAutofit/>
          </a:bodyPr>
          <a:lstStyle/>
          <a:p>
            <a:pPr>
              <a:spcAft>
                <a:spcPts val="600"/>
              </a:spcAft>
            </a:pPr>
            <a:r>
              <a:rPr lang="en-US" dirty="0"/>
              <a:t>copyright 2018 Dr. Deborah Gilman &amp; Lisa Standish, Esq. for CLASP use only</a:t>
            </a:r>
          </a:p>
        </p:txBody>
      </p:sp>
    </p:spTree>
    <p:extLst>
      <p:ext uri="{BB962C8B-B14F-4D97-AF65-F5344CB8AC3E}">
        <p14:creationId xmlns:p14="http://schemas.microsoft.com/office/powerpoint/2010/main" val="1016160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074" name="Picture 2" descr="Related image">
            <a:hlinkClick r:id="rId2"/>
            <a:extLst>
              <a:ext uri="{FF2B5EF4-FFF2-40B4-BE49-F238E27FC236}">
                <a16:creationId xmlns:a16="http://schemas.microsoft.com/office/drawing/2014/main" id="{BC5F613F-9EAB-FB4D-B917-2FB0F810270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297" r="1527"/>
          <a:stretch/>
        </p:blipFill>
        <p:spPr bwMode="auto">
          <a:xfrm>
            <a:off x="20" y="10"/>
            <a:ext cx="608662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0E74A5-460D-E64B-8E59-24713D3F7BCA}"/>
              </a:ext>
            </a:extLst>
          </p:cNvPr>
          <p:cNvSpPr>
            <a:spLocks noGrp="1"/>
          </p:cNvSpPr>
          <p:nvPr>
            <p:ph type="title"/>
          </p:nvPr>
        </p:nvSpPr>
        <p:spPr>
          <a:xfrm>
            <a:off x="6900672" y="978776"/>
            <a:ext cx="4486656" cy="1174991"/>
          </a:xfrm>
        </p:spPr>
        <p:txBody>
          <a:bodyPr vert="horz" lIns="182880" tIns="182880" rIns="182880" bIns="182880" rtlCol="0" anchor="ctr">
            <a:normAutofit/>
          </a:bodyPr>
          <a:lstStyle/>
          <a:p>
            <a:r>
              <a:rPr lang="en-US" sz="2400" b="1"/>
              <a:t> “Power Poses”</a:t>
            </a:r>
            <a:br>
              <a:rPr lang="en-US" sz="2400" b="1"/>
            </a:br>
            <a:r>
              <a:rPr lang="en-US" sz="2400" b="1"/>
              <a:t>amy cuddy, 2012 </a:t>
            </a:r>
            <a:endParaRPr lang="en-US" sz="2400"/>
          </a:p>
        </p:txBody>
      </p:sp>
      <p:sp>
        <p:nvSpPr>
          <p:cNvPr id="7" name="Text Placeholder 6">
            <a:extLst>
              <a:ext uri="{FF2B5EF4-FFF2-40B4-BE49-F238E27FC236}">
                <a16:creationId xmlns:a16="http://schemas.microsoft.com/office/drawing/2014/main" id="{B966BA51-5AE2-F844-8AD8-3E4C23C4008C}"/>
              </a:ext>
            </a:extLst>
          </p:cNvPr>
          <p:cNvSpPr>
            <a:spLocks noGrp="1"/>
          </p:cNvSpPr>
          <p:nvPr>
            <p:ph type="body" sz="half" idx="2"/>
          </p:nvPr>
        </p:nvSpPr>
        <p:spPr>
          <a:xfrm>
            <a:off x="6900672" y="2640692"/>
            <a:ext cx="4486656" cy="3255252"/>
          </a:xfrm>
        </p:spPr>
        <p:txBody>
          <a:bodyPr vert="horz" lIns="91440" tIns="45720" rIns="91440" bIns="45720" rtlCol="0">
            <a:normAutofit/>
          </a:bodyPr>
          <a:lstStyle/>
          <a:p>
            <a:pPr indent="-228600" algn="l">
              <a:buFont typeface="Arial" panose="020B0604020202020204" pitchFamily="34" charset="0"/>
              <a:buChar char="•"/>
            </a:pPr>
            <a:r>
              <a:rPr lang="en-US" b="1" dirty="0">
                <a:solidFill>
                  <a:schemeClr val="tx1">
                    <a:lumMod val="85000"/>
                    <a:lumOff val="15000"/>
                  </a:schemeClr>
                </a:solidFill>
              </a:rPr>
              <a:t>Invent a Personal  “Power Pose”</a:t>
            </a:r>
          </a:p>
          <a:p>
            <a:pPr marL="285750" indent="-228600" algn="l">
              <a:buFont typeface="Arial" panose="020B0604020202020204" pitchFamily="34" charset="0"/>
              <a:buChar char="•"/>
            </a:pPr>
            <a:r>
              <a:rPr lang="en-US" b="1" dirty="0">
                <a:solidFill>
                  <a:schemeClr val="tx1">
                    <a:lumMod val="85000"/>
                    <a:lumOff val="15000"/>
                  </a:schemeClr>
                </a:solidFill>
              </a:rPr>
              <a:t>Stand Like This for 2 Minutes Per Day</a:t>
            </a:r>
          </a:p>
          <a:p>
            <a:pPr marL="285750" indent="-228600" algn="l">
              <a:buFont typeface="Arial" panose="020B0604020202020204" pitchFamily="34" charset="0"/>
              <a:buChar char="•"/>
            </a:pPr>
            <a:r>
              <a:rPr lang="en-US" b="1" dirty="0">
                <a:solidFill>
                  <a:schemeClr val="tx1">
                    <a:lumMod val="85000"/>
                    <a:lumOff val="15000"/>
                  </a:schemeClr>
                </a:solidFill>
              </a:rPr>
              <a:t>Increase your testosterone</a:t>
            </a:r>
          </a:p>
          <a:p>
            <a:pPr marL="285750" indent="-228600" algn="l">
              <a:buFont typeface="Arial" panose="020B0604020202020204" pitchFamily="34" charset="0"/>
              <a:buChar char="•"/>
            </a:pPr>
            <a:r>
              <a:rPr lang="en-US" b="1" dirty="0">
                <a:solidFill>
                  <a:schemeClr val="tx1">
                    <a:lumMod val="85000"/>
                    <a:lumOff val="15000"/>
                  </a:schemeClr>
                </a:solidFill>
              </a:rPr>
              <a:t>Decrease your cortisol</a:t>
            </a:r>
          </a:p>
          <a:p>
            <a:pPr marL="285750" indent="-228600" algn="l">
              <a:buFont typeface="Arial" panose="020B0604020202020204" pitchFamily="34" charset="0"/>
              <a:buChar char="•"/>
            </a:pPr>
            <a:r>
              <a:rPr lang="en-US" b="1" dirty="0">
                <a:solidFill>
                  <a:schemeClr val="tx1">
                    <a:lumMod val="85000"/>
                    <a:lumOff val="15000"/>
                  </a:schemeClr>
                </a:solidFill>
              </a:rPr>
              <a:t> “Magically” feel more confident and risk tolerant.</a:t>
            </a:r>
          </a:p>
          <a:p>
            <a:pPr marL="285750" indent="-228600" algn="l">
              <a:buFont typeface="Arial" panose="020B0604020202020204" pitchFamily="34" charset="0"/>
              <a:buChar char="•"/>
            </a:pPr>
            <a:endParaRPr lang="en-US" b="1" dirty="0">
              <a:solidFill>
                <a:schemeClr val="tx1">
                  <a:lumMod val="85000"/>
                  <a:lumOff val="15000"/>
                </a:schemeClr>
              </a:solidFill>
            </a:endParaRPr>
          </a:p>
          <a:p>
            <a:pPr indent="-228600" algn="l">
              <a:buFont typeface="Arial" panose="020B0604020202020204" pitchFamily="34" charset="0"/>
              <a:buChar char="•"/>
            </a:pPr>
            <a:r>
              <a:rPr lang="en-US" dirty="0">
                <a:solidFill>
                  <a:schemeClr val="tx1">
                    <a:lumMod val="85000"/>
                    <a:lumOff val="15000"/>
                  </a:schemeClr>
                </a:solidFill>
              </a:rPr>
              <a:t>*Combine with breathing to increase relaxation</a:t>
            </a:r>
          </a:p>
        </p:txBody>
      </p:sp>
      <p:sp>
        <p:nvSpPr>
          <p:cNvPr id="5" name="Footer Placeholder 4">
            <a:extLst>
              <a:ext uri="{FF2B5EF4-FFF2-40B4-BE49-F238E27FC236}">
                <a16:creationId xmlns:a16="http://schemas.microsoft.com/office/drawing/2014/main" id="{0808AB15-BCB5-3E44-B7FD-2CC8525CF6AB}"/>
              </a:ext>
            </a:extLst>
          </p:cNvPr>
          <p:cNvSpPr>
            <a:spLocks noGrp="1"/>
          </p:cNvSpPr>
          <p:nvPr>
            <p:ph type="ftr" sz="quarter" idx="11"/>
          </p:nvPr>
        </p:nvSpPr>
        <p:spPr>
          <a:xfrm>
            <a:off x="665988" y="6224660"/>
            <a:ext cx="4680326" cy="313300"/>
          </a:xfrm>
        </p:spPr>
        <p:txBody>
          <a:bodyPr vert="horz" lIns="91440" tIns="45720" rIns="91440" bIns="45720" rtlCol="0" anchor="ctr">
            <a:normAutofit/>
          </a:bodyPr>
          <a:lstStyle/>
          <a:p>
            <a:pPr defTabSz="457200">
              <a:spcAft>
                <a:spcPts val="600"/>
              </a:spcAft>
            </a:pPr>
            <a:r>
              <a:rPr lang="en-US">
                <a:solidFill>
                  <a:srgbClr val="FFFFFF"/>
                </a:solidFill>
              </a:rPr>
              <a:t>copyright 2018 Dr. Deborah Gilman &amp; Lisa Standish, Esq. for CLASP use only</a:t>
            </a:r>
          </a:p>
        </p:txBody>
      </p:sp>
    </p:spTree>
    <p:extLst>
      <p:ext uri="{BB962C8B-B14F-4D97-AF65-F5344CB8AC3E}">
        <p14:creationId xmlns:p14="http://schemas.microsoft.com/office/powerpoint/2010/main" val="1167240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40FA-5D24-9F42-A79C-7607D4943E63}"/>
              </a:ext>
            </a:extLst>
          </p:cNvPr>
          <p:cNvSpPr>
            <a:spLocks noGrp="1"/>
          </p:cNvSpPr>
          <p:nvPr>
            <p:ph type="title"/>
          </p:nvPr>
        </p:nvSpPr>
        <p:spPr>
          <a:xfrm>
            <a:off x="804672" y="964692"/>
            <a:ext cx="4476806" cy="1188720"/>
          </a:xfrm>
        </p:spPr>
        <p:txBody>
          <a:bodyPr vert="horz" lIns="182880" tIns="182880" rIns="182880" bIns="182880" rtlCol="0" anchor="ctr">
            <a:normAutofit/>
          </a:bodyPr>
          <a:lstStyle/>
          <a:p>
            <a:r>
              <a:rPr lang="en-US" sz="2800"/>
              <a:t>Catch yourself in the moment</a:t>
            </a:r>
          </a:p>
        </p:txBody>
      </p:sp>
      <p:sp>
        <p:nvSpPr>
          <p:cNvPr id="3" name="Content Placeholder 2">
            <a:extLst>
              <a:ext uri="{FF2B5EF4-FFF2-40B4-BE49-F238E27FC236}">
                <a16:creationId xmlns:a16="http://schemas.microsoft.com/office/drawing/2014/main" id="{0D779968-927B-DB46-9681-5C35EB5C281A}"/>
              </a:ext>
            </a:extLst>
          </p:cNvPr>
          <p:cNvSpPr>
            <a:spLocks noGrp="1"/>
          </p:cNvSpPr>
          <p:nvPr>
            <p:ph idx="1"/>
          </p:nvPr>
        </p:nvSpPr>
        <p:spPr>
          <a:xfrm>
            <a:off x="325148" y="2320891"/>
            <a:ext cx="5435853" cy="3747838"/>
          </a:xfrm>
        </p:spPr>
        <p:txBody>
          <a:bodyPr vert="horz" lIns="91440" tIns="45720" rIns="91440" bIns="45720" rtlCol="0">
            <a:noAutofit/>
          </a:bodyPr>
          <a:lstStyle/>
          <a:p>
            <a:pPr lvl="1">
              <a:lnSpc>
                <a:spcPct val="90000"/>
              </a:lnSpc>
            </a:pPr>
            <a:r>
              <a:rPr lang="en-US" sz="2000" dirty="0">
                <a:solidFill>
                  <a:schemeClr val="tx1">
                    <a:lumMod val="85000"/>
                    <a:lumOff val="15000"/>
                  </a:schemeClr>
                </a:solidFill>
              </a:rPr>
              <a:t>Starts with Awareness and Observation: </a:t>
            </a:r>
            <a:r>
              <a:rPr lang="en-US" sz="2000" i="1" dirty="0">
                <a:solidFill>
                  <a:schemeClr val="tx1">
                    <a:lumMod val="85000"/>
                    <a:lumOff val="15000"/>
                  </a:schemeClr>
                </a:solidFill>
              </a:rPr>
              <a:t>“hmm, what’s going on with me? I seem to be reacting with X response”</a:t>
            </a:r>
          </a:p>
          <a:p>
            <a:pPr lvl="1">
              <a:lnSpc>
                <a:spcPct val="90000"/>
              </a:lnSpc>
            </a:pPr>
            <a:r>
              <a:rPr lang="en-US" sz="2000" dirty="0">
                <a:solidFill>
                  <a:schemeClr val="tx1">
                    <a:lumMod val="85000"/>
                    <a:lumOff val="15000"/>
                  </a:schemeClr>
                </a:solidFill>
              </a:rPr>
              <a:t>Are you in fight/flight/freeze part of your brain? Can you access executive functions?</a:t>
            </a:r>
          </a:p>
          <a:p>
            <a:pPr lvl="2">
              <a:lnSpc>
                <a:spcPct val="90000"/>
              </a:lnSpc>
            </a:pPr>
            <a:r>
              <a:rPr lang="en-US" sz="2000" dirty="0">
                <a:solidFill>
                  <a:schemeClr val="tx1">
                    <a:lumMod val="85000"/>
                    <a:lumOff val="15000"/>
                  </a:schemeClr>
                </a:solidFill>
              </a:rPr>
              <a:t>Enables you to begin to think more strategically</a:t>
            </a:r>
          </a:p>
          <a:p>
            <a:pPr lvl="2">
              <a:lnSpc>
                <a:spcPct val="90000"/>
              </a:lnSpc>
            </a:pPr>
            <a:r>
              <a:rPr lang="en-US" sz="2000" dirty="0">
                <a:solidFill>
                  <a:schemeClr val="tx1">
                    <a:lumMod val="85000"/>
                    <a:lumOff val="15000"/>
                  </a:schemeClr>
                </a:solidFill>
              </a:rPr>
              <a:t>Focus on solutions instead of problems</a:t>
            </a:r>
          </a:p>
          <a:p>
            <a:pPr lvl="2">
              <a:lnSpc>
                <a:spcPct val="90000"/>
              </a:lnSpc>
            </a:pPr>
            <a:r>
              <a:rPr lang="en-US" sz="2000" dirty="0">
                <a:solidFill>
                  <a:schemeClr val="tx1">
                    <a:lumMod val="85000"/>
                    <a:lumOff val="15000"/>
                  </a:schemeClr>
                </a:solidFill>
              </a:rPr>
              <a:t>Move forward with more optimism.  </a:t>
            </a:r>
          </a:p>
        </p:txBody>
      </p:sp>
      <p:sp>
        <p:nvSpPr>
          <p:cNvPr id="135" name="Rectangle 134">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Image result for mindful">
            <a:hlinkClick r:id="rId2"/>
            <a:extLst>
              <a:ext uri="{FF2B5EF4-FFF2-40B4-BE49-F238E27FC236}">
                <a16:creationId xmlns:a16="http://schemas.microsoft.com/office/drawing/2014/main" id="{C3064952-763E-6D4D-BC60-8A55EF6B3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389" y="1293275"/>
            <a:ext cx="3371112" cy="427939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3F6D5C7F-3D97-4B4F-8035-CDC04220CB11}"/>
              </a:ext>
            </a:extLst>
          </p:cNvPr>
          <p:cNvSpPr>
            <a:spLocks noGrp="1"/>
          </p:cNvSpPr>
          <p:nvPr>
            <p:ph type="ftr" sz="quarter" idx="11"/>
          </p:nvPr>
        </p:nvSpPr>
        <p:spPr>
          <a:xfrm>
            <a:off x="3416009" y="6537960"/>
            <a:ext cx="5901189" cy="320040"/>
          </a:xfrm>
        </p:spPr>
        <p:txBody>
          <a:bodyPr vert="horz" lIns="91440" tIns="45720" rIns="91440" bIns="45720" rtlCol="0" anchor="ctr">
            <a:normAutofit/>
          </a:bodyPr>
          <a:lstStyle/>
          <a:p>
            <a:pPr defTabSz="457200">
              <a:spcAft>
                <a:spcPts val="600"/>
              </a:spcAft>
            </a:pPr>
            <a:r>
              <a:rPr lang="en-US">
                <a:solidFill>
                  <a:schemeClr val="tx1">
                    <a:alpha val="70000"/>
                  </a:schemeClr>
                </a:solidFill>
              </a:rPr>
              <a:t>copyright 2018 Dr. Deborah Gilman &amp; Lisa Standish, Esq. for CLASP use only</a:t>
            </a:r>
          </a:p>
        </p:txBody>
      </p:sp>
    </p:spTree>
    <p:extLst>
      <p:ext uri="{BB962C8B-B14F-4D97-AF65-F5344CB8AC3E}">
        <p14:creationId xmlns:p14="http://schemas.microsoft.com/office/powerpoint/2010/main" val="216193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Related image">
            <a:hlinkClick r:id="rId2"/>
            <a:extLst>
              <a:ext uri="{FF2B5EF4-FFF2-40B4-BE49-F238E27FC236}">
                <a16:creationId xmlns:a16="http://schemas.microsoft.com/office/drawing/2014/main" id="{9C5BE473-6768-2141-8432-CB746B4179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41"/>
          <a:stretch/>
        </p:blipFill>
        <p:spPr bwMode="auto">
          <a:xfrm>
            <a:off x="20" y="10"/>
            <a:ext cx="465732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93DF81C-0F2E-8449-9034-706B1CC73FF0}"/>
              </a:ext>
            </a:extLst>
          </p:cNvPr>
          <p:cNvSpPr>
            <a:spLocks noGrp="1"/>
          </p:cNvSpPr>
          <p:nvPr>
            <p:ph type="title"/>
          </p:nvPr>
        </p:nvSpPr>
        <p:spPr>
          <a:xfrm>
            <a:off x="5445496" y="978776"/>
            <a:ext cx="5925310" cy="1174991"/>
          </a:xfrm>
          <a:prstGeom prst="ellipse">
            <a:avLst/>
          </a:prstGeom>
        </p:spPr>
        <p:txBody>
          <a:bodyPr>
            <a:normAutofit/>
          </a:bodyPr>
          <a:lstStyle/>
          <a:p>
            <a:r>
              <a:rPr lang="en-US" sz="2400"/>
              <a:t>objectives</a:t>
            </a:r>
          </a:p>
        </p:txBody>
      </p:sp>
      <p:sp>
        <p:nvSpPr>
          <p:cNvPr id="3" name="Content Placeholder 2">
            <a:extLst>
              <a:ext uri="{FF2B5EF4-FFF2-40B4-BE49-F238E27FC236}">
                <a16:creationId xmlns:a16="http://schemas.microsoft.com/office/drawing/2014/main" id="{00305BC7-CAD2-D24A-B28E-9365F4D48575}"/>
              </a:ext>
            </a:extLst>
          </p:cNvPr>
          <p:cNvSpPr>
            <a:spLocks noGrp="1"/>
          </p:cNvSpPr>
          <p:nvPr>
            <p:ph idx="1"/>
          </p:nvPr>
        </p:nvSpPr>
        <p:spPr>
          <a:xfrm>
            <a:off x="4943061" y="2322576"/>
            <a:ext cx="7156174" cy="3902084"/>
          </a:xfrm>
        </p:spPr>
        <p:txBody>
          <a:bodyPr>
            <a:noAutofit/>
          </a:bodyPr>
          <a:lstStyle/>
          <a:p>
            <a:pPr>
              <a:lnSpc>
                <a:spcPct val="90000"/>
              </a:lnSpc>
            </a:pPr>
            <a:r>
              <a:rPr lang="en-US" sz="2000" dirty="0"/>
              <a:t>Learn how stress impacts the mind and body</a:t>
            </a:r>
          </a:p>
          <a:p>
            <a:pPr>
              <a:lnSpc>
                <a:spcPct val="90000"/>
              </a:lnSpc>
            </a:pPr>
            <a:r>
              <a:rPr lang="en-US" sz="2000" dirty="0"/>
              <a:t>Differentiate between burnout and compassion fatigue</a:t>
            </a:r>
          </a:p>
          <a:p>
            <a:pPr>
              <a:lnSpc>
                <a:spcPct val="90000"/>
              </a:lnSpc>
            </a:pPr>
            <a:r>
              <a:rPr lang="en-US" sz="2000" dirty="0"/>
              <a:t>Learn how external and internal factors can impact our ability to manage stress and lead to compassion fatigue</a:t>
            </a:r>
          </a:p>
          <a:p>
            <a:pPr>
              <a:lnSpc>
                <a:spcPct val="90000"/>
              </a:lnSpc>
            </a:pPr>
            <a:r>
              <a:rPr lang="en-US" sz="2000" dirty="0"/>
              <a:t>Discuss symptoms of compassion fatigue that can disrupt team functioning. </a:t>
            </a:r>
          </a:p>
          <a:p>
            <a:pPr>
              <a:lnSpc>
                <a:spcPct val="90000"/>
              </a:lnSpc>
            </a:pPr>
            <a:r>
              <a:rPr lang="en-US" sz="2000" dirty="0"/>
              <a:t>Learn wellness ideas to promote overall health of individual professionals and the collaborative team</a:t>
            </a:r>
          </a:p>
          <a:p>
            <a:pPr>
              <a:lnSpc>
                <a:spcPct val="90000"/>
              </a:lnSpc>
            </a:pPr>
            <a:r>
              <a:rPr lang="en-US" sz="2000" dirty="0"/>
              <a:t>Evaluate and balance your experiences as a professional and as a person, exploring how your career experiences may alter your world view and work as a collaborative team member.</a:t>
            </a:r>
          </a:p>
        </p:txBody>
      </p:sp>
      <p:sp>
        <p:nvSpPr>
          <p:cNvPr id="4" name="Footer Placeholder 3">
            <a:extLst>
              <a:ext uri="{FF2B5EF4-FFF2-40B4-BE49-F238E27FC236}">
                <a16:creationId xmlns:a16="http://schemas.microsoft.com/office/drawing/2014/main" id="{096E79D4-0837-3D4E-8B5C-5DBB69955B08}"/>
              </a:ext>
            </a:extLst>
          </p:cNvPr>
          <p:cNvSpPr>
            <a:spLocks noGrp="1"/>
          </p:cNvSpPr>
          <p:nvPr>
            <p:ph type="ftr" sz="quarter" idx="11"/>
          </p:nvPr>
        </p:nvSpPr>
        <p:spPr>
          <a:xfrm>
            <a:off x="5445495" y="6224660"/>
            <a:ext cx="3514756" cy="313300"/>
          </a:xfrm>
        </p:spPr>
        <p:txBody>
          <a:bodyPr>
            <a:normAutofit/>
          </a:bodyPr>
          <a:lstStyle/>
          <a:p>
            <a:pPr>
              <a:lnSpc>
                <a:spcPct val="90000"/>
              </a:lnSpc>
              <a:spcAft>
                <a:spcPts val="600"/>
              </a:spcAft>
            </a:pPr>
            <a:r>
              <a:rPr lang="en-US" sz="800"/>
              <a:t>copyright 2018 Dr. Deborah Gilman &amp; Lisa Standish, Esq. for CLASP use only</a:t>
            </a:r>
          </a:p>
        </p:txBody>
      </p:sp>
    </p:spTree>
    <p:extLst>
      <p:ext uri="{BB962C8B-B14F-4D97-AF65-F5344CB8AC3E}">
        <p14:creationId xmlns:p14="http://schemas.microsoft.com/office/powerpoint/2010/main" val="4068978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01AE-E4A6-F847-B0E1-55AB7CBD1BEF}"/>
              </a:ext>
            </a:extLst>
          </p:cNvPr>
          <p:cNvSpPr>
            <a:spLocks noGrp="1"/>
          </p:cNvSpPr>
          <p:nvPr>
            <p:ph type="title"/>
          </p:nvPr>
        </p:nvSpPr>
        <p:spPr>
          <a:xfrm>
            <a:off x="804672" y="978776"/>
            <a:ext cx="4486656" cy="1174991"/>
          </a:xfrm>
        </p:spPr>
        <p:txBody>
          <a:bodyPr>
            <a:normAutofit/>
          </a:bodyPr>
          <a:lstStyle/>
          <a:p>
            <a:r>
              <a:rPr lang="en-US" sz="2400"/>
              <a:t>S.O.B.E.R.</a:t>
            </a:r>
          </a:p>
        </p:txBody>
      </p:sp>
      <p:sp>
        <p:nvSpPr>
          <p:cNvPr id="3" name="Content Placeholder 2">
            <a:extLst>
              <a:ext uri="{FF2B5EF4-FFF2-40B4-BE49-F238E27FC236}">
                <a16:creationId xmlns:a16="http://schemas.microsoft.com/office/drawing/2014/main" id="{52529EB7-5842-F54B-B58B-F720CD2572E7}"/>
              </a:ext>
            </a:extLst>
          </p:cNvPr>
          <p:cNvSpPr>
            <a:spLocks noGrp="1"/>
          </p:cNvSpPr>
          <p:nvPr>
            <p:ph idx="1"/>
          </p:nvPr>
        </p:nvSpPr>
        <p:spPr>
          <a:xfrm>
            <a:off x="804672" y="2640692"/>
            <a:ext cx="4486656" cy="3255252"/>
          </a:xfrm>
        </p:spPr>
        <p:txBody>
          <a:bodyPr>
            <a:normAutofit/>
          </a:bodyPr>
          <a:lstStyle/>
          <a:p>
            <a:pPr marL="0" indent="0">
              <a:lnSpc>
                <a:spcPct val="90000"/>
              </a:lnSpc>
              <a:buNone/>
            </a:pPr>
            <a:r>
              <a:rPr lang="en-US" b="1"/>
              <a:t>S.O.B.E.R</a:t>
            </a:r>
            <a:r>
              <a:rPr lang="en-US"/>
              <a:t>. </a:t>
            </a:r>
          </a:p>
          <a:p>
            <a:pPr lvl="1">
              <a:lnSpc>
                <a:spcPct val="90000"/>
              </a:lnSpc>
            </a:pPr>
            <a:r>
              <a:rPr lang="en-US" b="1"/>
              <a:t>S</a:t>
            </a:r>
            <a:r>
              <a:rPr lang="en-US"/>
              <a:t>top</a:t>
            </a:r>
          </a:p>
          <a:p>
            <a:pPr lvl="1">
              <a:lnSpc>
                <a:spcPct val="90000"/>
              </a:lnSpc>
            </a:pPr>
            <a:r>
              <a:rPr lang="en-US" b="1"/>
              <a:t>O</a:t>
            </a:r>
            <a:r>
              <a:rPr lang="en-US"/>
              <a:t>bserve what’s going on (I’m mad, can’t think straight, I’m procrastinating)</a:t>
            </a:r>
          </a:p>
          <a:p>
            <a:pPr lvl="1">
              <a:lnSpc>
                <a:spcPct val="90000"/>
              </a:lnSpc>
            </a:pPr>
            <a:r>
              <a:rPr lang="en-US" b="1"/>
              <a:t>B</a:t>
            </a:r>
            <a:r>
              <a:rPr lang="en-US"/>
              <a:t>reathe (yes, really: take deep, slow breaths)</a:t>
            </a:r>
          </a:p>
          <a:p>
            <a:pPr lvl="1">
              <a:lnSpc>
                <a:spcPct val="90000"/>
              </a:lnSpc>
            </a:pPr>
            <a:r>
              <a:rPr lang="en-US" b="1"/>
              <a:t>E</a:t>
            </a:r>
            <a:r>
              <a:rPr lang="en-US"/>
              <a:t>xpand your thinking about the situation (ask yourself what are three ways that this can work in you favor, or what’s funny about it, etc.)</a:t>
            </a:r>
          </a:p>
          <a:p>
            <a:pPr lvl="1">
              <a:lnSpc>
                <a:spcPct val="90000"/>
              </a:lnSpc>
            </a:pPr>
            <a:r>
              <a:rPr lang="en-US" b="1"/>
              <a:t>R</a:t>
            </a:r>
            <a:r>
              <a:rPr lang="en-US"/>
              <a:t>espond (figure out how to proactively contend with the circumstances)</a:t>
            </a:r>
          </a:p>
          <a:p>
            <a:pPr marL="0" indent="0">
              <a:lnSpc>
                <a:spcPct val="90000"/>
              </a:lnSpc>
              <a:buNone/>
            </a:pPr>
            <a:endParaRPr lang="en-US"/>
          </a:p>
        </p:txBody>
      </p:sp>
      <p:sp>
        <p:nvSpPr>
          <p:cNvPr id="4" name="Footer Placeholder 3">
            <a:extLst>
              <a:ext uri="{FF2B5EF4-FFF2-40B4-BE49-F238E27FC236}">
                <a16:creationId xmlns:a16="http://schemas.microsoft.com/office/drawing/2014/main" id="{02713F46-059B-6646-8A12-8A92A88B2888}"/>
              </a:ext>
            </a:extLst>
          </p:cNvPr>
          <p:cNvSpPr>
            <a:spLocks noGrp="1"/>
          </p:cNvSpPr>
          <p:nvPr>
            <p:ph type="ftr" sz="quarter" idx="11"/>
          </p:nvPr>
        </p:nvSpPr>
        <p:spPr>
          <a:xfrm>
            <a:off x="804672" y="6224660"/>
            <a:ext cx="4680326" cy="313300"/>
          </a:xfrm>
        </p:spPr>
        <p:txBody>
          <a:bodyPr>
            <a:normAutofit/>
          </a:bodyPr>
          <a:lstStyle/>
          <a:p>
            <a:pPr>
              <a:spcAft>
                <a:spcPts val="600"/>
              </a:spcAft>
            </a:pPr>
            <a:r>
              <a:rPr lang="en-US"/>
              <a:t>copyright 2018 Dr. Deborah Gilman &amp; Lisa Standish, Esq. for CLASP use only</a:t>
            </a:r>
          </a:p>
        </p:txBody>
      </p:sp>
      <p:pic>
        <p:nvPicPr>
          <p:cNvPr id="10242" name="Picture 2" descr="Related image">
            <a:hlinkClick r:id="rId3"/>
            <a:extLst>
              <a:ext uri="{FF2B5EF4-FFF2-40B4-BE49-F238E27FC236}">
                <a16:creationId xmlns:a16="http://schemas.microsoft.com/office/drawing/2014/main" id="{50E32073-EC30-554A-89B7-5FE4E04881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48" r="22196"/>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98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grounded">
            <a:hlinkClick r:id="rId2"/>
            <a:extLst>
              <a:ext uri="{FF2B5EF4-FFF2-40B4-BE49-F238E27FC236}">
                <a16:creationId xmlns:a16="http://schemas.microsoft.com/office/drawing/2014/main" id="{F265BDB9-FAC5-9A45-9513-9914897288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16" r="15618"/>
          <a:stretch/>
        </p:blipFill>
        <p:spPr bwMode="auto">
          <a:xfrm>
            <a:off x="642"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1AA8C24F-D196-CD43-94E5-7C8158013C2C}"/>
              </a:ext>
            </a:extLst>
          </p:cNvPr>
          <p:cNvSpPr>
            <a:spLocks noGrp="1"/>
          </p:cNvSpPr>
          <p:nvPr>
            <p:ph type="title"/>
          </p:nvPr>
        </p:nvSpPr>
        <p:spPr>
          <a:xfrm>
            <a:off x="804672" y="2841505"/>
            <a:ext cx="4487298" cy="1174991"/>
          </a:xfrm>
          <a:solidFill>
            <a:schemeClr val="tx1">
              <a:alpha val="60000"/>
            </a:schemeClr>
          </a:solidFill>
          <a:ln>
            <a:solidFill>
              <a:schemeClr val="bg1"/>
            </a:solidFill>
          </a:ln>
        </p:spPr>
        <p:txBody>
          <a:bodyPr>
            <a:normAutofit/>
          </a:bodyPr>
          <a:lstStyle/>
          <a:p>
            <a:r>
              <a:rPr lang="en-US" sz="2400" dirty="0">
                <a:solidFill>
                  <a:schemeClr val="bg1"/>
                </a:solidFill>
              </a:rPr>
              <a:t>Ground yourself</a:t>
            </a:r>
            <a:br>
              <a:rPr lang="en-US" sz="2400" dirty="0">
                <a:solidFill>
                  <a:schemeClr val="bg1"/>
                </a:solidFill>
              </a:rPr>
            </a:br>
            <a:r>
              <a:rPr lang="en-US" sz="2400" dirty="0">
                <a:solidFill>
                  <a:schemeClr val="bg1"/>
                </a:solidFill>
              </a:rPr>
              <a:t>5-4-3-2-1</a:t>
            </a:r>
          </a:p>
        </p:txBody>
      </p:sp>
      <p:sp>
        <p:nvSpPr>
          <p:cNvPr id="7" name="Content Placeholder 6">
            <a:extLst>
              <a:ext uri="{FF2B5EF4-FFF2-40B4-BE49-F238E27FC236}">
                <a16:creationId xmlns:a16="http://schemas.microsoft.com/office/drawing/2014/main" id="{B31F87A7-5ECA-214D-8DB0-38CF84C715A3}"/>
              </a:ext>
            </a:extLst>
          </p:cNvPr>
          <p:cNvSpPr>
            <a:spLocks noGrp="1"/>
          </p:cNvSpPr>
          <p:nvPr>
            <p:ph idx="1"/>
          </p:nvPr>
        </p:nvSpPr>
        <p:spPr>
          <a:xfrm>
            <a:off x="6743941" y="976129"/>
            <a:ext cx="4804931" cy="4919815"/>
          </a:xfrm>
        </p:spPr>
        <p:txBody>
          <a:bodyPr anchor="ctr">
            <a:normAutofit fontScale="85000" lnSpcReduction="10000"/>
          </a:bodyPr>
          <a:lstStyle/>
          <a:p>
            <a:pPr>
              <a:lnSpc>
                <a:spcPct val="90000"/>
              </a:lnSpc>
            </a:pPr>
            <a:r>
              <a:rPr lang="en-US" dirty="0"/>
              <a:t>Take a deep belly breath to begin.</a:t>
            </a:r>
          </a:p>
          <a:p>
            <a:pPr>
              <a:lnSpc>
                <a:spcPct val="90000"/>
              </a:lnSpc>
            </a:pPr>
            <a:r>
              <a:rPr lang="en-US" b="1" dirty="0"/>
              <a:t>5 - LOOK:</a:t>
            </a:r>
            <a:r>
              <a:rPr lang="en-US" dirty="0"/>
              <a:t> Look around for 5 things that you can see, and say them out loud. For example, you could say, I see the computer, I see the cup, I see the picture frame.</a:t>
            </a:r>
          </a:p>
          <a:p>
            <a:pPr>
              <a:lnSpc>
                <a:spcPct val="90000"/>
              </a:lnSpc>
            </a:pPr>
            <a:r>
              <a:rPr lang="en-US" b="1" dirty="0"/>
              <a:t>4 - FEEL:</a:t>
            </a:r>
            <a:r>
              <a:rPr lang="en-US" dirty="0"/>
              <a:t> Pay attention to your body and think of 4 things that you can feel, and say them out loud. For example, you could say, I feel my feet warm in my socks, I feel the hair on the back of my neck, or I feel the pillow I am sitting on.</a:t>
            </a:r>
          </a:p>
          <a:p>
            <a:pPr>
              <a:lnSpc>
                <a:spcPct val="90000"/>
              </a:lnSpc>
            </a:pPr>
            <a:r>
              <a:rPr lang="en-US" b="1" dirty="0"/>
              <a:t>3 - LISTEN: </a:t>
            </a:r>
            <a:r>
              <a:rPr lang="en-US" dirty="0"/>
              <a:t>Listen for 3 sounds. It could be the sound of traffic outside, the sound of typing or the sound of your tummy rumbling. Say the three things out loud.</a:t>
            </a:r>
          </a:p>
          <a:p>
            <a:pPr>
              <a:lnSpc>
                <a:spcPct val="90000"/>
              </a:lnSpc>
            </a:pPr>
            <a:r>
              <a:rPr lang="en-US" b="1" dirty="0"/>
              <a:t>2 - SMELL: </a:t>
            </a:r>
            <a:r>
              <a:rPr lang="en-US" dirty="0"/>
              <a:t>Say two things you can smell. If you’re allowed to, it’s okay to move to another spot and sniff something. If you can’t smell anything at the moment or you can’t move, then name your 2 favorite smells.</a:t>
            </a:r>
          </a:p>
          <a:p>
            <a:pPr>
              <a:lnSpc>
                <a:spcPct val="90000"/>
              </a:lnSpc>
            </a:pPr>
            <a:r>
              <a:rPr lang="en-US" b="1" dirty="0"/>
              <a:t>1 - TASTE:</a:t>
            </a:r>
            <a:r>
              <a:rPr lang="en-US" dirty="0"/>
              <a:t> Say one thing you can taste. It may be the toothpaste from brushing your teeth, or a mint from after lunch. If you can’t taste anything, then say your favorite thing to taste.</a:t>
            </a:r>
          </a:p>
          <a:p>
            <a:pPr>
              <a:lnSpc>
                <a:spcPct val="90000"/>
              </a:lnSpc>
            </a:pPr>
            <a:r>
              <a:rPr lang="en-US" dirty="0"/>
              <a:t>Take another deep belly breath to end.</a:t>
            </a:r>
          </a:p>
          <a:p>
            <a:pPr>
              <a:lnSpc>
                <a:spcPct val="90000"/>
              </a:lnSpc>
            </a:pPr>
            <a:endParaRPr lang="en-US" sz="1400" dirty="0"/>
          </a:p>
        </p:txBody>
      </p:sp>
      <p:sp>
        <p:nvSpPr>
          <p:cNvPr id="5" name="Footer Placeholder 4">
            <a:extLst>
              <a:ext uri="{FF2B5EF4-FFF2-40B4-BE49-F238E27FC236}">
                <a16:creationId xmlns:a16="http://schemas.microsoft.com/office/drawing/2014/main" id="{A8A829AD-E5F4-3B4D-A7DB-7AF7D1AFBB2E}"/>
              </a:ext>
            </a:extLst>
          </p:cNvPr>
          <p:cNvSpPr>
            <a:spLocks noGrp="1"/>
          </p:cNvSpPr>
          <p:nvPr>
            <p:ph type="ftr" sz="quarter" idx="11"/>
          </p:nvPr>
        </p:nvSpPr>
        <p:spPr>
          <a:xfrm>
            <a:off x="665988" y="6224660"/>
            <a:ext cx="4680326" cy="313300"/>
          </a:xfrm>
        </p:spPr>
        <p:txBody>
          <a:bodyPr>
            <a:normAutofit/>
          </a:bodyPr>
          <a:lstStyle/>
          <a:p>
            <a:pPr>
              <a:spcAft>
                <a:spcPts val="600"/>
              </a:spcAft>
            </a:pPr>
            <a:r>
              <a:rPr lang="en-US">
                <a:solidFill>
                  <a:srgbClr val="FFFFFF"/>
                </a:solidFill>
              </a:rPr>
              <a:t>copyright 2018 Dr. Deborah Gilman &amp; Lisa Standish, Esq. for CLASP use only</a:t>
            </a:r>
          </a:p>
        </p:txBody>
      </p:sp>
    </p:spTree>
    <p:extLst>
      <p:ext uri="{BB962C8B-B14F-4D97-AF65-F5344CB8AC3E}">
        <p14:creationId xmlns:p14="http://schemas.microsoft.com/office/powerpoint/2010/main" val="737109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26" name="Picture 2" descr="Image result for self care cartoon">
            <a:hlinkClick r:id="rId3"/>
            <a:extLst>
              <a:ext uri="{FF2B5EF4-FFF2-40B4-BE49-F238E27FC236}">
                <a16:creationId xmlns:a16="http://schemas.microsoft.com/office/drawing/2014/main" id="{945E48C5-1FDF-ED40-900C-925641D9CC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83" r="-1" b="2877"/>
          <a:stretch/>
        </p:blipFill>
        <p:spPr bwMode="auto">
          <a:xfrm>
            <a:off x="4654296" y="10"/>
            <a:ext cx="7537703"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B0237B3-54AB-4C41-A0D9-4EAD18B12008}"/>
              </a:ext>
            </a:extLst>
          </p:cNvPr>
          <p:cNvSpPr>
            <a:spLocks noGrp="1"/>
          </p:cNvSpPr>
          <p:nvPr>
            <p:ph type="title"/>
          </p:nvPr>
        </p:nvSpPr>
        <p:spPr>
          <a:xfrm>
            <a:off x="904421" y="2291974"/>
            <a:ext cx="3044950" cy="1645920"/>
          </a:xfrm>
        </p:spPr>
        <p:txBody>
          <a:bodyPr vert="horz" lIns="274320" tIns="182880" rIns="274320" bIns="182880" rtlCol="0" anchor="ctr" anchorCtr="1">
            <a:normAutofit fontScale="90000"/>
          </a:bodyPr>
          <a:lstStyle/>
          <a:p>
            <a:br>
              <a:rPr lang="en-US" sz="2800" dirty="0"/>
            </a:br>
            <a:r>
              <a:rPr lang="en-US" sz="2800" dirty="0"/>
              <a:t>Your resilience</a:t>
            </a:r>
            <a:br>
              <a:rPr lang="en-US" sz="2800" dirty="0"/>
            </a:br>
            <a:r>
              <a:rPr lang="en-US" sz="2800" dirty="0"/>
              <a:t>plan</a:t>
            </a:r>
          </a:p>
        </p:txBody>
      </p:sp>
      <p:sp>
        <p:nvSpPr>
          <p:cNvPr id="3" name="Content Placeholder 2">
            <a:extLst>
              <a:ext uri="{FF2B5EF4-FFF2-40B4-BE49-F238E27FC236}">
                <a16:creationId xmlns:a16="http://schemas.microsoft.com/office/drawing/2014/main" id="{F07635E4-4BA6-3742-85C5-C0EBACD360EB}"/>
              </a:ext>
            </a:extLst>
          </p:cNvPr>
          <p:cNvSpPr>
            <a:spLocks noGrp="1"/>
          </p:cNvSpPr>
          <p:nvPr>
            <p:ph type="body" idx="1"/>
          </p:nvPr>
        </p:nvSpPr>
        <p:spPr>
          <a:xfrm>
            <a:off x="1121822" y="4352544"/>
            <a:ext cx="2410650" cy="1239894"/>
          </a:xfrm>
        </p:spPr>
        <p:txBody>
          <a:bodyPr vert="horz" lIns="91440" tIns="45720" rIns="91440" bIns="45720" rtlCol="0">
            <a:normAutofit/>
          </a:bodyPr>
          <a:lstStyle/>
          <a:p>
            <a:pPr algn="ctr"/>
            <a:r>
              <a:rPr lang="en-US" sz="1800" dirty="0">
                <a:solidFill>
                  <a:schemeClr val="tx1">
                    <a:lumMod val="75000"/>
                    <a:lumOff val="25000"/>
                  </a:schemeClr>
                </a:solidFill>
              </a:rPr>
              <a:t>What helps you feel refreshed and renewed?</a:t>
            </a:r>
          </a:p>
          <a:p>
            <a:pPr algn="ctr"/>
            <a:endParaRPr lang="en-US" sz="1800" dirty="0">
              <a:solidFill>
                <a:srgbClr val="C00000"/>
              </a:solidFill>
            </a:endParaRPr>
          </a:p>
          <a:p>
            <a:pPr algn="ctr"/>
            <a:endParaRPr lang="en-US" sz="1800" dirty="0">
              <a:solidFill>
                <a:schemeClr val="tx1">
                  <a:lumMod val="75000"/>
                  <a:lumOff val="25000"/>
                </a:schemeClr>
              </a:solidFill>
            </a:endParaRPr>
          </a:p>
          <a:p>
            <a:pPr algn="ctr"/>
            <a:endParaRPr lang="en-US" sz="1800" dirty="0">
              <a:solidFill>
                <a:schemeClr val="tx1">
                  <a:lumMod val="75000"/>
                  <a:lumOff val="25000"/>
                </a:schemeClr>
              </a:solidFill>
            </a:endParaRPr>
          </a:p>
        </p:txBody>
      </p:sp>
      <p:sp>
        <p:nvSpPr>
          <p:cNvPr id="4" name="Footer Placeholder 3">
            <a:extLst>
              <a:ext uri="{FF2B5EF4-FFF2-40B4-BE49-F238E27FC236}">
                <a16:creationId xmlns:a16="http://schemas.microsoft.com/office/drawing/2014/main" id="{29A8B924-9E25-F844-8C30-0710D889FE90}"/>
              </a:ext>
            </a:extLst>
          </p:cNvPr>
          <p:cNvSpPr>
            <a:spLocks noGrp="1"/>
          </p:cNvSpPr>
          <p:nvPr>
            <p:ph type="ftr" sz="quarter" idx="11"/>
          </p:nvPr>
        </p:nvSpPr>
        <p:spPr>
          <a:xfrm>
            <a:off x="367748" y="6421738"/>
            <a:ext cx="5901189" cy="320040"/>
          </a:xfrm>
        </p:spPr>
        <p:txBody>
          <a:bodyPr/>
          <a:lstStyle/>
          <a:p>
            <a:r>
              <a:rPr lang="en-US" dirty="0"/>
              <a:t>copyright 2018 Dr. Deborah Gilman &amp; Lisa Standish, Esq. for CLASP use only</a:t>
            </a:r>
          </a:p>
        </p:txBody>
      </p:sp>
    </p:spTree>
    <p:extLst>
      <p:ext uri="{BB962C8B-B14F-4D97-AF65-F5344CB8AC3E}">
        <p14:creationId xmlns:p14="http://schemas.microsoft.com/office/powerpoint/2010/main" val="2089744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EE4BFFD-1C4E-5E47-908B-5A7DB9A6A163}"/>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sz="2800">
                <a:solidFill>
                  <a:schemeClr val="bg1"/>
                </a:solidFill>
              </a:rPr>
              <a:t>Reflection: leaving work at work</a:t>
            </a:r>
          </a:p>
        </p:txBody>
      </p:sp>
      <p:sp>
        <p:nvSpPr>
          <p:cNvPr id="6" name="Content Placeholder 5">
            <a:extLst>
              <a:ext uri="{FF2B5EF4-FFF2-40B4-BE49-F238E27FC236}">
                <a16:creationId xmlns:a16="http://schemas.microsoft.com/office/drawing/2014/main" id="{3004B8E8-151E-014D-B4EF-5E142B87A86D}"/>
              </a:ext>
            </a:extLst>
          </p:cNvPr>
          <p:cNvSpPr>
            <a:spLocks noGrp="1"/>
          </p:cNvSpPr>
          <p:nvPr>
            <p:ph idx="1"/>
          </p:nvPr>
        </p:nvSpPr>
        <p:spPr>
          <a:xfrm>
            <a:off x="643468" y="2638044"/>
            <a:ext cx="3363974" cy="3415622"/>
          </a:xfrm>
        </p:spPr>
        <p:txBody>
          <a:bodyPr vert="horz" lIns="91440" tIns="45720" rIns="91440" bIns="45720" rtlCol="0">
            <a:normAutofit fontScale="77500" lnSpcReduction="20000"/>
          </a:bodyPr>
          <a:lstStyle/>
          <a:p>
            <a:pPr marL="0">
              <a:lnSpc>
                <a:spcPct val="90000"/>
              </a:lnSpc>
            </a:pPr>
            <a:endParaRPr lang="en-US" sz="1300" dirty="0">
              <a:solidFill>
                <a:schemeClr val="bg1"/>
              </a:solidFill>
            </a:endParaRPr>
          </a:p>
          <a:p>
            <a:pPr>
              <a:lnSpc>
                <a:spcPct val="90000"/>
              </a:lnSpc>
            </a:pPr>
            <a:r>
              <a:rPr lang="en-US" sz="2000" dirty="0">
                <a:solidFill>
                  <a:schemeClr val="bg1"/>
                </a:solidFill>
              </a:rPr>
              <a:t> Is there anything that you do that helps you to leave your work at work? </a:t>
            </a:r>
          </a:p>
          <a:p>
            <a:pPr>
              <a:lnSpc>
                <a:spcPct val="90000"/>
              </a:lnSpc>
            </a:pPr>
            <a:endParaRPr lang="en-US" sz="2000" dirty="0">
              <a:solidFill>
                <a:schemeClr val="bg1"/>
              </a:solidFill>
            </a:endParaRPr>
          </a:p>
          <a:p>
            <a:pPr marL="0">
              <a:lnSpc>
                <a:spcPct val="90000"/>
              </a:lnSpc>
            </a:pPr>
            <a:endParaRPr lang="en-US" sz="2000" dirty="0">
              <a:solidFill>
                <a:schemeClr val="bg1"/>
              </a:solidFill>
            </a:endParaRPr>
          </a:p>
          <a:p>
            <a:pPr>
              <a:lnSpc>
                <a:spcPct val="90000"/>
              </a:lnSpc>
            </a:pPr>
            <a:r>
              <a:rPr lang="en-US" sz="2000" dirty="0">
                <a:solidFill>
                  <a:schemeClr val="bg1"/>
                </a:solidFill>
              </a:rPr>
              <a:t>Do you allow yourself any transition time between work and home? </a:t>
            </a:r>
          </a:p>
          <a:p>
            <a:pPr>
              <a:lnSpc>
                <a:spcPct val="90000"/>
              </a:lnSpc>
            </a:pPr>
            <a:endParaRPr lang="en-US" sz="2000" dirty="0">
              <a:solidFill>
                <a:schemeClr val="bg1"/>
              </a:solidFill>
            </a:endParaRPr>
          </a:p>
          <a:p>
            <a:pPr>
              <a:lnSpc>
                <a:spcPct val="90000"/>
              </a:lnSpc>
            </a:pPr>
            <a:endParaRPr lang="en-US" sz="2000" dirty="0">
              <a:solidFill>
                <a:schemeClr val="bg1"/>
              </a:solidFill>
            </a:endParaRPr>
          </a:p>
          <a:p>
            <a:pPr>
              <a:lnSpc>
                <a:spcPct val="90000"/>
              </a:lnSpc>
            </a:pPr>
            <a:r>
              <a:rPr lang="en-US" sz="2000" dirty="0">
                <a:solidFill>
                  <a:schemeClr val="bg1"/>
                </a:solidFill>
              </a:rPr>
              <a:t>Do you have any ritual that you follow at the end of your work day? </a:t>
            </a:r>
          </a:p>
        </p:txBody>
      </p:sp>
      <p:pic>
        <p:nvPicPr>
          <p:cNvPr id="6146" name="Picture 2" descr="Image result for leave work at work">
            <a:hlinkClick r:id="rId2"/>
            <a:extLst>
              <a:ext uri="{FF2B5EF4-FFF2-40B4-BE49-F238E27FC236}">
                <a16:creationId xmlns:a16="http://schemas.microsoft.com/office/drawing/2014/main" id="{54ECBEC3-7338-664A-A8D1-1D0F72E54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763" y="1473336"/>
            <a:ext cx="6250769" cy="375046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79136BF-5666-264A-8787-C61BA7E53D84}"/>
              </a:ext>
            </a:extLst>
          </p:cNvPr>
          <p:cNvSpPr>
            <a:spLocks noGrp="1"/>
          </p:cNvSpPr>
          <p:nvPr>
            <p:ph type="ftr" sz="quarter" idx="11"/>
          </p:nvPr>
        </p:nvSpPr>
        <p:spPr>
          <a:xfrm>
            <a:off x="5779007" y="6236208"/>
            <a:ext cx="4776478" cy="320040"/>
          </a:xfrm>
        </p:spPr>
        <p:txBody>
          <a:bodyPr vert="horz" lIns="91440" tIns="45720" rIns="91440" bIns="45720" rtlCol="0" anchor="ctr">
            <a:normAutofit/>
          </a:bodyPr>
          <a:lstStyle/>
          <a:p>
            <a:pPr algn="r" defTabSz="457200">
              <a:spcAft>
                <a:spcPts val="600"/>
              </a:spcAft>
            </a:pPr>
            <a:r>
              <a:rPr lang="en-US">
                <a:solidFill>
                  <a:schemeClr val="tx1">
                    <a:alpha val="70000"/>
                  </a:schemeClr>
                </a:solidFill>
              </a:rPr>
              <a:t>copyright 2018 Dr. Deborah Gilman &amp; Lisa Standish, Esq. for CLASP use only</a:t>
            </a:r>
          </a:p>
        </p:txBody>
      </p:sp>
    </p:spTree>
    <p:extLst>
      <p:ext uri="{BB962C8B-B14F-4D97-AF65-F5344CB8AC3E}">
        <p14:creationId xmlns:p14="http://schemas.microsoft.com/office/powerpoint/2010/main" val="2179232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05DD221-7786-44A9-945B-F8E642A9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ADAAC83-6C3F-43C5-96C4-6FDA03392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0080"/>
            <a:ext cx="6572503" cy="5261170"/>
          </a:xfrm>
          <a:prstGeom prst="rect">
            <a:avLst/>
          </a:prstGeom>
          <a:solidFill>
            <a:srgbClr val="FFFFFF"/>
          </a:solid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Image result for badge of busy">
            <a:hlinkClick r:id="rId2"/>
            <a:extLst>
              <a:ext uri="{FF2B5EF4-FFF2-40B4-BE49-F238E27FC236}">
                <a16:creationId xmlns:a16="http://schemas.microsoft.com/office/drawing/2014/main" id="{B04CCA6C-5F42-BA44-B951-4ADBE2E6D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434" y="961813"/>
            <a:ext cx="4625556" cy="4625556"/>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76">
            <a:extLst>
              <a:ext uri="{FF2B5EF4-FFF2-40B4-BE49-F238E27FC236}">
                <a16:creationId xmlns:a16="http://schemas.microsoft.com/office/drawing/2014/main" id="{95AE8F05-A7EA-4AE9-88D2-700581D77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9436" y="640080"/>
            <a:ext cx="3702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2" name="Rectangle 78">
            <a:extLst>
              <a:ext uri="{FF2B5EF4-FFF2-40B4-BE49-F238E27FC236}">
                <a16:creationId xmlns:a16="http://schemas.microsoft.com/office/drawing/2014/main" id="{43C7C019-BAFE-4BE3-B269-79CBD3EB7D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3812" y="806357"/>
            <a:ext cx="337413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Image result for badge of busy">
            <a:hlinkClick r:id="rId4"/>
            <a:extLst>
              <a:ext uri="{FF2B5EF4-FFF2-40B4-BE49-F238E27FC236}">
                <a16:creationId xmlns:a16="http://schemas.microsoft.com/office/drawing/2014/main" id="{243BFF54-FEA4-DD46-ADCD-8DD48814B1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0097" y="1749882"/>
            <a:ext cx="3041566" cy="304156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79D5B247-2839-A14D-9FF4-8224C5B6B635}"/>
              </a:ext>
            </a:extLst>
          </p:cNvPr>
          <p:cNvSpPr>
            <a:spLocks noGrp="1"/>
          </p:cNvSpPr>
          <p:nvPr>
            <p:ph type="ftr" sz="quarter" idx="11"/>
          </p:nvPr>
        </p:nvSpPr>
        <p:spPr>
          <a:xfrm>
            <a:off x="1600200" y="6236208"/>
            <a:ext cx="5901189" cy="320040"/>
          </a:xfrm>
        </p:spPr>
        <p:txBody>
          <a:bodyPr>
            <a:normAutofit/>
          </a:bodyPr>
          <a:lstStyle/>
          <a:p>
            <a:pPr>
              <a:spcAft>
                <a:spcPts val="600"/>
              </a:spcAft>
            </a:pPr>
            <a:r>
              <a:rPr lang="en-US"/>
              <a:t>copyright 2018 Dr. Deborah Gilman &amp; Lisa Standish, Esq. for CLASP use only</a:t>
            </a:r>
          </a:p>
        </p:txBody>
      </p:sp>
    </p:spTree>
    <p:extLst>
      <p:ext uri="{BB962C8B-B14F-4D97-AF65-F5344CB8AC3E}">
        <p14:creationId xmlns:p14="http://schemas.microsoft.com/office/powerpoint/2010/main" val="630452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09ACB-5D24-0A4A-9BCA-09B6C4572DC5}"/>
              </a:ext>
            </a:extLst>
          </p:cNvPr>
          <p:cNvSpPr>
            <a:spLocks noGrp="1"/>
          </p:cNvSpPr>
          <p:nvPr>
            <p:ph type="title"/>
          </p:nvPr>
        </p:nvSpPr>
        <p:spPr>
          <a:xfrm>
            <a:off x="804672" y="804672"/>
            <a:ext cx="4486656" cy="2580653"/>
          </a:xfrm>
          <a:noFill/>
          <a:ln>
            <a:solidFill>
              <a:schemeClr val="tx1"/>
            </a:solidFill>
          </a:ln>
        </p:spPr>
        <p:txBody>
          <a:bodyPr vert="horz" wrap="square" lIns="274320" tIns="182880" rIns="274320" bIns="182880" rtlCol="0" anchor="ctr" anchorCtr="1">
            <a:normAutofit fontScale="90000"/>
          </a:bodyPr>
          <a:lstStyle/>
          <a:p>
            <a:r>
              <a:rPr lang="en-US" sz="4000" dirty="0"/>
              <a:t>PUTTING IT ALL TOGETHER: DEVELOPING A SELF-CARE PLAN</a:t>
            </a:r>
            <a:endParaRPr lang="en-US" sz="4000" dirty="0">
              <a:solidFill>
                <a:schemeClr val="tx1"/>
              </a:solidFill>
            </a:endParaRPr>
          </a:p>
        </p:txBody>
      </p:sp>
      <p:sp>
        <p:nvSpPr>
          <p:cNvPr id="5" name="Content Placeholder 4">
            <a:extLst>
              <a:ext uri="{FF2B5EF4-FFF2-40B4-BE49-F238E27FC236}">
                <a16:creationId xmlns:a16="http://schemas.microsoft.com/office/drawing/2014/main" id="{8E211B27-4782-2A46-AA84-7F64B0915F43}"/>
              </a:ext>
            </a:extLst>
          </p:cNvPr>
          <p:cNvSpPr>
            <a:spLocks noGrp="1"/>
          </p:cNvSpPr>
          <p:nvPr>
            <p:ph idx="1"/>
          </p:nvPr>
        </p:nvSpPr>
        <p:spPr/>
        <p:txBody>
          <a:bodyPr>
            <a:normAutofit fontScale="85000" lnSpcReduction="20000"/>
          </a:bodyPr>
          <a:lstStyle/>
          <a:p>
            <a:r>
              <a:rPr lang="en-US" sz="2400" dirty="0"/>
              <a:t>Physical self care</a:t>
            </a:r>
          </a:p>
          <a:p>
            <a:endParaRPr lang="en-US" sz="2400" dirty="0"/>
          </a:p>
          <a:p>
            <a:r>
              <a:rPr lang="en-US" sz="2400" dirty="0"/>
              <a:t>Psychological self care</a:t>
            </a:r>
          </a:p>
          <a:p>
            <a:endParaRPr lang="en-US" sz="2400" dirty="0"/>
          </a:p>
          <a:p>
            <a:r>
              <a:rPr lang="en-US" sz="2400" dirty="0"/>
              <a:t>Emotional self care</a:t>
            </a:r>
          </a:p>
          <a:p>
            <a:endParaRPr lang="en-US" sz="2400" dirty="0"/>
          </a:p>
          <a:p>
            <a:r>
              <a:rPr lang="en-US" sz="2400" dirty="0"/>
              <a:t>Spiritual self care</a:t>
            </a:r>
          </a:p>
          <a:p>
            <a:endParaRPr lang="en-US" sz="2400" dirty="0"/>
          </a:p>
          <a:p>
            <a:r>
              <a:rPr lang="en-US" sz="2400" dirty="0"/>
              <a:t>Workplace or Professional self care</a:t>
            </a:r>
          </a:p>
          <a:p>
            <a:endParaRPr lang="en-US" sz="2400" dirty="0"/>
          </a:p>
          <a:p>
            <a:pPr marL="0" indent="0">
              <a:buNone/>
            </a:pPr>
            <a:endParaRPr lang="en-US" sz="2400" i="1" dirty="0">
              <a:solidFill>
                <a:srgbClr val="C00000"/>
              </a:solidFill>
            </a:endParaRPr>
          </a:p>
          <a:p>
            <a:pPr marL="0" indent="0">
              <a:buNone/>
            </a:pPr>
            <a:r>
              <a:rPr lang="en-US" sz="2400" i="1" dirty="0">
                <a:solidFill>
                  <a:srgbClr val="C00000"/>
                </a:solidFill>
              </a:rPr>
              <a:t>Find something that works and to be open to the possibility that what works may change over time just as one’s needs and vulnerabilities may evolve as well</a:t>
            </a:r>
            <a:r>
              <a:rPr lang="en-US" sz="2400" dirty="0">
                <a:solidFill>
                  <a:srgbClr val="C00000"/>
                </a:solidFill>
              </a:rPr>
              <a:t>.</a:t>
            </a:r>
          </a:p>
        </p:txBody>
      </p:sp>
      <p:sp>
        <p:nvSpPr>
          <p:cNvPr id="6" name="Text Placeholder 5">
            <a:extLst>
              <a:ext uri="{FF2B5EF4-FFF2-40B4-BE49-F238E27FC236}">
                <a16:creationId xmlns:a16="http://schemas.microsoft.com/office/drawing/2014/main" id="{7BE61FA6-4CA7-1242-A1F3-F42FDB1F4091}"/>
              </a:ext>
            </a:extLst>
          </p:cNvPr>
          <p:cNvSpPr>
            <a:spLocks noGrp="1"/>
          </p:cNvSpPr>
          <p:nvPr>
            <p:ph type="body" sz="half" idx="2"/>
          </p:nvPr>
        </p:nvSpPr>
        <p:spPr/>
        <p:txBody>
          <a:bodyPr/>
          <a:lstStyle/>
          <a:p>
            <a:endParaRPr lang="en-US" dirty="0"/>
          </a:p>
          <a:p>
            <a:r>
              <a:rPr lang="en-US" sz="2000" i="1" dirty="0">
                <a:solidFill>
                  <a:schemeClr val="tx1"/>
                </a:solidFill>
              </a:rPr>
              <a:t>Self care assessment worksheet </a:t>
            </a:r>
          </a:p>
        </p:txBody>
      </p:sp>
      <p:sp>
        <p:nvSpPr>
          <p:cNvPr id="4" name="Footer Placeholder 3">
            <a:extLst>
              <a:ext uri="{FF2B5EF4-FFF2-40B4-BE49-F238E27FC236}">
                <a16:creationId xmlns:a16="http://schemas.microsoft.com/office/drawing/2014/main" id="{CD1F7426-AE91-D04F-A06A-154997A22E88}"/>
              </a:ext>
            </a:extLst>
          </p:cNvPr>
          <p:cNvSpPr>
            <a:spLocks noGrp="1"/>
          </p:cNvSpPr>
          <p:nvPr>
            <p:ph type="ftr" sz="quarter" idx="11"/>
          </p:nvPr>
        </p:nvSpPr>
        <p:spPr/>
        <p:txBody>
          <a:bodyPr vert="horz" lIns="91440" tIns="45720" rIns="91440" bIns="45720" rtlCol="0" anchor="ctr">
            <a:normAutofit/>
          </a:bodyPr>
          <a:lstStyle/>
          <a:p>
            <a:pPr defTabSz="457200">
              <a:spcAft>
                <a:spcPts val="600"/>
              </a:spcAft>
            </a:pPr>
            <a:r>
              <a:rPr lang="en-US" sz="1000"/>
              <a:t>copyright 2018 Dr. Deborah Gilman &amp; Lisa Standish, Esq. for CLASP use only</a:t>
            </a:r>
          </a:p>
        </p:txBody>
      </p:sp>
    </p:spTree>
    <p:extLst>
      <p:ext uri="{BB962C8B-B14F-4D97-AF65-F5344CB8AC3E}">
        <p14:creationId xmlns:p14="http://schemas.microsoft.com/office/powerpoint/2010/main" val="2703511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chemeClr val="bg1"/>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Related image">
            <a:hlinkClick r:id="rId3"/>
            <a:extLst>
              <a:ext uri="{FF2B5EF4-FFF2-40B4-BE49-F238E27FC236}">
                <a16:creationId xmlns:a16="http://schemas.microsoft.com/office/drawing/2014/main" id="{9561C2FE-3477-B847-9D1C-21998FF40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6946" y="1124712"/>
            <a:ext cx="6198108" cy="460857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E2E2B77-D24D-7A4E-8623-E76C8A3F69AD}"/>
              </a:ext>
            </a:extLst>
          </p:cNvPr>
          <p:cNvSpPr>
            <a:spLocks noGrp="1"/>
          </p:cNvSpPr>
          <p:nvPr>
            <p:ph type="ftr" sz="quarter" idx="11"/>
          </p:nvPr>
        </p:nvSpPr>
        <p:spPr>
          <a:xfrm>
            <a:off x="1600200" y="6236208"/>
            <a:ext cx="5901189" cy="320040"/>
          </a:xfrm>
        </p:spPr>
        <p:txBody>
          <a:bodyPr>
            <a:normAutofit/>
          </a:bodyPr>
          <a:lstStyle/>
          <a:p>
            <a:pPr>
              <a:spcAft>
                <a:spcPts val="600"/>
              </a:spcAft>
            </a:pPr>
            <a:r>
              <a:rPr lang="en-US"/>
              <a:t>copyright 2018 Dr. Deborah Gilman &amp; Lisa Standish, Esq. for CLASP use only</a:t>
            </a:r>
          </a:p>
        </p:txBody>
      </p:sp>
    </p:spTree>
    <p:extLst>
      <p:ext uri="{BB962C8B-B14F-4D97-AF65-F5344CB8AC3E}">
        <p14:creationId xmlns:p14="http://schemas.microsoft.com/office/powerpoint/2010/main" val="781162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idx="4294967295"/>
          </p:nvPr>
        </p:nvSpPr>
        <p:spPr>
          <a:xfrm>
            <a:off x="804672" y="2404872"/>
            <a:ext cx="3044950" cy="1627792"/>
          </a:xfrm>
        </p:spPr>
        <p:txBody>
          <a:bodyPr vert="horz" lIns="274320" tIns="182880" rIns="274320" bIns="182880" rtlCol="0" anchor="ctr" anchorCtr="1">
            <a:normAutofit/>
          </a:bodyPr>
          <a:lstStyle/>
          <a:p>
            <a:pPr>
              <a:defRPr/>
            </a:pPr>
            <a:r>
              <a:rPr lang="en-US" sz="2200" b="1" dirty="0"/>
              <a:t>Accessing Systems of Support</a:t>
            </a:r>
          </a:p>
        </p:txBody>
      </p:sp>
      <p:pic>
        <p:nvPicPr>
          <p:cNvPr id="35843" name="Picture 2" descr="C:\Users\Stat0\Desktop\Not-alone-500x400.jpeg"/>
          <p:cNvPicPr>
            <a:picLocks noChangeAspect="1" noChangeArrowheads="1"/>
          </p:cNvPicPr>
          <p:nvPr/>
        </p:nvPicPr>
        <p:blipFill>
          <a:blip r:embed="rId3" cstate="print"/>
          <a:srcRect/>
          <a:stretch>
            <a:fillRect/>
          </a:stretch>
        </p:blipFill>
        <p:spPr bwMode="auto">
          <a:xfrm>
            <a:off x="5294376" y="768629"/>
            <a:ext cx="6257544" cy="5006035"/>
          </a:xfrm>
          <a:prstGeom prst="rect">
            <a:avLst/>
          </a:prstGeom>
          <a:noFill/>
        </p:spPr>
      </p:pic>
    </p:spTree>
    <p:extLst>
      <p:ext uri="{BB962C8B-B14F-4D97-AF65-F5344CB8AC3E}">
        <p14:creationId xmlns:p14="http://schemas.microsoft.com/office/powerpoint/2010/main" val="2712404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199" name="Rectangle 137">
            <a:extLst>
              <a:ext uri="{FF2B5EF4-FFF2-40B4-BE49-F238E27FC236}">
                <a16:creationId xmlns:a16="http://schemas.microsoft.com/office/drawing/2014/main" id="{343EE4E4-4F6E-4D0C-8241-7422485C591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085"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0" name="Rectangle 139">
            <a:extLst>
              <a:ext uri="{FF2B5EF4-FFF2-40B4-BE49-F238E27FC236}">
                <a16:creationId xmlns:a16="http://schemas.microsoft.com/office/drawing/2014/main" id="{39CDFF21-67C6-4C4C-9A1C-C7726D3D39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66"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201" name="Rectangle 141">
            <a:extLst>
              <a:ext uri="{FF2B5EF4-FFF2-40B4-BE49-F238E27FC236}">
                <a16:creationId xmlns:a16="http://schemas.microsoft.com/office/drawing/2014/main" id="{E98F8D60-BC6F-4B41-9481-5F49C96A10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6357"/>
            <a:ext cx="4511266" cy="4928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Related image">
            <a:hlinkClick r:id="rId3"/>
            <a:extLst>
              <a:ext uri="{FF2B5EF4-FFF2-40B4-BE49-F238E27FC236}">
                <a16:creationId xmlns:a16="http://schemas.microsoft.com/office/drawing/2014/main" id="{0DDFCDC0-AF78-ED4F-9A2D-6ECBC71B69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988626" y="2267169"/>
            <a:ext cx="4159568" cy="2006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2D4B85-DB3E-924E-AE6A-D8F40F4254E0}"/>
              </a:ext>
            </a:extLst>
          </p:cNvPr>
          <p:cNvSpPr>
            <a:spLocks noGrp="1"/>
          </p:cNvSpPr>
          <p:nvPr>
            <p:ph type="title"/>
          </p:nvPr>
        </p:nvSpPr>
        <p:spPr>
          <a:xfrm>
            <a:off x="7099956" y="249407"/>
            <a:ext cx="4475892" cy="781345"/>
          </a:xfrm>
          <a:solidFill>
            <a:srgbClr val="FFFFFF"/>
          </a:solidFill>
          <a:ln>
            <a:solidFill>
              <a:srgbClr val="404040"/>
            </a:solidFill>
          </a:ln>
        </p:spPr>
        <p:txBody>
          <a:bodyPr>
            <a:normAutofit fontScale="90000"/>
          </a:bodyPr>
          <a:lstStyle/>
          <a:p>
            <a:r>
              <a:rPr lang="en-US" sz="2000" dirty="0"/>
              <a:t>building team resilience</a:t>
            </a:r>
            <a:br>
              <a:rPr lang="en-US" sz="2000" dirty="0"/>
            </a:br>
            <a:endParaRPr lang="en-US" sz="2000" dirty="0"/>
          </a:p>
        </p:txBody>
      </p:sp>
      <p:sp>
        <p:nvSpPr>
          <p:cNvPr id="4" name="Footer Placeholder 3">
            <a:extLst>
              <a:ext uri="{FF2B5EF4-FFF2-40B4-BE49-F238E27FC236}">
                <a16:creationId xmlns:a16="http://schemas.microsoft.com/office/drawing/2014/main" id="{5307D20E-4BEA-1945-966F-C5321BF95D9A}"/>
              </a:ext>
            </a:extLst>
          </p:cNvPr>
          <p:cNvSpPr>
            <a:spLocks noGrp="1"/>
          </p:cNvSpPr>
          <p:nvPr>
            <p:ph type="ftr" sz="quarter" idx="11"/>
          </p:nvPr>
        </p:nvSpPr>
        <p:spPr>
          <a:xfrm>
            <a:off x="804672" y="6224660"/>
            <a:ext cx="4671182" cy="313300"/>
          </a:xfrm>
        </p:spPr>
        <p:txBody>
          <a:bodyPr>
            <a:normAutofit/>
          </a:bodyPr>
          <a:lstStyle/>
          <a:p>
            <a:pPr>
              <a:spcAft>
                <a:spcPts val="600"/>
              </a:spcAft>
            </a:pPr>
            <a:r>
              <a:rPr lang="en-US"/>
              <a:t>copyright 2018 Dr. Deborah Gilman &amp; Lisa Standish, Esq. for CLASP use only</a:t>
            </a:r>
          </a:p>
        </p:txBody>
      </p:sp>
      <p:sp>
        <p:nvSpPr>
          <p:cNvPr id="6" name="Content Placeholder 5">
            <a:extLst>
              <a:ext uri="{FF2B5EF4-FFF2-40B4-BE49-F238E27FC236}">
                <a16:creationId xmlns:a16="http://schemas.microsoft.com/office/drawing/2014/main" id="{9C895BA2-B9BF-4943-89BC-8EE229F3015A}"/>
              </a:ext>
            </a:extLst>
          </p:cNvPr>
          <p:cNvSpPr>
            <a:spLocks noGrp="1"/>
          </p:cNvSpPr>
          <p:nvPr>
            <p:ph idx="1"/>
          </p:nvPr>
        </p:nvSpPr>
        <p:spPr>
          <a:xfrm>
            <a:off x="6483805" y="1661298"/>
            <a:ext cx="5708195" cy="4876661"/>
          </a:xfrm>
        </p:spPr>
        <p:txBody>
          <a:bodyPr>
            <a:normAutofit/>
          </a:bodyPr>
          <a:lstStyle/>
          <a:p>
            <a:pPr>
              <a:buFont typeface="Wingdings" pitchFamily="2" charset="2"/>
              <a:buChar char="§"/>
            </a:pPr>
            <a:r>
              <a:rPr lang="en-US" sz="2400" dirty="0"/>
              <a:t>How many people have to be doing their job well for you to do yours?</a:t>
            </a:r>
          </a:p>
          <a:p>
            <a:pPr>
              <a:buFont typeface="Wingdings" pitchFamily="2" charset="2"/>
              <a:buChar char="§"/>
            </a:pPr>
            <a:r>
              <a:rPr lang="en-US" sz="2400" dirty="0"/>
              <a:t>Peer support can be essential in making your needs a reality </a:t>
            </a:r>
          </a:p>
          <a:p>
            <a:pPr>
              <a:buFont typeface="Wingdings" pitchFamily="2" charset="2"/>
              <a:buChar char="§"/>
            </a:pPr>
            <a:r>
              <a:rPr lang="en-US" sz="2400" dirty="0"/>
              <a:t>Fostering connection with others is a protective factor in trauma-informed care</a:t>
            </a:r>
          </a:p>
          <a:p>
            <a:pPr>
              <a:buFont typeface="Wingdings" pitchFamily="2" charset="2"/>
              <a:buChar char="§"/>
            </a:pPr>
            <a:r>
              <a:rPr lang="en-US" sz="2400" dirty="0"/>
              <a:t>Model healthy boundaries for peers/clients</a:t>
            </a:r>
          </a:p>
          <a:p>
            <a:pPr>
              <a:buFont typeface="Wingdings" pitchFamily="2" charset="2"/>
              <a:buChar char="§"/>
            </a:pPr>
            <a:r>
              <a:rPr lang="en-US" sz="2400" dirty="0"/>
              <a:t>A stable and consistent work force can be a protective factor </a:t>
            </a:r>
          </a:p>
        </p:txBody>
      </p:sp>
    </p:spTree>
    <p:extLst>
      <p:ext uri="{BB962C8B-B14F-4D97-AF65-F5344CB8AC3E}">
        <p14:creationId xmlns:p14="http://schemas.microsoft.com/office/powerpoint/2010/main" val="74625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34" name="Picture 10" descr="Image result for three good things">
            <a:hlinkClick r:id="rId2"/>
            <a:extLst>
              <a:ext uri="{FF2B5EF4-FFF2-40B4-BE49-F238E27FC236}">
                <a16:creationId xmlns:a16="http://schemas.microsoft.com/office/drawing/2014/main" id="{41EFF785-32B5-9A4B-B9DB-6A31E30B15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11"/>
          <a:stretch/>
        </p:blipFill>
        <p:spPr bwMode="auto">
          <a:xfrm>
            <a:off x="642"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9093B10-BE05-AE4A-820B-C400DCD13845}"/>
              </a:ext>
            </a:extLst>
          </p:cNvPr>
          <p:cNvSpPr>
            <a:spLocks noGrp="1"/>
          </p:cNvSpPr>
          <p:nvPr>
            <p:ph idx="1"/>
          </p:nvPr>
        </p:nvSpPr>
        <p:spPr>
          <a:xfrm>
            <a:off x="6743941" y="976129"/>
            <a:ext cx="4804931" cy="4919815"/>
          </a:xfrm>
        </p:spPr>
        <p:txBody>
          <a:bodyPr vert="horz" lIns="91440" tIns="45720" rIns="91440" bIns="45720" rtlCol="0" anchor="ctr">
            <a:normAutofit/>
          </a:bodyPr>
          <a:lstStyle/>
          <a:p>
            <a:r>
              <a:rPr lang="en-US" dirty="0">
                <a:solidFill>
                  <a:schemeClr val="tx1">
                    <a:lumMod val="85000"/>
                    <a:lumOff val="15000"/>
                  </a:schemeClr>
                </a:solidFill>
              </a:rPr>
              <a:t>Even when we have had challenging meetings, there were also good things that happened in the meeting</a:t>
            </a:r>
          </a:p>
          <a:p>
            <a:endParaRPr lang="en-US" dirty="0">
              <a:solidFill>
                <a:schemeClr val="tx1">
                  <a:lumMod val="85000"/>
                  <a:lumOff val="15000"/>
                </a:schemeClr>
              </a:solidFill>
            </a:endParaRPr>
          </a:p>
          <a:p>
            <a:endParaRPr lang="en-US" dirty="0">
              <a:solidFill>
                <a:schemeClr val="tx1">
                  <a:lumMod val="85000"/>
                  <a:lumOff val="15000"/>
                </a:schemeClr>
              </a:solidFill>
            </a:endParaRPr>
          </a:p>
          <a:p>
            <a:r>
              <a:rPr lang="en-US" dirty="0">
                <a:solidFill>
                  <a:schemeClr val="tx1">
                    <a:lumMod val="85000"/>
                    <a:lumOff val="15000"/>
                  </a:schemeClr>
                </a:solidFill>
              </a:rPr>
              <a:t>Remember that we can feel two things at once</a:t>
            </a:r>
          </a:p>
          <a:p>
            <a:endParaRPr lang="en-US" dirty="0">
              <a:solidFill>
                <a:schemeClr val="tx1">
                  <a:lumMod val="85000"/>
                  <a:lumOff val="15000"/>
                </a:schemeClr>
              </a:solidFill>
            </a:endParaRPr>
          </a:p>
          <a:p>
            <a:endParaRPr lang="en-US" dirty="0">
              <a:solidFill>
                <a:schemeClr val="tx1">
                  <a:lumMod val="85000"/>
                  <a:lumOff val="15000"/>
                </a:schemeClr>
              </a:solidFill>
            </a:endParaRPr>
          </a:p>
          <a:p>
            <a:r>
              <a:rPr lang="en-US" dirty="0">
                <a:solidFill>
                  <a:schemeClr val="tx1">
                    <a:lumMod val="85000"/>
                    <a:lumOff val="15000"/>
                  </a:schemeClr>
                </a:solidFill>
              </a:rPr>
              <a:t>To develop a habit of thankfulness, identify 3 good things during the debrief after each Collaborative Meeting</a:t>
            </a:r>
          </a:p>
        </p:txBody>
      </p:sp>
      <p:sp>
        <p:nvSpPr>
          <p:cNvPr id="4" name="Footer Placeholder 3">
            <a:extLst>
              <a:ext uri="{FF2B5EF4-FFF2-40B4-BE49-F238E27FC236}">
                <a16:creationId xmlns:a16="http://schemas.microsoft.com/office/drawing/2014/main" id="{1583FC13-78B1-6F45-8138-83299E781AD7}"/>
              </a:ext>
            </a:extLst>
          </p:cNvPr>
          <p:cNvSpPr>
            <a:spLocks noGrp="1"/>
          </p:cNvSpPr>
          <p:nvPr>
            <p:ph type="ftr" sz="quarter" idx="11"/>
          </p:nvPr>
        </p:nvSpPr>
        <p:spPr>
          <a:xfrm>
            <a:off x="665988" y="6224660"/>
            <a:ext cx="4680326" cy="313300"/>
          </a:xfrm>
        </p:spPr>
        <p:txBody>
          <a:bodyPr vert="horz" lIns="91440" tIns="45720" rIns="91440" bIns="45720" rtlCol="0" anchor="ctr">
            <a:normAutofit/>
          </a:bodyPr>
          <a:lstStyle/>
          <a:p>
            <a:pPr defTabSz="457200">
              <a:spcAft>
                <a:spcPts val="600"/>
              </a:spcAft>
            </a:pPr>
            <a:r>
              <a:rPr lang="en-US">
                <a:solidFill>
                  <a:srgbClr val="FFFFFF"/>
                </a:solidFill>
              </a:rPr>
              <a:t>copyright 2018 Dr. Deborah Gilman &amp; Lisa Standish, Esq. for CLASP use only</a:t>
            </a:r>
          </a:p>
        </p:txBody>
      </p:sp>
    </p:spTree>
    <p:extLst>
      <p:ext uri="{BB962C8B-B14F-4D97-AF65-F5344CB8AC3E}">
        <p14:creationId xmlns:p14="http://schemas.microsoft.com/office/powerpoint/2010/main" val="153877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660E788-AFA9-4A1B-9991-6AA74632A1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074" name="Picture 2" descr="Image result for hello">
            <a:hlinkClick r:id="rId2"/>
            <a:extLst>
              <a:ext uri="{FF2B5EF4-FFF2-40B4-BE49-F238E27FC236}">
                <a16:creationId xmlns:a16="http://schemas.microsoft.com/office/drawing/2014/main" id="{AF43F1D2-1AA0-E049-9DF9-90B315BA68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653421" y="643467"/>
            <a:ext cx="5539453" cy="54101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16625C7-C89A-6540-86A9-913A4FA18E15}"/>
              </a:ext>
            </a:extLst>
          </p:cNvPr>
          <p:cNvSpPr>
            <a:spLocks noGrp="1"/>
          </p:cNvSpPr>
          <p:nvPr>
            <p:ph type="title"/>
          </p:nvPr>
        </p:nvSpPr>
        <p:spPr>
          <a:xfrm>
            <a:off x="643467" y="643467"/>
            <a:ext cx="3363974" cy="1728044"/>
          </a:xfrm>
          <a:prstGeom prst="ellipse">
            <a:avLst/>
          </a:prstGeom>
          <a:noFill/>
          <a:ln>
            <a:solidFill>
              <a:schemeClr val="bg1"/>
            </a:solidFill>
          </a:ln>
        </p:spPr>
        <p:txBody>
          <a:bodyPr wrap="square">
            <a:normAutofit/>
          </a:bodyPr>
          <a:lstStyle/>
          <a:p>
            <a:r>
              <a:rPr lang="en-US">
                <a:solidFill>
                  <a:schemeClr val="bg1"/>
                </a:solidFill>
              </a:rPr>
              <a:t>Hello game</a:t>
            </a:r>
          </a:p>
        </p:txBody>
      </p:sp>
      <p:sp>
        <p:nvSpPr>
          <p:cNvPr id="3" name="Content Placeholder 2">
            <a:extLst>
              <a:ext uri="{FF2B5EF4-FFF2-40B4-BE49-F238E27FC236}">
                <a16:creationId xmlns:a16="http://schemas.microsoft.com/office/drawing/2014/main" id="{3F9253F0-C8B1-B142-8095-FDC653AB743A}"/>
              </a:ext>
            </a:extLst>
          </p:cNvPr>
          <p:cNvSpPr>
            <a:spLocks noGrp="1"/>
          </p:cNvSpPr>
          <p:nvPr>
            <p:ph idx="1"/>
          </p:nvPr>
        </p:nvSpPr>
        <p:spPr>
          <a:xfrm>
            <a:off x="643468" y="2638044"/>
            <a:ext cx="3363974" cy="3415622"/>
          </a:xfrm>
        </p:spPr>
        <p:txBody>
          <a:bodyPr>
            <a:normAutofit/>
          </a:bodyPr>
          <a:lstStyle/>
          <a:p>
            <a:pPr>
              <a:lnSpc>
                <a:spcPct val="90000"/>
              </a:lnSpc>
            </a:pPr>
            <a:r>
              <a:rPr lang="en-US" sz="1700">
                <a:solidFill>
                  <a:schemeClr val="bg1"/>
                </a:solidFill>
              </a:rPr>
              <a:t>When we say hello, we connect with each member of our team</a:t>
            </a:r>
          </a:p>
          <a:p>
            <a:pPr>
              <a:lnSpc>
                <a:spcPct val="90000"/>
              </a:lnSpc>
            </a:pPr>
            <a:r>
              <a:rPr lang="en-US" sz="1700">
                <a:solidFill>
                  <a:schemeClr val="bg1"/>
                </a:solidFill>
              </a:rPr>
              <a:t>Notice something about the team member</a:t>
            </a:r>
          </a:p>
          <a:p>
            <a:pPr>
              <a:lnSpc>
                <a:spcPct val="90000"/>
              </a:lnSpc>
            </a:pPr>
            <a:r>
              <a:rPr lang="en-US" sz="1700">
                <a:solidFill>
                  <a:schemeClr val="bg1"/>
                </a:solidFill>
              </a:rPr>
              <a:t>Use the prompt :“Your eyes look brown today”; “Your shirt looks green today”</a:t>
            </a:r>
          </a:p>
          <a:p>
            <a:pPr>
              <a:lnSpc>
                <a:spcPct val="90000"/>
              </a:lnSpc>
            </a:pPr>
            <a:r>
              <a:rPr lang="en-US" sz="1700">
                <a:solidFill>
                  <a:schemeClr val="bg1"/>
                </a:solidFill>
              </a:rPr>
              <a:t>The prompt “</a:t>
            </a:r>
            <a:r>
              <a:rPr lang="en-US" sz="1700" i="1">
                <a:solidFill>
                  <a:schemeClr val="bg1"/>
                </a:solidFill>
              </a:rPr>
              <a:t>Your eyes LOOK</a:t>
            </a:r>
            <a:r>
              <a:rPr lang="en-US" sz="1700">
                <a:solidFill>
                  <a:schemeClr val="bg1"/>
                </a:solidFill>
              </a:rPr>
              <a:t>” rather than </a:t>
            </a:r>
            <a:r>
              <a:rPr lang="en-US" sz="1700" i="1">
                <a:solidFill>
                  <a:schemeClr val="bg1"/>
                </a:solidFill>
              </a:rPr>
              <a:t>“Your eyes are”</a:t>
            </a:r>
          </a:p>
          <a:p>
            <a:pPr>
              <a:lnSpc>
                <a:spcPct val="90000"/>
              </a:lnSpc>
            </a:pPr>
            <a:r>
              <a:rPr lang="en-US" sz="1700">
                <a:solidFill>
                  <a:schemeClr val="bg1"/>
                </a:solidFill>
              </a:rPr>
              <a:t>Practice observing without judging, analyzing,  or jumping to conclusions</a:t>
            </a:r>
          </a:p>
          <a:p>
            <a:pPr>
              <a:lnSpc>
                <a:spcPct val="90000"/>
              </a:lnSpc>
            </a:pPr>
            <a:endParaRPr lang="en-US" sz="1700" i="1">
              <a:solidFill>
                <a:schemeClr val="bg1"/>
              </a:solidFill>
            </a:endParaRPr>
          </a:p>
        </p:txBody>
      </p:sp>
      <p:sp>
        <p:nvSpPr>
          <p:cNvPr id="4" name="Footer Placeholder 3">
            <a:extLst>
              <a:ext uri="{FF2B5EF4-FFF2-40B4-BE49-F238E27FC236}">
                <a16:creationId xmlns:a16="http://schemas.microsoft.com/office/drawing/2014/main" id="{93D29E54-21F0-C641-8701-D60B64BD45C8}"/>
              </a:ext>
            </a:extLst>
          </p:cNvPr>
          <p:cNvSpPr>
            <a:spLocks noGrp="1"/>
          </p:cNvSpPr>
          <p:nvPr>
            <p:ph type="ftr" sz="quarter" idx="11"/>
          </p:nvPr>
        </p:nvSpPr>
        <p:spPr>
          <a:xfrm>
            <a:off x="5779007" y="6236208"/>
            <a:ext cx="4776478" cy="320040"/>
          </a:xfrm>
        </p:spPr>
        <p:txBody>
          <a:bodyPr>
            <a:normAutofit/>
          </a:bodyPr>
          <a:lstStyle/>
          <a:p>
            <a:pPr algn="r">
              <a:spcAft>
                <a:spcPts val="600"/>
              </a:spcAft>
            </a:pPr>
            <a:r>
              <a:rPr lang="en-US"/>
              <a:t>copyright 2018 Dr. Deborah Gilman &amp; Lisa Standish, Esq. for CLASP use only</a:t>
            </a:r>
          </a:p>
        </p:txBody>
      </p:sp>
    </p:spTree>
    <p:extLst>
      <p:ext uri="{BB962C8B-B14F-4D97-AF65-F5344CB8AC3E}">
        <p14:creationId xmlns:p14="http://schemas.microsoft.com/office/powerpoint/2010/main" val="2129145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660E788-AFA9-4A1B-9991-6AA74632A1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122" name="Picture 2" descr="Image result for paper chain">
            <a:hlinkClick r:id="rId2"/>
            <a:extLst>
              <a:ext uri="{FF2B5EF4-FFF2-40B4-BE49-F238E27FC236}">
                <a16:creationId xmlns:a16="http://schemas.microsoft.com/office/drawing/2014/main" id="{40397D19-76AA-8B49-A662-0469989DD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763" y="1781345"/>
            <a:ext cx="6250769" cy="31344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79E9E3B-43BC-DD49-81FB-9386E5E172AA}"/>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sz="2800">
                <a:solidFill>
                  <a:schemeClr val="bg1"/>
                </a:solidFill>
              </a:rPr>
              <a:t>Appreciation chain</a:t>
            </a:r>
          </a:p>
        </p:txBody>
      </p:sp>
      <p:sp>
        <p:nvSpPr>
          <p:cNvPr id="3" name="Content Placeholder 2">
            <a:extLst>
              <a:ext uri="{FF2B5EF4-FFF2-40B4-BE49-F238E27FC236}">
                <a16:creationId xmlns:a16="http://schemas.microsoft.com/office/drawing/2014/main" id="{0BE45096-DBF4-FB46-B8EA-712B8594BE45}"/>
              </a:ext>
            </a:extLst>
          </p:cNvPr>
          <p:cNvSpPr>
            <a:spLocks noGrp="1"/>
          </p:cNvSpPr>
          <p:nvPr>
            <p:ph idx="1"/>
          </p:nvPr>
        </p:nvSpPr>
        <p:spPr>
          <a:xfrm>
            <a:off x="643468" y="2638044"/>
            <a:ext cx="3363973" cy="3918204"/>
          </a:xfrm>
        </p:spPr>
        <p:txBody>
          <a:bodyPr vert="horz" lIns="91440" tIns="45720" rIns="91440" bIns="45720" rtlCol="0">
            <a:normAutofit fontScale="92500" lnSpcReduction="10000"/>
          </a:bodyPr>
          <a:lstStyle/>
          <a:p>
            <a:pPr>
              <a:lnSpc>
                <a:spcPct val="90000"/>
              </a:lnSpc>
            </a:pPr>
            <a:r>
              <a:rPr lang="en-US" sz="2400" dirty="0">
                <a:solidFill>
                  <a:schemeClr val="bg1"/>
                </a:solidFill>
              </a:rPr>
              <a:t>During the Professional Debrief </a:t>
            </a:r>
          </a:p>
          <a:p>
            <a:pPr>
              <a:lnSpc>
                <a:spcPct val="90000"/>
              </a:lnSpc>
            </a:pPr>
            <a:r>
              <a:rPr lang="en-US" sz="2400" dirty="0">
                <a:solidFill>
                  <a:schemeClr val="bg1"/>
                </a:solidFill>
              </a:rPr>
              <a:t>Each team member notices and states an appreciation for an action of a team member during the meeting.</a:t>
            </a:r>
          </a:p>
          <a:p>
            <a:pPr>
              <a:lnSpc>
                <a:spcPct val="90000"/>
              </a:lnSpc>
            </a:pPr>
            <a:r>
              <a:rPr lang="en-US" sz="2400" dirty="0">
                <a:solidFill>
                  <a:schemeClr val="bg1"/>
                </a:solidFill>
              </a:rPr>
              <a:t>“I appreciate(d) when you…”</a:t>
            </a:r>
          </a:p>
          <a:p>
            <a:pPr>
              <a:lnSpc>
                <a:spcPct val="90000"/>
              </a:lnSpc>
            </a:pPr>
            <a:r>
              <a:rPr lang="en-US" sz="2400" dirty="0">
                <a:solidFill>
                  <a:schemeClr val="bg1"/>
                </a:solidFill>
              </a:rPr>
              <a:t>Reframing, encouraging, noticing to increase similar future behavior </a:t>
            </a:r>
          </a:p>
          <a:p>
            <a:pPr>
              <a:lnSpc>
                <a:spcPct val="90000"/>
              </a:lnSpc>
            </a:pPr>
            <a:endParaRPr lang="en-US" sz="1300" dirty="0">
              <a:solidFill>
                <a:schemeClr val="bg1"/>
              </a:solidFill>
            </a:endParaRPr>
          </a:p>
        </p:txBody>
      </p:sp>
      <p:sp>
        <p:nvSpPr>
          <p:cNvPr id="5" name="Footer Placeholder 4">
            <a:extLst>
              <a:ext uri="{FF2B5EF4-FFF2-40B4-BE49-F238E27FC236}">
                <a16:creationId xmlns:a16="http://schemas.microsoft.com/office/drawing/2014/main" id="{C182CBC4-91B7-BD4B-99A3-FD02754F0078}"/>
              </a:ext>
            </a:extLst>
          </p:cNvPr>
          <p:cNvSpPr>
            <a:spLocks noGrp="1"/>
          </p:cNvSpPr>
          <p:nvPr>
            <p:ph type="ftr" sz="quarter" idx="11"/>
          </p:nvPr>
        </p:nvSpPr>
        <p:spPr>
          <a:xfrm>
            <a:off x="5779007" y="6236208"/>
            <a:ext cx="4776478" cy="320040"/>
          </a:xfrm>
        </p:spPr>
        <p:txBody>
          <a:bodyPr vert="horz" lIns="91440" tIns="45720" rIns="91440" bIns="45720" rtlCol="0" anchor="ctr">
            <a:normAutofit/>
          </a:bodyPr>
          <a:lstStyle/>
          <a:p>
            <a:pPr algn="r" defTabSz="457200">
              <a:spcAft>
                <a:spcPts val="600"/>
              </a:spcAft>
            </a:pPr>
            <a:r>
              <a:rPr lang="en-US">
                <a:solidFill>
                  <a:schemeClr val="tx1">
                    <a:alpha val="70000"/>
                  </a:schemeClr>
                </a:solidFill>
              </a:rPr>
              <a:t>copyright 2018 Dr. Deborah Gilman &amp; Lisa Standish, Esq. for CLASP use only</a:t>
            </a:r>
          </a:p>
        </p:txBody>
      </p:sp>
    </p:spTree>
    <p:extLst>
      <p:ext uri="{BB962C8B-B14F-4D97-AF65-F5344CB8AC3E}">
        <p14:creationId xmlns:p14="http://schemas.microsoft.com/office/powerpoint/2010/main" val="2615287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660E788-AFA9-4A1B-9991-6AA74632A1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4" name="Picture 2" descr="Image result for safety net clipart">
            <a:hlinkClick r:id="rId2"/>
            <a:extLst>
              <a:ext uri="{FF2B5EF4-FFF2-40B4-BE49-F238E27FC236}">
                <a16:creationId xmlns:a16="http://schemas.microsoft.com/office/drawing/2014/main" id="{A7870624-CA2D-F942-A96A-C9CFF9A2A0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297763" y="1130923"/>
            <a:ext cx="6250769" cy="45961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073577-7DC0-7445-9A67-ED5CFD72F8BB}"/>
              </a:ext>
            </a:extLst>
          </p:cNvPr>
          <p:cNvSpPr>
            <a:spLocks noGrp="1"/>
          </p:cNvSpPr>
          <p:nvPr>
            <p:ph type="title"/>
          </p:nvPr>
        </p:nvSpPr>
        <p:spPr>
          <a:xfrm>
            <a:off x="643467" y="643467"/>
            <a:ext cx="3363974" cy="1728044"/>
          </a:xfrm>
          <a:prstGeom prst="ellipse">
            <a:avLst/>
          </a:prstGeom>
          <a:noFill/>
          <a:ln>
            <a:solidFill>
              <a:schemeClr val="bg1"/>
            </a:solidFill>
          </a:ln>
        </p:spPr>
        <p:txBody>
          <a:bodyPr vert="horz" wrap="square" lIns="182880" tIns="182880" rIns="182880" bIns="182880" rtlCol="0">
            <a:normAutofit fontScale="90000"/>
          </a:bodyPr>
          <a:lstStyle/>
          <a:p>
            <a:r>
              <a:rPr lang="en-US" sz="2000" dirty="0">
                <a:solidFill>
                  <a:schemeClr val="bg1"/>
                </a:solidFill>
              </a:rPr>
              <a:t>Developing a team resilience plan</a:t>
            </a:r>
          </a:p>
        </p:txBody>
      </p:sp>
      <p:sp>
        <p:nvSpPr>
          <p:cNvPr id="20" name="Content Placeholder 15">
            <a:extLst>
              <a:ext uri="{FF2B5EF4-FFF2-40B4-BE49-F238E27FC236}">
                <a16:creationId xmlns:a16="http://schemas.microsoft.com/office/drawing/2014/main" id="{5EB86FC3-2777-4E5E-877F-993F18AD8122}"/>
              </a:ext>
            </a:extLst>
          </p:cNvPr>
          <p:cNvSpPr>
            <a:spLocks noGrp="1"/>
          </p:cNvSpPr>
          <p:nvPr>
            <p:ph idx="1"/>
          </p:nvPr>
        </p:nvSpPr>
        <p:spPr>
          <a:xfrm>
            <a:off x="291548" y="2638043"/>
            <a:ext cx="4055165" cy="3802513"/>
          </a:xfrm>
        </p:spPr>
        <p:txBody>
          <a:bodyPr>
            <a:normAutofit fontScale="85000" lnSpcReduction="20000"/>
          </a:bodyPr>
          <a:lstStyle/>
          <a:p>
            <a:pPr marL="0" indent="0">
              <a:buNone/>
            </a:pPr>
            <a:endParaRPr lang="en-US" dirty="0">
              <a:solidFill>
                <a:schemeClr val="bg1"/>
              </a:solidFill>
            </a:endParaRPr>
          </a:p>
          <a:p>
            <a:r>
              <a:rPr lang="en-US" dirty="0">
                <a:solidFill>
                  <a:schemeClr val="bg1"/>
                </a:solidFill>
              </a:rPr>
              <a:t>Not just survival or “getting through” but adapting </a:t>
            </a:r>
          </a:p>
          <a:p>
            <a:r>
              <a:rPr lang="en-US" dirty="0">
                <a:solidFill>
                  <a:schemeClr val="bg1"/>
                </a:solidFill>
              </a:rPr>
              <a:t>Set small goals &amp; celebrate them</a:t>
            </a:r>
          </a:p>
          <a:p>
            <a:pPr lvl="1"/>
            <a:r>
              <a:rPr lang="en-US" dirty="0">
                <a:solidFill>
                  <a:schemeClr val="bg1"/>
                </a:solidFill>
              </a:rPr>
              <a:t>Reduces impulsivity and feeling lack of control</a:t>
            </a:r>
          </a:p>
          <a:p>
            <a:pPr lvl="1"/>
            <a:r>
              <a:rPr lang="en-US" dirty="0">
                <a:solidFill>
                  <a:schemeClr val="bg1"/>
                </a:solidFill>
              </a:rPr>
              <a:t>Generate Work Satisfaction </a:t>
            </a:r>
          </a:p>
          <a:p>
            <a:pPr lvl="1"/>
            <a:r>
              <a:rPr lang="en-US" dirty="0">
                <a:solidFill>
                  <a:schemeClr val="bg1"/>
                </a:solidFill>
              </a:rPr>
              <a:t>Noticing and remembering the joys and achievements of the work we do</a:t>
            </a:r>
          </a:p>
          <a:p>
            <a:r>
              <a:rPr lang="en-US" dirty="0">
                <a:solidFill>
                  <a:schemeClr val="bg1"/>
                </a:solidFill>
              </a:rPr>
              <a:t>Increase Emotional Connection</a:t>
            </a:r>
          </a:p>
          <a:p>
            <a:pPr lvl="1"/>
            <a:r>
              <a:rPr lang="en-US" dirty="0">
                <a:solidFill>
                  <a:schemeClr val="bg1"/>
                </a:solidFill>
              </a:rPr>
              <a:t>Individual growth &amp; sharing</a:t>
            </a:r>
          </a:p>
          <a:p>
            <a:pPr lvl="1"/>
            <a:r>
              <a:rPr lang="en-US" dirty="0">
                <a:solidFill>
                  <a:schemeClr val="bg1"/>
                </a:solidFill>
              </a:rPr>
              <a:t>Supervision/consultation/mentors</a:t>
            </a:r>
          </a:p>
          <a:p>
            <a:r>
              <a:rPr lang="en-US" dirty="0">
                <a:solidFill>
                  <a:schemeClr val="bg1"/>
                </a:solidFill>
              </a:rPr>
              <a:t>Define roles for team members</a:t>
            </a:r>
          </a:p>
          <a:p>
            <a:pPr lvl="1"/>
            <a:r>
              <a:rPr lang="en-US" dirty="0">
                <a:solidFill>
                  <a:schemeClr val="bg1"/>
                </a:solidFill>
              </a:rPr>
              <a:t>Play an active role on the team</a:t>
            </a:r>
          </a:p>
          <a:p>
            <a:endParaRPr lang="en-US" dirty="0">
              <a:solidFill>
                <a:schemeClr val="bg1"/>
              </a:solidFill>
            </a:endParaRPr>
          </a:p>
        </p:txBody>
      </p:sp>
      <p:sp>
        <p:nvSpPr>
          <p:cNvPr id="3" name="Footer Placeholder 2">
            <a:extLst>
              <a:ext uri="{FF2B5EF4-FFF2-40B4-BE49-F238E27FC236}">
                <a16:creationId xmlns:a16="http://schemas.microsoft.com/office/drawing/2014/main" id="{8BDF2255-106B-8946-9B08-2D5B82B77504}"/>
              </a:ext>
            </a:extLst>
          </p:cNvPr>
          <p:cNvSpPr>
            <a:spLocks noGrp="1"/>
          </p:cNvSpPr>
          <p:nvPr>
            <p:ph type="ftr" sz="quarter" idx="11"/>
          </p:nvPr>
        </p:nvSpPr>
        <p:spPr>
          <a:xfrm>
            <a:off x="6095999" y="6216226"/>
            <a:ext cx="5901189" cy="320040"/>
          </a:xfrm>
        </p:spPr>
        <p:txBody>
          <a:bodyPr/>
          <a:lstStyle/>
          <a:p>
            <a:r>
              <a:rPr lang="en-US" dirty="0"/>
              <a:t>copyright 2018 Dr. Deborah Gilman &amp; Lisa Standish, Esq. for CLASP use only</a:t>
            </a:r>
          </a:p>
        </p:txBody>
      </p:sp>
    </p:spTree>
    <p:extLst>
      <p:ext uri="{BB962C8B-B14F-4D97-AF65-F5344CB8AC3E}">
        <p14:creationId xmlns:p14="http://schemas.microsoft.com/office/powerpoint/2010/main" val="3221341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pic>
        <p:nvPicPr>
          <p:cNvPr id="10242" name="Picture 2" descr="Image result for broken heart">
            <a:hlinkClick r:id="rId3"/>
            <a:extLst>
              <a:ext uri="{FF2B5EF4-FFF2-40B4-BE49-F238E27FC236}">
                <a16:creationId xmlns:a16="http://schemas.microsoft.com/office/drawing/2014/main" id="{220FD1B7-F4D4-B344-8853-26257D7D73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104"/>
          <a:stretch/>
        </p:blipFill>
        <p:spPr bwMode="auto">
          <a:xfrm>
            <a:off x="0" y="0"/>
            <a:ext cx="688489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9B917C-645E-B44C-924B-1DDB8544AE5E}"/>
              </a:ext>
            </a:extLst>
          </p:cNvPr>
          <p:cNvSpPr>
            <a:spLocks noGrp="1"/>
          </p:cNvSpPr>
          <p:nvPr>
            <p:ph type="title"/>
          </p:nvPr>
        </p:nvSpPr>
        <p:spPr>
          <a:xfrm>
            <a:off x="67273" y="256031"/>
            <a:ext cx="3701579" cy="3317583"/>
          </a:xfrm>
          <a:noFill/>
          <a:ln>
            <a:noFill/>
          </a:ln>
        </p:spPr>
        <p:txBody>
          <a:bodyPr vert="horz" lIns="274320" tIns="182880" rIns="274320" bIns="182880" rtlCol="0" anchor="ctr" anchorCtr="1">
            <a:normAutofit fontScale="90000"/>
          </a:bodyPr>
          <a:lstStyle/>
          <a:p>
            <a:pPr algn="l"/>
            <a:r>
              <a:rPr lang="en-US" i="1" dirty="0">
                <a:solidFill>
                  <a:schemeClr val="tx1"/>
                </a:solidFill>
              </a:rPr>
              <a:t>“the capacity for compassion and empathy seems to be at the core of our ability to do the work and at the core of our ability to be wounded by the work”</a:t>
            </a:r>
            <a:br>
              <a:rPr lang="en-US" i="1" dirty="0">
                <a:solidFill>
                  <a:schemeClr val="tx1"/>
                </a:solidFill>
              </a:rPr>
            </a:br>
            <a:r>
              <a:rPr lang="en-US" dirty="0">
                <a:solidFill>
                  <a:schemeClr val="tx1"/>
                </a:solidFill>
              </a:rPr>
              <a:t>- </a:t>
            </a:r>
            <a:r>
              <a:rPr lang="en-US" dirty="0" err="1">
                <a:solidFill>
                  <a:schemeClr val="tx1"/>
                </a:solidFill>
              </a:rPr>
              <a:t>C.Figley</a:t>
            </a:r>
            <a:endParaRPr lang="en-US" dirty="0">
              <a:solidFill>
                <a:schemeClr val="tx1"/>
              </a:solidFill>
            </a:endParaRPr>
          </a:p>
        </p:txBody>
      </p:sp>
      <p:sp>
        <p:nvSpPr>
          <p:cNvPr id="3" name="Footer Placeholder 2">
            <a:extLst>
              <a:ext uri="{FF2B5EF4-FFF2-40B4-BE49-F238E27FC236}">
                <a16:creationId xmlns:a16="http://schemas.microsoft.com/office/drawing/2014/main" id="{92577520-F31A-2342-8EAE-677B261206E0}"/>
              </a:ext>
            </a:extLst>
          </p:cNvPr>
          <p:cNvSpPr>
            <a:spLocks noGrp="1"/>
          </p:cNvSpPr>
          <p:nvPr>
            <p:ph type="ftr" sz="quarter" idx="11"/>
          </p:nvPr>
        </p:nvSpPr>
        <p:spPr>
          <a:xfrm>
            <a:off x="1254917" y="6228287"/>
            <a:ext cx="6049960" cy="313300"/>
          </a:xfrm>
        </p:spPr>
        <p:txBody>
          <a:bodyPr vert="horz" lIns="91440" tIns="45720" rIns="91440" bIns="45720" rtlCol="0" anchor="ctr">
            <a:normAutofit/>
          </a:bodyPr>
          <a:lstStyle/>
          <a:p>
            <a:pPr defTabSz="457200">
              <a:spcAft>
                <a:spcPts val="600"/>
              </a:spcAft>
            </a:pPr>
            <a:r>
              <a:rPr lang="en-US" dirty="0">
                <a:solidFill>
                  <a:srgbClr val="FFFFFF"/>
                </a:solidFill>
              </a:rPr>
              <a:t>copyright 2018 Dr. Deborah Gilman &amp; Lisa Standish, Esq. for CLASP use only</a:t>
            </a:r>
          </a:p>
        </p:txBody>
      </p:sp>
      <p:sp>
        <p:nvSpPr>
          <p:cNvPr id="4" name="Rectangle 3">
            <a:extLst>
              <a:ext uri="{FF2B5EF4-FFF2-40B4-BE49-F238E27FC236}">
                <a16:creationId xmlns:a16="http://schemas.microsoft.com/office/drawing/2014/main" id="{B3153FEC-AA08-EC49-AA6D-C6DFCA48C9BE}"/>
              </a:ext>
            </a:extLst>
          </p:cNvPr>
          <p:cNvSpPr/>
          <p:nvPr/>
        </p:nvSpPr>
        <p:spPr>
          <a:xfrm>
            <a:off x="7304876" y="466078"/>
            <a:ext cx="3972723" cy="5576911"/>
          </a:xfrm>
          <a:prstGeom prst="rect">
            <a:avLst/>
          </a:prstGeom>
        </p:spPr>
        <p:txBody>
          <a:bodyPr wrap="square">
            <a:spAutoFit/>
          </a:bodyPr>
          <a:lstStyle/>
          <a:p>
            <a:pPr>
              <a:lnSpc>
                <a:spcPct val="90000"/>
              </a:lnSpc>
            </a:pPr>
            <a:r>
              <a:rPr lang="en-US" b="1" dirty="0"/>
              <a:t>Practice Self Compassion </a:t>
            </a:r>
          </a:p>
          <a:p>
            <a:pPr>
              <a:lnSpc>
                <a:spcPct val="90000"/>
              </a:lnSpc>
            </a:pPr>
            <a:endParaRPr lang="en-US" dirty="0"/>
          </a:p>
          <a:p>
            <a:pPr>
              <a:lnSpc>
                <a:spcPct val="90000"/>
              </a:lnSpc>
            </a:pPr>
            <a:endParaRPr lang="en-US" dirty="0"/>
          </a:p>
          <a:p>
            <a:pPr>
              <a:lnSpc>
                <a:spcPct val="90000"/>
              </a:lnSpc>
            </a:pPr>
            <a:endParaRPr lang="en-US" b="1" dirty="0"/>
          </a:p>
          <a:p>
            <a:pPr>
              <a:lnSpc>
                <a:spcPct val="90000"/>
              </a:lnSpc>
            </a:pPr>
            <a:r>
              <a:rPr lang="en-US" b="1" dirty="0"/>
              <a:t>Reach out to your practice group</a:t>
            </a:r>
            <a:r>
              <a:rPr lang="en-US" dirty="0"/>
              <a:t>. </a:t>
            </a:r>
          </a:p>
          <a:p>
            <a:pPr>
              <a:lnSpc>
                <a:spcPct val="90000"/>
              </a:lnSpc>
            </a:pPr>
            <a:endParaRPr lang="en-US" b="1" dirty="0"/>
          </a:p>
          <a:p>
            <a:pPr>
              <a:lnSpc>
                <a:spcPct val="90000"/>
              </a:lnSpc>
            </a:pPr>
            <a:endParaRPr lang="en-US" b="1" dirty="0"/>
          </a:p>
          <a:p>
            <a:pPr>
              <a:lnSpc>
                <a:spcPct val="90000"/>
              </a:lnSpc>
            </a:pPr>
            <a:endParaRPr lang="en-US" b="1" dirty="0"/>
          </a:p>
          <a:p>
            <a:pPr>
              <a:lnSpc>
                <a:spcPct val="90000"/>
              </a:lnSpc>
            </a:pPr>
            <a:endParaRPr lang="en-US" b="1" dirty="0"/>
          </a:p>
          <a:p>
            <a:pPr>
              <a:lnSpc>
                <a:spcPct val="90000"/>
              </a:lnSpc>
            </a:pPr>
            <a:r>
              <a:rPr lang="en-US" b="1" dirty="0"/>
              <a:t>Self Check-in and Body Scanning</a:t>
            </a:r>
          </a:p>
          <a:p>
            <a:pPr>
              <a:lnSpc>
                <a:spcPct val="90000"/>
              </a:lnSpc>
            </a:pPr>
            <a:endParaRPr lang="en-US" b="1" dirty="0"/>
          </a:p>
          <a:p>
            <a:pPr>
              <a:lnSpc>
                <a:spcPct val="90000"/>
              </a:lnSpc>
            </a:pPr>
            <a:endParaRPr lang="en-US" b="1" dirty="0"/>
          </a:p>
          <a:p>
            <a:pPr>
              <a:lnSpc>
                <a:spcPct val="90000"/>
              </a:lnSpc>
            </a:pPr>
            <a:endParaRPr lang="en-US" b="1" dirty="0"/>
          </a:p>
          <a:p>
            <a:pPr>
              <a:lnSpc>
                <a:spcPct val="90000"/>
              </a:lnSpc>
            </a:pPr>
            <a:endParaRPr lang="en-US" b="1" dirty="0"/>
          </a:p>
          <a:p>
            <a:pPr>
              <a:lnSpc>
                <a:spcPct val="90000"/>
              </a:lnSpc>
            </a:pPr>
            <a:endParaRPr lang="en-US" b="1" dirty="0"/>
          </a:p>
          <a:p>
            <a:pPr>
              <a:lnSpc>
                <a:spcPct val="90000"/>
              </a:lnSpc>
            </a:pPr>
            <a:r>
              <a:rPr lang="en-US" b="1" dirty="0"/>
              <a:t>Boundaries/limit setting</a:t>
            </a:r>
          </a:p>
          <a:p>
            <a:pPr>
              <a:lnSpc>
                <a:spcPct val="90000"/>
              </a:lnSpc>
            </a:pPr>
            <a:endParaRPr lang="en-US" b="1" dirty="0"/>
          </a:p>
          <a:p>
            <a:pPr>
              <a:lnSpc>
                <a:spcPct val="90000"/>
              </a:lnSpc>
            </a:pPr>
            <a:endParaRPr lang="en-US" b="1" dirty="0"/>
          </a:p>
          <a:p>
            <a:pPr>
              <a:lnSpc>
                <a:spcPct val="90000"/>
              </a:lnSpc>
            </a:pPr>
            <a:endParaRPr lang="en-US" b="1" dirty="0"/>
          </a:p>
          <a:p>
            <a:pPr>
              <a:lnSpc>
                <a:spcPct val="90000"/>
              </a:lnSpc>
            </a:pPr>
            <a:endParaRPr lang="en-US" b="1" dirty="0"/>
          </a:p>
          <a:p>
            <a:pPr>
              <a:lnSpc>
                <a:spcPct val="90000"/>
              </a:lnSpc>
            </a:pPr>
            <a:endParaRPr lang="en-US" b="1" dirty="0"/>
          </a:p>
          <a:p>
            <a:pPr>
              <a:lnSpc>
                <a:spcPct val="90000"/>
              </a:lnSpc>
            </a:pPr>
            <a:r>
              <a:rPr lang="en-US" b="1" dirty="0"/>
              <a:t>Check your automatic thoughts</a:t>
            </a:r>
          </a:p>
        </p:txBody>
      </p:sp>
    </p:spTree>
    <p:extLst>
      <p:ext uri="{BB962C8B-B14F-4D97-AF65-F5344CB8AC3E}">
        <p14:creationId xmlns:p14="http://schemas.microsoft.com/office/powerpoint/2010/main" val="21927613"/>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4" descr="Related image">
            <a:hlinkClick r:id="rId3"/>
            <a:extLst>
              <a:ext uri="{FF2B5EF4-FFF2-40B4-BE49-F238E27FC236}">
                <a16:creationId xmlns:a16="http://schemas.microsoft.com/office/drawing/2014/main" id="{F92D49C9-4AAC-E743-9EA0-4F8F8A51DCE5}"/>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0114" r="-2" b="5228"/>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9545038E-32CE-9646-AACA-5E4E5E9375B2}"/>
              </a:ext>
            </a:extLst>
          </p:cNvPr>
          <p:cNvSpPr>
            <a:spLocks noGrp="1"/>
          </p:cNvSpPr>
          <p:nvPr>
            <p:ph type="body" sz="half" idx="2"/>
          </p:nvPr>
        </p:nvSpPr>
        <p:spPr>
          <a:xfrm>
            <a:off x="431805" y="1330864"/>
            <a:ext cx="5497664" cy="4905344"/>
          </a:xfrm>
        </p:spPr>
        <p:txBody>
          <a:bodyPr vert="horz" lIns="91440" tIns="45720" rIns="91440" bIns="45720" rtlCol="0">
            <a:normAutofit/>
          </a:bodyPr>
          <a:lstStyle/>
          <a:p>
            <a:pPr marL="500126" indent="-228600" algn="l">
              <a:lnSpc>
                <a:spcPct val="90000"/>
              </a:lnSpc>
              <a:buFont typeface="Arial" panose="020B0604020202020204" pitchFamily="34" charset="0"/>
              <a:buChar char="•"/>
              <a:defRPr sz="3528"/>
            </a:pPr>
            <a:endParaRPr lang="en-US" sz="2800" dirty="0"/>
          </a:p>
          <a:p>
            <a:pPr marL="500126" indent="-228600" algn="l">
              <a:lnSpc>
                <a:spcPct val="90000"/>
              </a:lnSpc>
              <a:buFont typeface="Arial" panose="020B0604020202020204" pitchFamily="34" charset="0"/>
              <a:buChar char="•"/>
              <a:defRPr sz="3528"/>
            </a:pPr>
            <a:r>
              <a:rPr lang="en-US" sz="2800" dirty="0"/>
              <a:t>Because I hurt. </a:t>
            </a:r>
          </a:p>
          <a:p>
            <a:pPr marL="500126" indent="-228600" algn="l">
              <a:lnSpc>
                <a:spcPct val="90000"/>
              </a:lnSpc>
              <a:buFont typeface="Arial" panose="020B0604020202020204" pitchFamily="34" charset="0"/>
              <a:buChar char="•"/>
              <a:defRPr sz="3528"/>
            </a:pPr>
            <a:r>
              <a:rPr lang="en-US" sz="2800" dirty="0"/>
              <a:t>Because I matter.</a:t>
            </a:r>
          </a:p>
          <a:p>
            <a:pPr marL="500126" indent="-228600" algn="l">
              <a:lnSpc>
                <a:spcPct val="90000"/>
              </a:lnSpc>
              <a:buFont typeface="Arial" panose="020B0604020202020204" pitchFamily="34" charset="0"/>
              <a:buChar char="•"/>
              <a:defRPr sz="3528"/>
            </a:pPr>
            <a:r>
              <a:rPr lang="en-US" sz="2800" dirty="0"/>
              <a:t>Because my clients matter.  </a:t>
            </a:r>
          </a:p>
          <a:p>
            <a:pPr marL="500126" indent="-228600" algn="l">
              <a:lnSpc>
                <a:spcPct val="90000"/>
              </a:lnSpc>
              <a:buFont typeface="Arial" panose="020B0604020202020204" pitchFamily="34" charset="0"/>
              <a:buChar char="•"/>
              <a:defRPr sz="3528"/>
            </a:pPr>
            <a:r>
              <a:rPr lang="en-US" sz="2800" dirty="0"/>
              <a:t>Because the work I do matters. </a:t>
            </a:r>
          </a:p>
          <a:p>
            <a:pPr marL="500126" indent="-228600" algn="l">
              <a:lnSpc>
                <a:spcPct val="90000"/>
              </a:lnSpc>
              <a:buFont typeface="Arial" panose="020B0604020202020204" pitchFamily="34" charset="0"/>
              <a:buChar char="•"/>
              <a:defRPr sz="3528"/>
            </a:pPr>
            <a:r>
              <a:rPr lang="en-US" sz="2800" dirty="0"/>
              <a:t>Because the profession matters.  </a:t>
            </a:r>
          </a:p>
          <a:p>
            <a:pPr marL="500126" indent="-228600" algn="l">
              <a:lnSpc>
                <a:spcPct val="90000"/>
              </a:lnSpc>
              <a:buFont typeface="Arial" panose="020B0604020202020204" pitchFamily="34" charset="0"/>
              <a:buChar char="•"/>
              <a:defRPr sz="3528"/>
            </a:pPr>
            <a:r>
              <a:rPr lang="en-US" sz="2800" dirty="0"/>
              <a:t>Because I must.</a:t>
            </a:r>
          </a:p>
          <a:p>
            <a:pPr indent="-228600" algn="l">
              <a:lnSpc>
                <a:spcPct val="90000"/>
              </a:lnSpc>
              <a:buFont typeface="Arial" panose="020B0604020202020204" pitchFamily="34" charset="0"/>
              <a:buChar char="•"/>
            </a:pPr>
            <a:endParaRPr lang="en-US" sz="1000" dirty="0">
              <a:solidFill>
                <a:schemeClr val="tx1">
                  <a:lumMod val="85000"/>
                  <a:lumOff val="15000"/>
                </a:schemeClr>
              </a:solidFill>
            </a:endParaRPr>
          </a:p>
        </p:txBody>
      </p:sp>
      <p:sp>
        <p:nvSpPr>
          <p:cNvPr id="2" name="Footer Placeholder 1">
            <a:extLst>
              <a:ext uri="{FF2B5EF4-FFF2-40B4-BE49-F238E27FC236}">
                <a16:creationId xmlns:a16="http://schemas.microsoft.com/office/drawing/2014/main" id="{5432D331-F1F5-7546-B1AD-4125E25A9CD5}"/>
              </a:ext>
            </a:extLst>
          </p:cNvPr>
          <p:cNvSpPr>
            <a:spLocks noGrp="1"/>
          </p:cNvSpPr>
          <p:nvPr>
            <p:ph type="ftr" sz="quarter" idx="11"/>
          </p:nvPr>
        </p:nvSpPr>
        <p:spPr/>
        <p:txBody>
          <a:bodyPr/>
          <a:lstStyle/>
          <a:p>
            <a:r>
              <a:rPr lang="en-US"/>
              <a:t>copyright 2018 Dr. Deborah Gilman &amp; Lisa Standish, Esq. for CLASP use only</a:t>
            </a:r>
          </a:p>
        </p:txBody>
      </p:sp>
    </p:spTree>
    <p:extLst>
      <p:ext uri="{BB962C8B-B14F-4D97-AF65-F5344CB8AC3E}">
        <p14:creationId xmlns:p14="http://schemas.microsoft.com/office/powerpoint/2010/main" val="401818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4223-B1C3-D14B-95FB-28DD1F8331FB}"/>
              </a:ext>
            </a:extLst>
          </p:cNvPr>
          <p:cNvSpPr>
            <a:spLocks noGrp="1"/>
          </p:cNvSpPr>
          <p:nvPr>
            <p:ph type="title"/>
          </p:nvPr>
        </p:nvSpPr>
        <p:spPr>
          <a:xfrm>
            <a:off x="8312677" y="964692"/>
            <a:ext cx="3066937" cy="1188720"/>
          </a:xfrm>
        </p:spPr>
        <p:txBody>
          <a:bodyPr>
            <a:normAutofit/>
          </a:bodyPr>
          <a:lstStyle/>
          <a:p>
            <a:r>
              <a:rPr lang="en-US" sz="2000"/>
              <a:t>Stress: Physiological experience</a:t>
            </a:r>
          </a:p>
        </p:txBody>
      </p:sp>
      <p:sp>
        <p:nvSpPr>
          <p:cNvPr id="1034" name="Rectangle 76">
            <a:extLst>
              <a:ext uri="{FF2B5EF4-FFF2-40B4-BE49-F238E27FC236}">
                <a16:creationId xmlns:a16="http://schemas.microsoft.com/office/drawing/2014/main" id="{A99FE660-E3DF-47E7-962D-66C6F6CE0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795"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78">
            <a:extLst>
              <a:ext uri="{FF2B5EF4-FFF2-40B4-BE49-F238E27FC236}">
                <a16:creationId xmlns:a16="http://schemas.microsoft.com/office/drawing/2014/main" id="{38C29FEE-8E8F-43D5-AD23-EB4060B4D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8415"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lated image">
            <a:hlinkClick r:id="rId2"/>
            <a:extLst>
              <a:ext uri="{FF2B5EF4-FFF2-40B4-BE49-F238E27FC236}">
                <a16:creationId xmlns:a16="http://schemas.microsoft.com/office/drawing/2014/main" id="{7F7F46B3-A1BE-A641-9F39-37DE306562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122339" y="1536192"/>
            <a:ext cx="6248704" cy="37804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7532132-A0F6-E846-BCD9-23F7220D6C57}"/>
              </a:ext>
            </a:extLst>
          </p:cNvPr>
          <p:cNvSpPr>
            <a:spLocks noGrp="1"/>
          </p:cNvSpPr>
          <p:nvPr>
            <p:ph idx="1"/>
          </p:nvPr>
        </p:nvSpPr>
        <p:spPr>
          <a:xfrm>
            <a:off x="8311249" y="2638044"/>
            <a:ext cx="3063765" cy="3263206"/>
          </a:xfrm>
        </p:spPr>
        <p:txBody>
          <a:bodyPr>
            <a:normAutofit/>
          </a:bodyPr>
          <a:lstStyle/>
          <a:p>
            <a:pPr>
              <a:lnSpc>
                <a:spcPct val="90000"/>
              </a:lnSpc>
            </a:pPr>
            <a:r>
              <a:rPr lang="en-US" sz="1700"/>
              <a:t>Perceived threat triggers Sympathetic Nervous System (SNS) to prepare body  </a:t>
            </a:r>
          </a:p>
          <a:p>
            <a:pPr>
              <a:lnSpc>
                <a:spcPct val="90000"/>
              </a:lnSpc>
            </a:pPr>
            <a:r>
              <a:rPr lang="en-US" sz="1700"/>
              <a:t>“Fight or Flight”</a:t>
            </a:r>
          </a:p>
          <a:p>
            <a:pPr>
              <a:lnSpc>
                <a:spcPct val="90000"/>
              </a:lnSpc>
            </a:pPr>
            <a:r>
              <a:rPr lang="en-US" sz="1700"/>
              <a:t>Heart Rate, Respiration, and Blood Pressure INCREASE</a:t>
            </a:r>
          </a:p>
          <a:p>
            <a:pPr>
              <a:lnSpc>
                <a:spcPct val="90000"/>
              </a:lnSpc>
            </a:pPr>
            <a:r>
              <a:rPr lang="en-US" sz="1700"/>
              <a:t>Cortisol &amp; Adrenaline (stress hormones) INCREASE </a:t>
            </a:r>
          </a:p>
          <a:p>
            <a:pPr>
              <a:lnSpc>
                <a:spcPct val="90000"/>
              </a:lnSpc>
            </a:pPr>
            <a:r>
              <a:rPr lang="en-US" sz="1700"/>
              <a:t>Parasympathetic Nervous System (PNS) DECREASE (rest and digest system) </a:t>
            </a:r>
          </a:p>
        </p:txBody>
      </p:sp>
      <p:sp>
        <p:nvSpPr>
          <p:cNvPr id="4" name="Footer Placeholder 3">
            <a:extLst>
              <a:ext uri="{FF2B5EF4-FFF2-40B4-BE49-F238E27FC236}">
                <a16:creationId xmlns:a16="http://schemas.microsoft.com/office/drawing/2014/main" id="{5627BD89-569B-5442-968F-AB2C02F595E1}"/>
              </a:ext>
            </a:extLst>
          </p:cNvPr>
          <p:cNvSpPr>
            <a:spLocks noGrp="1"/>
          </p:cNvSpPr>
          <p:nvPr>
            <p:ph type="ftr" sz="quarter" idx="11"/>
          </p:nvPr>
        </p:nvSpPr>
        <p:spPr>
          <a:xfrm>
            <a:off x="798315" y="6236208"/>
            <a:ext cx="5901189" cy="320040"/>
          </a:xfrm>
        </p:spPr>
        <p:txBody>
          <a:bodyPr>
            <a:normAutofit/>
          </a:bodyPr>
          <a:lstStyle/>
          <a:p>
            <a:pPr>
              <a:spcAft>
                <a:spcPts val="600"/>
              </a:spcAft>
            </a:pPr>
            <a:r>
              <a:rPr lang="en-US"/>
              <a:t>copyright 2018 Dr. Deborah Gilman &amp; Lisa Standish, Esq. for CLASP use only</a:t>
            </a:r>
          </a:p>
        </p:txBody>
      </p:sp>
    </p:spTree>
    <p:extLst>
      <p:ext uri="{BB962C8B-B14F-4D97-AF65-F5344CB8AC3E}">
        <p14:creationId xmlns:p14="http://schemas.microsoft.com/office/powerpoint/2010/main" val="415533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4CD8C-EB6F-504A-B8A9-ABEF57D12AB0}"/>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Fight, Flight, Freeze</a:t>
            </a:r>
          </a:p>
        </p:txBody>
      </p:sp>
      <p:pic>
        <p:nvPicPr>
          <p:cNvPr id="2055" name="Picture 2" descr="Image result for fight, flight freeze">
            <a:hlinkClick r:id="rId3"/>
            <a:extLst>
              <a:ext uri="{FF2B5EF4-FFF2-40B4-BE49-F238E27FC236}">
                <a16:creationId xmlns:a16="http://schemas.microsoft.com/office/drawing/2014/main" id="{D8CDCA76-EA47-974F-8E7E-BA98EB5152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389642" y="640080"/>
            <a:ext cx="6067012" cy="526313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034AE4CA-EAB6-E248-8AB3-9A3662A3DC85}"/>
              </a:ext>
            </a:extLst>
          </p:cNvPr>
          <p:cNvSpPr>
            <a:spLocks noGrp="1"/>
          </p:cNvSpPr>
          <p:nvPr>
            <p:ph type="ftr" sz="quarter" idx="11"/>
          </p:nvPr>
        </p:nvSpPr>
        <p:spPr>
          <a:xfrm>
            <a:off x="804672" y="6224660"/>
            <a:ext cx="3705203" cy="313300"/>
          </a:xfrm>
        </p:spPr>
        <p:txBody>
          <a:bodyPr vert="horz" lIns="91440" tIns="45720" rIns="91440" bIns="45720" rtlCol="0" anchor="ctr">
            <a:normAutofit/>
          </a:bodyPr>
          <a:lstStyle/>
          <a:p>
            <a:pPr defTabSz="457200">
              <a:lnSpc>
                <a:spcPct val="90000"/>
              </a:lnSpc>
              <a:spcAft>
                <a:spcPts val="600"/>
              </a:spcAft>
            </a:pPr>
            <a:r>
              <a:rPr lang="en-US" sz="800">
                <a:solidFill>
                  <a:srgbClr val="FFFFFF">
                    <a:alpha val="70000"/>
                  </a:srgbClr>
                </a:solidFill>
              </a:rPr>
              <a:t>copyright 2018 Dr. Deborah Gilman &amp; Lisa Standish, Esq. for CLASP use only</a:t>
            </a:r>
          </a:p>
        </p:txBody>
      </p:sp>
    </p:spTree>
    <p:extLst>
      <p:ext uri="{BB962C8B-B14F-4D97-AF65-F5344CB8AC3E}">
        <p14:creationId xmlns:p14="http://schemas.microsoft.com/office/powerpoint/2010/main" val="144926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p:cNvPicPr>
          <p:nvPr/>
        </p:nvPicPr>
        <p:blipFill>
          <a:blip r:embed="rId3" cstate="print"/>
          <a:srcRect/>
          <a:stretch>
            <a:fillRect/>
          </a:stretch>
        </p:blipFill>
        <p:spPr bwMode="auto">
          <a:xfrm>
            <a:off x="2178050" y="790575"/>
            <a:ext cx="6661150" cy="5462588"/>
          </a:xfrm>
          <a:prstGeom prst="rect">
            <a:avLst/>
          </a:prstGeom>
          <a:noFill/>
          <a:ln w="9525">
            <a:noFill/>
            <a:miter lim="800000"/>
            <a:headEnd/>
            <a:tailEnd/>
          </a:ln>
        </p:spPr>
      </p:pic>
      <p:sp>
        <p:nvSpPr>
          <p:cNvPr id="4" name="Oval Callout 3"/>
          <p:cNvSpPr/>
          <p:nvPr/>
        </p:nvSpPr>
        <p:spPr>
          <a:xfrm rot="7683545">
            <a:off x="2586039" y="4254501"/>
            <a:ext cx="1222375" cy="1400175"/>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sp>
        <p:nvSpPr>
          <p:cNvPr id="5" name="Oval Callout 4"/>
          <p:cNvSpPr/>
          <p:nvPr/>
        </p:nvSpPr>
        <p:spPr>
          <a:xfrm rot="7683545">
            <a:off x="7508876" y="5021263"/>
            <a:ext cx="1222375" cy="1282700"/>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sp>
        <p:nvSpPr>
          <p:cNvPr id="6" name="Rectangle 5"/>
          <p:cNvSpPr/>
          <p:nvPr/>
        </p:nvSpPr>
        <p:spPr>
          <a:xfrm>
            <a:off x="6781800" y="2819400"/>
            <a:ext cx="1447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sp>
        <p:nvSpPr>
          <p:cNvPr id="10" name="Moon 9"/>
          <p:cNvSpPr/>
          <p:nvPr/>
        </p:nvSpPr>
        <p:spPr>
          <a:xfrm rot="4421850">
            <a:off x="3916363" y="-968374"/>
            <a:ext cx="1751013" cy="5027612"/>
          </a:xfrm>
          <a:prstGeom prst="moon">
            <a:avLst>
              <a:gd name="adj" fmla="val 533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sp>
        <p:nvSpPr>
          <p:cNvPr id="11" name="Oval 10"/>
          <p:cNvSpPr/>
          <p:nvPr/>
        </p:nvSpPr>
        <p:spPr>
          <a:xfrm>
            <a:off x="6629400" y="3733800"/>
            <a:ext cx="1905000" cy="1752600"/>
          </a:xfrm>
          <a:prstGeom prst="ellipse">
            <a:avLst/>
          </a:prstGeom>
          <a:noFill/>
          <a:ln w="63500">
            <a:solidFill>
              <a:srgbClr val="FF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sp>
        <p:nvSpPr>
          <p:cNvPr id="49163" name="TextBox 2"/>
          <p:cNvSpPr txBox="1">
            <a:spLocks noChangeArrowheads="1"/>
          </p:cNvSpPr>
          <p:nvPr/>
        </p:nvSpPr>
        <p:spPr bwMode="auto">
          <a:xfrm>
            <a:off x="3232150" y="57150"/>
            <a:ext cx="5715000" cy="647700"/>
          </a:xfrm>
          <a:prstGeom prst="rect">
            <a:avLst/>
          </a:prstGeom>
          <a:noFill/>
          <a:ln w="9525">
            <a:noFill/>
            <a:miter lim="800000"/>
            <a:headEnd/>
            <a:tailEnd/>
          </a:ln>
        </p:spPr>
        <p:txBody>
          <a:bodyPr>
            <a:spAutoFit/>
          </a:bodyPr>
          <a:lstStyle/>
          <a:p>
            <a:pPr algn="ctr"/>
            <a:r>
              <a:rPr lang="en-US" sz="3600" b="1" dirty="0">
                <a:solidFill>
                  <a:schemeClr val="tx2"/>
                </a:solidFill>
                <a:latin typeface="Arial"/>
              </a:rPr>
              <a:t>Acute Stress Response</a:t>
            </a:r>
            <a:endParaRPr lang="en-US" sz="3600" b="1" i="1" dirty="0">
              <a:solidFill>
                <a:schemeClr val="tx2"/>
              </a:solidFill>
              <a:latin typeface="Arial"/>
            </a:endParaRPr>
          </a:p>
        </p:txBody>
      </p:sp>
      <p:sp>
        <p:nvSpPr>
          <p:cNvPr id="49165" name="TextBox 6"/>
          <p:cNvSpPr txBox="1">
            <a:spLocks noChangeArrowheads="1"/>
          </p:cNvSpPr>
          <p:nvPr/>
        </p:nvSpPr>
        <p:spPr bwMode="auto">
          <a:xfrm rot="-1412160">
            <a:off x="3187700" y="1458914"/>
            <a:ext cx="2438400" cy="460375"/>
          </a:xfrm>
          <a:prstGeom prst="rect">
            <a:avLst/>
          </a:prstGeom>
          <a:noFill/>
          <a:ln w="9525">
            <a:noFill/>
            <a:miter lim="800000"/>
            <a:headEnd/>
            <a:tailEnd/>
          </a:ln>
        </p:spPr>
        <p:txBody>
          <a:bodyPr>
            <a:spAutoFit/>
          </a:bodyPr>
          <a:lstStyle/>
          <a:p>
            <a:r>
              <a:rPr lang="en-US" sz="2400" b="1" dirty="0">
                <a:latin typeface="Arial"/>
              </a:rPr>
              <a:t>Thinking Brain</a:t>
            </a:r>
          </a:p>
        </p:txBody>
      </p:sp>
      <p:cxnSp>
        <p:nvCxnSpPr>
          <p:cNvPr id="14" name="Straight Connector 13"/>
          <p:cNvCxnSpPr/>
          <p:nvPr/>
        </p:nvCxnSpPr>
        <p:spPr>
          <a:xfrm>
            <a:off x="5410200" y="1371600"/>
            <a:ext cx="1219200" cy="3810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819400" y="2209800"/>
            <a:ext cx="541338" cy="7620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descr="https://photos-6.dropbox.com/t/2/AAB4Sjq2v_ecN4F4uBX1qWfjfR4SRauorcxoPArYaK40Rw/12/3642357/png/32x32/1/1468461600/0/2/Resilience%20still%2009.png/EPzw3wIYoGkgAigC/VTghPlzTmo2DB5e4MOjKCZ5Si2ni8i5YQ6JNhvX_i3I?size_mode=3&amp;size=800x600&amp;dl=0"/>
          <p:cNvPicPr>
            <a:picLocks noChangeAspect="1" noChangeArrowheads="1"/>
          </p:cNvPicPr>
          <p:nvPr/>
        </p:nvPicPr>
        <p:blipFill>
          <a:blip r:embed="rId4" cstate="print"/>
          <a:srcRect l="21458" r="22041"/>
          <a:stretch>
            <a:fillRect/>
          </a:stretch>
        </p:blipFill>
        <p:spPr bwMode="auto">
          <a:xfrm>
            <a:off x="8686800" y="4495801"/>
            <a:ext cx="1905000" cy="1895475"/>
          </a:xfrm>
          <a:prstGeom prst="rect">
            <a:avLst/>
          </a:prstGeom>
          <a:noFill/>
          <a:ln w="9525">
            <a:noFill/>
            <a:miter lim="800000"/>
            <a:headEnd/>
            <a:tailEnd/>
          </a:ln>
        </p:spPr>
      </p:pic>
      <p:sp>
        <p:nvSpPr>
          <p:cNvPr id="17" name="TextBox 6"/>
          <p:cNvSpPr txBox="1">
            <a:spLocks noChangeArrowheads="1"/>
          </p:cNvSpPr>
          <p:nvPr/>
        </p:nvSpPr>
        <p:spPr bwMode="auto">
          <a:xfrm>
            <a:off x="8610600" y="3614738"/>
            <a:ext cx="2057400" cy="1262063"/>
          </a:xfrm>
          <a:prstGeom prst="rect">
            <a:avLst/>
          </a:prstGeom>
          <a:noFill/>
          <a:ln w="9525">
            <a:noFill/>
            <a:miter lim="800000"/>
            <a:headEnd/>
            <a:tailEnd/>
          </a:ln>
        </p:spPr>
        <p:txBody>
          <a:bodyPr>
            <a:spAutoFit/>
          </a:bodyPr>
          <a:lstStyle/>
          <a:p>
            <a:pPr algn="ctr"/>
            <a:r>
              <a:rPr lang="en-US" sz="2800" b="1" dirty="0">
                <a:latin typeface="Arial"/>
              </a:rPr>
              <a:t>Survival Brain</a:t>
            </a:r>
          </a:p>
          <a:p>
            <a:pPr algn="ctr"/>
            <a:endParaRPr lang="en-US" sz="2000" b="1" dirty="0">
              <a:latin typeface="Arial"/>
            </a:endParaRPr>
          </a:p>
        </p:txBody>
      </p:sp>
    </p:spTree>
    <p:extLst>
      <p:ext uri="{BB962C8B-B14F-4D97-AF65-F5344CB8AC3E}">
        <p14:creationId xmlns:p14="http://schemas.microsoft.com/office/powerpoint/2010/main" val="282392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p:cNvPicPr>
            <a:picLocks noChangeAspect="1"/>
          </p:cNvPicPr>
          <p:nvPr/>
        </p:nvPicPr>
        <p:blipFill>
          <a:blip r:embed="rId3" cstate="print"/>
          <a:srcRect/>
          <a:stretch>
            <a:fillRect/>
          </a:stretch>
        </p:blipFill>
        <p:spPr bwMode="auto">
          <a:xfrm>
            <a:off x="2178050" y="790575"/>
            <a:ext cx="6661150" cy="5462588"/>
          </a:xfrm>
          <a:prstGeom prst="rect">
            <a:avLst/>
          </a:prstGeom>
          <a:noFill/>
          <a:ln w="9525">
            <a:noFill/>
            <a:miter lim="800000"/>
            <a:headEnd/>
            <a:tailEnd/>
          </a:ln>
        </p:spPr>
      </p:pic>
      <p:sp>
        <p:nvSpPr>
          <p:cNvPr id="4" name="Oval Callout 3"/>
          <p:cNvSpPr/>
          <p:nvPr/>
        </p:nvSpPr>
        <p:spPr>
          <a:xfrm rot="7683545">
            <a:off x="2586039" y="4254501"/>
            <a:ext cx="1222375" cy="1400175"/>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sp>
        <p:nvSpPr>
          <p:cNvPr id="5" name="Oval Callout 4"/>
          <p:cNvSpPr/>
          <p:nvPr/>
        </p:nvSpPr>
        <p:spPr>
          <a:xfrm rot="7683545">
            <a:off x="7508876" y="5021263"/>
            <a:ext cx="1222375" cy="1282700"/>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sp>
        <p:nvSpPr>
          <p:cNvPr id="6" name="Rectangle 5"/>
          <p:cNvSpPr/>
          <p:nvPr/>
        </p:nvSpPr>
        <p:spPr>
          <a:xfrm>
            <a:off x="6781800" y="2819400"/>
            <a:ext cx="14478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sp>
        <p:nvSpPr>
          <p:cNvPr id="10" name="Moon 9"/>
          <p:cNvSpPr/>
          <p:nvPr/>
        </p:nvSpPr>
        <p:spPr>
          <a:xfrm rot="4421850">
            <a:off x="3916363" y="-968374"/>
            <a:ext cx="1751013" cy="5027612"/>
          </a:xfrm>
          <a:prstGeom prst="moon">
            <a:avLst>
              <a:gd name="adj" fmla="val 533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sp>
        <p:nvSpPr>
          <p:cNvPr id="11" name="Oval 10"/>
          <p:cNvSpPr/>
          <p:nvPr/>
        </p:nvSpPr>
        <p:spPr>
          <a:xfrm>
            <a:off x="6629400" y="3733800"/>
            <a:ext cx="1905000" cy="1752600"/>
          </a:xfrm>
          <a:prstGeom prst="ellipse">
            <a:avLst/>
          </a:prstGeom>
          <a:noFill/>
          <a:ln w="63500">
            <a:solidFill>
              <a:srgbClr val="FF0000"/>
            </a:solidFill>
          </a:ln>
          <a:effectLst>
            <a:glow rad="101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sp>
        <p:nvSpPr>
          <p:cNvPr id="51210" name="TextBox 2"/>
          <p:cNvSpPr txBox="1">
            <a:spLocks noChangeArrowheads="1"/>
          </p:cNvSpPr>
          <p:nvPr/>
        </p:nvSpPr>
        <p:spPr bwMode="auto">
          <a:xfrm>
            <a:off x="3232150" y="57151"/>
            <a:ext cx="6140450" cy="646331"/>
          </a:xfrm>
          <a:prstGeom prst="rect">
            <a:avLst/>
          </a:prstGeom>
          <a:noFill/>
          <a:ln w="9525">
            <a:noFill/>
            <a:miter lim="800000"/>
            <a:headEnd/>
            <a:tailEnd/>
          </a:ln>
        </p:spPr>
        <p:txBody>
          <a:bodyPr wrap="square">
            <a:spAutoFit/>
          </a:bodyPr>
          <a:lstStyle/>
          <a:p>
            <a:pPr algn="ctr"/>
            <a:r>
              <a:rPr lang="en-US" sz="3600" b="1" dirty="0">
                <a:solidFill>
                  <a:schemeClr val="tx2"/>
                </a:solidFill>
                <a:latin typeface="Arial"/>
              </a:rPr>
              <a:t>Effects of Chronic Trauma</a:t>
            </a:r>
            <a:endParaRPr lang="en-US" sz="3600" b="1" i="1" dirty="0">
              <a:solidFill>
                <a:schemeClr val="tx2"/>
              </a:solidFill>
              <a:latin typeface="Arial"/>
            </a:endParaRPr>
          </a:p>
        </p:txBody>
      </p:sp>
      <p:cxnSp>
        <p:nvCxnSpPr>
          <p:cNvPr id="14" name="Straight Connector 13"/>
          <p:cNvCxnSpPr/>
          <p:nvPr/>
        </p:nvCxnSpPr>
        <p:spPr>
          <a:xfrm>
            <a:off x="5410200" y="1371600"/>
            <a:ext cx="1219200" cy="3810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819400" y="2209800"/>
            <a:ext cx="541338" cy="7620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057400" y="2819400"/>
            <a:ext cx="1524000" cy="1676400"/>
          </a:xfrm>
          <a:prstGeom prst="ellipse">
            <a:avLst/>
          </a:prstGeom>
          <a:solidFill>
            <a:schemeClr val="tx1">
              <a:lumMod val="65000"/>
              <a:lumOff val="3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cxnSp>
        <p:nvCxnSpPr>
          <p:cNvPr id="20" name="Straight Connector 19"/>
          <p:cNvCxnSpPr>
            <a:stCxn id="19" idx="7"/>
            <a:endCxn id="19" idx="3"/>
          </p:cNvCxnSpPr>
          <p:nvPr/>
        </p:nvCxnSpPr>
        <p:spPr>
          <a:xfrm flipH="1">
            <a:off x="2281239" y="3065464"/>
            <a:ext cx="1076325" cy="118427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1"/>
            <a:endCxn id="19" idx="5"/>
          </p:cNvCxnSpPr>
          <p:nvPr/>
        </p:nvCxnSpPr>
        <p:spPr>
          <a:xfrm>
            <a:off x="2281239" y="3065464"/>
            <a:ext cx="1076325" cy="118427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705600" y="1295400"/>
            <a:ext cx="1646238" cy="1676400"/>
          </a:xfrm>
          <a:prstGeom prst="ellipse">
            <a:avLst/>
          </a:prstGeom>
          <a:solidFill>
            <a:schemeClr val="tx1">
              <a:lumMod val="65000"/>
              <a:lumOff val="3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a:endParaRPr>
          </a:p>
        </p:txBody>
      </p:sp>
      <p:cxnSp>
        <p:nvCxnSpPr>
          <p:cNvPr id="28" name="Straight Connector 27"/>
          <p:cNvCxnSpPr/>
          <p:nvPr/>
        </p:nvCxnSpPr>
        <p:spPr>
          <a:xfrm flipH="1">
            <a:off x="6989763" y="1541464"/>
            <a:ext cx="1077912" cy="118427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967539" y="1541464"/>
            <a:ext cx="1076325" cy="118427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51220" name="Picture 2" descr="http://cdn2.btrstatic.com/pics/showpics/large/204003_SXrsjuCw.jpg"/>
          <p:cNvPicPr>
            <a:picLocks noChangeAspect="1" noChangeArrowheads="1"/>
          </p:cNvPicPr>
          <p:nvPr/>
        </p:nvPicPr>
        <p:blipFill>
          <a:blip r:embed="rId4" cstate="print"/>
          <a:srcRect l="17241" t="15361" r="17757" b="15581"/>
          <a:stretch>
            <a:fillRect/>
          </a:stretch>
        </p:blipFill>
        <p:spPr bwMode="auto">
          <a:xfrm>
            <a:off x="1922464" y="646114"/>
            <a:ext cx="1793875" cy="1563687"/>
          </a:xfrm>
          <a:prstGeom prst="rect">
            <a:avLst/>
          </a:prstGeom>
          <a:noFill/>
          <a:ln w="9525">
            <a:noFill/>
            <a:miter lim="800000"/>
            <a:headEnd/>
            <a:tailEnd/>
          </a:ln>
        </p:spPr>
      </p:pic>
      <p:sp>
        <p:nvSpPr>
          <p:cNvPr id="51221" name="TextBox 6"/>
          <p:cNvSpPr txBox="1">
            <a:spLocks noChangeArrowheads="1"/>
          </p:cNvSpPr>
          <p:nvPr/>
        </p:nvSpPr>
        <p:spPr bwMode="auto">
          <a:xfrm rot="-1412160">
            <a:off x="3187700" y="1458914"/>
            <a:ext cx="2438400" cy="460375"/>
          </a:xfrm>
          <a:prstGeom prst="rect">
            <a:avLst/>
          </a:prstGeom>
          <a:noFill/>
          <a:ln w="9525">
            <a:noFill/>
            <a:miter lim="800000"/>
            <a:headEnd/>
            <a:tailEnd/>
          </a:ln>
        </p:spPr>
        <p:txBody>
          <a:bodyPr>
            <a:spAutoFit/>
          </a:bodyPr>
          <a:lstStyle/>
          <a:p>
            <a:r>
              <a:rPr lang="en-US" sz="2400" b="1" dirty="0">
                <a:latin typeface="Arial"/>
              </a:rPr>
              <a:t>Thinking Brain</a:t>
            </a:r>
          </a:p>
        </p:txBody>
      </p:sp>
      <p:pic>
        <p:nvPicPr>
          <p:cNvPr id="51222" name="Picture 4" descr="https://encrypted-tbn2.gstatic.com/images?q=tbn:ANd9GcT_jsYNO-FRyF79w_rRsKJ4FALHoihIvXFHJDJHrrYD5XJYVo2T"/>
          <p:cNvPicPr>
            <a:picLocks noChangeAspect="1" noChangeArrowheads="1"/>
          </p:cNvPicPr>
          <p:nvPr/>
        </p:nvPicPr>
        <p:blipFill>
          <a:blip r:embed="rId5" cstate="print"/>
          <a:srcRect/>
          <a:stretch>
            <a:fillRect/>
          </a:stretch>
        </p:blipFill>
        <p:spPr bwMode="auto">
          <a:xfrm>
            <a:off x="8839201" y="4572001"/>
            <a:ext cx="1590675" cy="1863725"/>
          </a:xfrm>
          <a:prstGeom prst="rect">
            <a:avLst/>
          </a:prstGeom>
          <a:noFill/>
          <a:ln w="9525">
            <a:noFill/>
            <a:miter lim="800000"/>
            <a:headEnd/>
            <a:tailEnd/>
          </a:ln>
        </p:spPr>
      </p:pic>
      <p:sp>
        <p:nvSpPr>
          <p:cNvPr id="23" name="TextBox 6"/>
          <p:cNvSpPr txBox="1">
            <a:spLocks noChangeArrowheads="1"/>
          </p:cNvSpPr>
          <p:nvPr/>
        </p:nvSpPr>
        <p:spPr bwMode="auto">
          <a:xfrm>
            <a:off x="8610600" y="3657601"/>
            <a:ext cx="2057400" cy="1262063"/>
          </a:xfrm>
          <a:prstGeom prst="rect">
            <a:avLst/>
          </a:prstGeom>
          <a:noFill/>
          <a:ln w="9525">
            <a:noFill/>
            <a:miter lim="800000"/>
            <a:headEnd/>
            <a:tailEnd/>
          </a:ln>
        </p:spPr>
        <p:txBody>
          <a:bodyPr>
            <a:spAutoFit/>
          </a:bodyPr>
          <a:lstStyle/>
          <a:p>
            <a:pPr algn="ctr"/>
            <a:r>
              <a:rPr lang="en-US" sz="2800" b="1" dirty="0">
                <a:latin typeface="Arial"/>
              </a:rPr>
              <a:t>Survival Brain</a:t>
            </a:r>
          </a:p>
          <a:p>
            <a:pPr algn="ctr"/>
            <a:endParaRPr lang="en-US" sz="2000" b="1" dirty="0">
              <a:latin typeface="Arial"/>
            </a:endParaRPr>
          </a:p>
        </p:txBody>
      </p:sp>
    </p:spTree>
    <p:extLst>
      <p:ext uri="{BB962C8B-B14F-4D97-AF65-F5344CB8AC3E}">
        <p14:creationId xmlns:p14="http://schemas.microsoft.com/office/powerpoint/2010/main" val="4906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sz="quarter" idx="1"/>
          </p:nvPr>
        </p:nvSpPr>
        <p:spPr>
          <a:xfrm>
            <a:off x="1992313" y="3048000"/>
            <a:ext cx="8229600" cy="3733800"/>
          </a:xfrm>
        </p:spPr>
        <p:txBody>
          <a:bodyPr>
            <a:normAutofit/>
          </a:bodyPr>
          <a:lstStyle/>
          <a:p>
            <a:pPr eaLnBrk="1" hangingPunct="1"/>
            <a:endParaRPr lang="en-US" sz="2400" dirty="0">
              <a:cs typeface="Arial" pitchFamily="34" charset="0"/>
            </a:endParaRPr>
          </a:p>
          <a:p>
            <a:pPr eaLnBrk="1" hangingPunct="1"/>
            <a:r>
              <a:rPr lang="en-US" sz="2400" dirty="0">
                <a:cs typeface="Arial" pitchFamily="34" charset="0"/>
              </a:rPr>
              <a:t>Think about some of the client behaviors you observe in your meetings. What are some of the ways that </a:t>
            </a:r>
            <a:r>
              <a:rPr lang="ja-JP" altLang="en-US" sz="2400" dirty="0">
                <a:cs typeface="Arial" pitchFamily="34" charset="0"/>
              </a:rPr>
              <a:t>“</a:t>
            </a:r>
            <a:r>
              <a:rPr lang="en-US" altLang="ja-JP" sz="2400" dirty="0">
                <a:cs typeface="Arial" pitchFamily="34" charset="0"/>
              </a:rPr>
              <a:t>survival</a:t>
            </a:r>
            <a:r>
              <a:rPr lang="ja-JP" altLang="en-US" sz="2400" dirty="0">
                <a:cs typeface="Arial" pitchFamily="34" charset="0"/>
              </a:rPr>
              <a:t>”</a:t>
            </a:r>
            <a:r>
              <a:rPr lang="en-US" altLang="ja-JP" sz="2400" dirty="0">
                <a:cs typeface="Arial" pitchFamily="34" charset="0"/>
              </a:rPr>
              <a:t> brain shows up? </a:t>
            </a:r>
          </a:p>
          <a:p>
            <a:pPr eaLnBrk="1" hangingPunct="1"/>
            <a:endParaRPr lang="en-US" sz="2400" dirty="0">
              <a:cs typeface="Arial" pitchFamily="34" charset="0"/>
            </a:endParaRPr>
          </a:p>
          <a:p>
            <a:pPr eaLnBrk="1" hangingPunct="1"/>
            <a:r>
              <a:rPr lang="en-US" sz="2400" dirty="0">
                <a:cs typeface="Arial" pitchFamily="34" charset="0"/>
              </a:rPr>
              <a:t>How do some of these behaviors fit into the context of flight, fight or freeze? </a:t>
            </a:r>
          </a:p>
          <a:p>
            <a:pPr eaLnBrk="1" hangingPunct="1"/>
            <a:endParaRPr lang="en-US" sz="2400" dirty="0">
              <a:cs typeface="Arial" pitchFamily="34" charset="0"/>
            </a:endParaRPr>
          </a:p>
          <a:p>
            <a:pPr eaLnBrk="1" hangingPunct="1"/>
            <a:endParaRPr lang="en-US" sz="2400" dirty="0">
              <a:cs typeface="Arial" pitchFamily="34" charset="0"/>
            </a:endParaRPr>
          </a:p>
          <a:p>
            <a:pPr eaLnBrk="1" hangingPunct="1"/>
            <a:endParaRPr lang="en-US" sz="2400" dirty="0">
              <a:cs typeface="Arial" pitchFamily="34" charset="0"/>
            </a:endParaRPr>
          </a:p>
        </p:txBody>
      </p:sp>
      <p:pic>
        <p:nvPicPr>
          <p:cNvPr id="55299" name="Picture 4"/>
          <p:cNvPicPr>
            <a:picLocks noChangeAspect="1"/>
          </p:cNvPicPr>
          <p:nvPr/>
        </p:nvPicPr>
        <p:blipFill>
          <a:blip r:embed="rId3" cstate="print"/>
          <a:srcRect/>
          <a:stretch>
            <a:fillRect/>
          </a:stretch>
        </p:blipFill>
        <p:spPr bwMode="auto">
          <a:xfrm>
            <a:off x="6553200" y="381000"/>
            <a:ext cx="3517900" cy="2349500"/>
          </a:xfrm>
          <a:prstGeom prst="rect">
            <a:avLst/>
          </a:prstGeom>
          <a:noFill/>
          <a:ln w="9525">
            <a:noFill/>
            <a:miter lim="800000"/>
            <a:headEnd/>
            <a:tailEnd/>
          </a:ln>
        </p:spPr>
      </p:pic>
      <p:pic>
        <p:nvPicPr>
          <p:cNvPr id="55300" name="Picture 6"/>
          <p:cNvPicPr>
            <a:picLocks noChangeAspect="1"/>
          </p:cNvPicPr>
          <p:nvPr/>
        </p:nvPicPr>
        <p:blipFill>
          <a:blip r:embed="rId4" cstate="print"/>
          <a:srcRect/>
          <a:stretch>
            <a:fillRect/>
          </a:stretch>
        </p:blipFill>
        <p:spPr bwMode="auto">
          <a:xfrm>
            <a:off x="2438400" y="381000"/>
            <a:ext cx="3251200" cy="2438400"/>
          </a:xfrm>
          <a:prstGeom prst="rect">
            <a:avLst/>
          </a:prstGeom>
          <a:noFill/>
          <a:ln w="9525">
            <a:noFill/>
            <a:miter lim="800000"/>
            <a:headEnd/>
            <a:tailEnd/>
          </a:ln>
        </p:spPr>
      </p:pic>
    </p:spTree>
    <p:extLst>
      <p:ext uri="{BB962C8B-B14F-4D97-AF65-F5344CB8AC3E}">
        <p14:creationId xmlns:p14="http://schemas.microsoft.com/office/powerpoint/2010/main" val="105380675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{B6E40201-F84C-324F-9035-6173C7E823BC}tf10001120</Template>
  <TotalTime>3024</TotalTime>
  <Words>3426</Words>
  <Application>Microsoft Macintosh PowerPoint</Application>
  <PresentationFormat>Widescreen</PresentationFormat>
  <Paragraphs>408</Paragraphs>
  <Slides>43</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HGｺﾞｼｯｸE</vt:lpstr>
      <vt:lpstr>MS PGothic</vt:lpstr>
      <vt:lpstr>MS PGothic</vt:lpstr>
      <vt:lpstr>游ゴシック</vt:lpstr>
      <vt:lpstr>Arial</vt:lpstr>
      <vt:lpstr>Calibri</vt:lpstr>
      <vt:lpstr>Gill Sans MT</vt:lpstr>
      <vt:lpstr>Wingdings</vt:lpstr>
      <vt:lpstr>Parcel</vt:lpstr>
      <vt:lpstr>Stadium Wave</vt:lpstr>
      <vt:lpstr>HEALING The helpers: Understanding &amp; Overcoming Compassion fatigue</vt:lpstr>
      <vt:lpstr>objectives</vt:lpstr>
      <vt:lpstr>Hello game</vt:lpstr>
      <vt:lpstr>Stress: Physiological experience</vt:lpstr>
      <vt:lpstr>Fight, Flight, Freeze</vt:lpstr>
      <vt:lpstr>PowerPoint Presentation</vt:lpstr>
      <vt:lpstr>PowerPoint Presentation</vt:lpstr>
      <vt:lpstr>PowerPoint Presentation</vt:lpstr>
      <vt:lpstr>Balloon breaths</vt:lpstr>
      <vt:lpstr>Warning signs</vt:lpstr>
      <vt:lpstr>Personal indicators of stress reflection</vt:lpstr>
      <vt:lpstr>Understanding the Cost of Caring</vt:lpstr>
      <vt:lpstr>What is Compassion Fatigue? </vt:lpstr>
      <vt:lpstr>Compassion Fatigue vs burnout</vt:lpstr>
      <vt:lpstr>Professional Quality of life</vt:lpstr>
      <vt:lpstr>Reflection</vt:lpstr>
      <vt:lpstr>Complex relationships </vt:lpstr>
      <vt:lpstr>We bring ourselves</vt:lpstr>
      <vt:lpstr>areas to consider</vt:lpstr>
      <vt:lpstr>Client characteristics</vt:lpstr>
      <vt:lpstr>Team characteristics</vt:lpstr>
      <vt:lpstr>Helper characteristics</vt:lpstr>
      <vt:lpstr>PowerPoint Presentation</vt:lpstr>
      <vt:lpstr>Silent Witness (small group exercise)</vt:lpstr>
      <vt:lpstr>Building Individual resilience</vt:lpstr>
      <vt:lpstr>self-scanning: Thoughts, feelings, behaviors </vt:lpstr>
      <vt:lpstr> “Power Poses” amy cuddy, 2012 </vt:lpstr>
      <vt:lpstr>Catch yourself in the moment</vt:lpstr>
      <vt:lpstr>S.O.B.E.R.</vt:lpstr>
      <vt:lpstr>Ground yourself 5-4-3-2-1</vt:lpstr>
      <vt:lpstr> Your resilience plan</vt:lpstr>
      <vt:lpstr>Reflection: leaving work at work</vt:lpstr>
      <vt:lpstr>PowerPoint Presentation</vt:lpstr>
      <vt:lpstr>PUTTING IT ALL TOGETHER: DEVELOPING A SELF-CARE PLAN</vt:lpstr>
      <vt:lpstr>PowerPoint Presentation</vt:lpstr>
      <vt:lpstr>Accessing Systems of Support</vt:lpstr>
      <vt:lpstr>building team resilience </vt:lpstr>
      <vt:lpstr>PowerPoint Presentation</vt:lpstr>
      <vt:lpstr>Appreciation chain</vt:lpstr>
      <vt:lpstr>Developing a team resilience plan</vt:lpstr>
      <vt:lpstr>“the capacity for compassion and empathy seems to be at the core of our ability to do the work and at the core of our ability to be wounded by the work” - C.Figley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the Healers: Overcoming Compassion fatigue together</dc:title>
  <dc:creator>deborah gilman</dc:creator>
  <cp:lastModifiedBy>deborah gilman</cp:lastModifiedBy>
  <cp:revision>125</cp:revision>
  <dcterms:created xsi:type="dcterms:W3CDTF">2018-02-26T00:26:14Z</dcterms:created>
  <dcterms:modified xsi:type="dcterms:W3CDTF">2018-10-04T23:10:28Z</dcterms:modified>
</cp:coreProperties>
</file>