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63" r:id="rId3"/>
    <p:sldId id="267" r:id="rId4"/>
    <p:sldId id="264" r:id="rId5"/>
    <p:sldId id="265" r:id="rId6"/>
    <p:sldId id="258" r:id="rId7"/>
    <p:sldId id="266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46AEA-F419-4AAF-B7E8-B835F996CC50}" type="datetimeFigureOut">
              <a:rPr lang="en-AU" smtClean="0"/>
              <a:t>11/10/2018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EC9EE-B9CE-47EC-91A0-448D934A7C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2662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October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494E-91F0-4315-B75A-B215D8BB159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24492"/>
            <a:ext cx="12192001" cy="11468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260" y="6321716"/>
            <a:ext cx="1102933" cy="440162"/>
          </a:xfrm>
          <a:prstGeom prst="rect">
            <a:avLst/>
          </a:prstGeom>
        </p:spPr>
      </p:pic>
      <p:pic>
        <p:nvPicPr>
          <p:cNvPr id="9" name="Picture 8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744" y="6321716"/>
            <a:ext cx="1256549" cy="39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7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494E-91F0-4315-B75A-B215D8BB159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24492"/>
            <a:ext cx="12192001" cy="11468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260" y="6321716"/>
            <a:ext cx="1102933" cy="440162"/>
          </a:xfrm>
          <a:prstGeom prst="rect">
            <a:avLst/>
          </a:prstGeom>
        </p:spPr>
      </p:pic>
      <p:pic>
        <p:nvPicPr>
          <p:cNvPr id="9" name="Picture 8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744" y="6321716"/>
            <a:ext cx="1256549" cy="39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866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494E-91F0-4315-B75A-B215D8BB159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24492"/>
            <a:ext cx="12192001" cy="11468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260" y="6321716"/>
            <a:ext cx="1102933" cy="440162"/>
          </a:xfrm>
          <a:prstGeom prst="rect">
            <a:avLst/>
          </a:prstGeom>
        </p:spPr>
      </p:pic>
      <p:pic>
        <p:nvPicPr>
          <p:cNvPr id="9" name="Picture 8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744" y="6321716"/>
            <a:ext cx="1256549" cy="39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37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CAF6494E-91F0-4315-B75A-B215D8BB159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24492"/>
            <a:ext cx="12192001" cy="11468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260" y="6321716"/>
            <a:ext cx="1102933" cy="440162"/>
          </a:xfrm>
          <a:prstGeom prst="rect">
            <a:avLst/>
          </a:prstGeom>
        </p:spPr>
      </p:pic>
      <p:pic>
        <p:nvPicPr>
          <p:cNvPr id="9" name="Picture 8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744" y="6321716"/>
            <a:ext cx="1256549" cy="39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187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494E-91F0-4315-B75A-B215D8BB159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24492"/>
            <a:ext cx="12192001" cy="11468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260" y="6321716"/>
            <a:ext cx="1102933" cy="440162"/>
          </a:xfrm>
          <a:prstGeom prst="rect">
            <a:avLst/>
          </a:prstGeom>
        </p:spPr>
      </p:pic>
      <p:pic>
        <p:nvPicPr>
          <p:cNvPr id="9" name="Picture 8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744" y="6321716"/>
            <a:ext cx="1256549" cy="39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907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Slide </a:t>
            </a:r>
            <a:fld id="{CAF6494E-91F0-4315-B75A-B215D8BB159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24492"/>
            <a:ext cx="12192001" cy="11468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260" y="6321716"/>
            <a:ext cx="1102933" cy="440162"/>
          </a:xfrm>
          <a:prstGeom prst="rect">
            <a:avLst/>
          </a:prstGeom>
        </p:spPr>
      </p:pic>
      <p:pic>
        <p:nvPicPr>
          <p:cNvPr id="10" name="Picture 9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744" y="6321716"/>
            <a:ext cx="1256549" cy="39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67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494E-91F0-4315-B75A-B215D8BB159B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24492"/>
            <a:ext cx="12192001" cy="114685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260" y="6321716"/>
            <a:ext cx="1102933" cy="440162"/>
          </a:xfrm>
          <a:prstGeom prst="rect">
            <a:avLst/>
          </a:prstGeom>
        </p:spPr>
      </p:pic>
      <p:pic>
        <p:nvPicPr>
          <p:cNvPr id="12" name="Picture 11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744" y="6321716"/>
            <a:ext cx="1256549" cy="39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764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September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494E-91F0-4315-B75A-B215D8BB159B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24492"/>
            <a:ext cx="12192001" cy="11468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260" y="6321716"/>
            <a:ext cx="1102933" cy="440162"/>
          </a:xfrm>
          <a:prstGeom prst="rect">
            <a:avLst/>
          </a:prstGeom>
        </p:spPr>
      </p:pic>
      <p:pic>
        <p:nvPicPr>
          <p:cNvPr id="8" name="Picture 7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744" y="6321716"/>
            <a:ext cx="1256549" cy="39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448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494E-91F0-4315-B75A-B215D8BB159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24492"/>
            <a:ext cx="12192001" cy="11468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260" y="6321716"/>
            <a:ext cx="1102933" cy="440162"/>
          </a:xfrm>
          <a:prstGeom prst="rect">
            <a:avLst/>
          </a:prstGeom>
        </p:spPr>
      </p:pic>
      <p:pic>
        <p:nvPicPr>
          <p:cNvPr id="7" name="Picture 6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744" y="6321716"/>
            <a:ext cx="1256549" cy="39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627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September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494E-91F0-4315-B75A-B215D8BB159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24492"/>
            <a:ext cx="12192001" cy="11468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260" y="6321716"/>
            <a:ext cx="1102933" cy="440162"/>
          </a:xfrm>
          <a:prstGeom prst="rect">
            <a:avLst/>
          </a:prstGeom>
        </p:spPr>
      </p:pic>
      <p:pic>
        <p:nvPicPr>
          <p:cNvPr id="10" name="Picture 9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744" y="6321716"/>
            <a:ext cx="1256549" cy="39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265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494E-91F0-4315-B75A-B215D8BB159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24492"/>
            <a:ext cx="12192001" cy="11468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260" y="6321716"/>
            <a:ext cx="1102933" cy="440162"/>
          </a:xfrm>
          <a:prstGeom prst="rect">
            <a:avLst/>
          </a:prstGeom>
        </p:spPr>
      </p:pic>
      <p:pic>
        <p:nvPicPr>
          <p:cNvPr id="10" name="Picture 9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744" y="6321716"/>
            <a:ext cx="1256549" cy="39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484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0C1DE-995F-4F8D-8C71-07B6D49CC6F3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6494E-91F0-4315-B75A-B215D8BB1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58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2194" y="1334487"/>
            <a:ext cx="9144000" cy="2179180"/>
          </a:xfrm>
        </p:spPr>
        <p:txBody>
          <a:bodyPr/>
          <a:lstStyle/>
          <a:p>
            <a:r>
              <a:rPr lang="en-US" dirty="0" smtClean="0"/>
              <a:t>HONEY! </a:t>
            </a:r>
            <a:br>
              <a:rPr lang="en-US" dirty="0" smtClean="0"/>
            </a:br>
            <a:r>
              <a:rPr lang="en-US" dirty="0" smtClean="0"/>
              <a:t>WE SHRUNK THE CASE…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2194" y="3968623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 smtClean="0"/>
              <a:t>Presented by </a:t>
            </a:r>
          </a:p>
          <a:p>
            <a:r>
              <a:rPr lang="en-US" dirty="0" smtClean="0"/>
              <a:t>Dr Tina Sinclair   |  Marguerite Picard  |  Tricia Peters</a:t>
            </a:r>
          </a:p>
          <a:p>
            <a:r>
              <a:rPr lang="en-US" dirty="0" smtClean="0"/>
              <a:t>Founders of MELCA and Peacemakers for Families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chemeClr val="tx1"/>
                </a:solidFill>
              </a:rPr>
              <a:t>October 2018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Slide </a:t>
            </a:r>
            <a:fld id="{B8BF1A94-A628-4565-8B1C-A55FDC39EA80}" type="slidenum">
              <a:rPr lang="en-US" smtClean="0">
                <a:solidFill>
                  <a:schemeClr val="tx1"/>
                </a:solidFill>
              </a:rPr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260" y="6321716"/>
            <a:ext cx="1102933" cy="440162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744" y="6321716"/>
            <a:ext cx="1256549" cy="39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36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26067"/>
          </a:xfrm>
        </p:spPr>
        <p:txBody>
          <a:bodyPr/>
          <a:lstStyle/>
          <a:p>
            <a:r>
              <a:rPr lang="en-AU" dirty="0" smtClean="0"/>
              <a:t>Discovery meetings (Intake)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9228"/>
            <a:ext cx="10515600" cy="4271305"/>
          </a:xfrm>
        </p:spPr>
        <p:txBody>
          <a:bodyPr>
            <a:noAutofit/>
          </a:bodyPr>
          <a:lstStyle/>
          <a:p>
            <a:r>
              <a:rPr lang="en-AU" dirty="0" smtClean="0"/>
              <a:t>Where the team gets to understand and assess the needs of the clients</a:t>
            </a:r>
          </a:p>
          <a:p>
            <a:r>
              <a:rPr lang="en-AU" dirty="0" smtClean="0"/>
              <a:t>2 ½ hours clients meet team members</a:t>
            </a:r>
          </a:p>
          <a:p>
            <a:r>
              <a:rPr lang="en-AU" dirty="0" smtClean="0"/>
              <a:t>Structure</a:t>
            </a:r>
          </a:p>
          <a:p>
            <a:pPr lvl="1"/>
            <a:r>
              <a:rPr lang="en-AU" sz="2800" dirty="0" smtClean="0"/>
              <a:t>Each client meets their lawyer 			</a:t>
            </a:r>
            <a:r>
              <a:rPr lang="en-AU" dirty="0" smtClean="0"/>
              <a:t>-	1 hour each</a:t>
            </a:r>
            <a:endParaRPr lang="en-AU" sz="2800" dirty="0" smtClean="0"/>
          </a:p>
          <a:p>
            <a:pPr lvl="1"/>
            <a:r>
              <a:rPr lang="en-AU" sz="2800" dirty="0" smtClean="0"/>
              <a:t>Each client meets the financial neutral 		</a:t>
            </a:r>
            <a:r>
              <a:rPr lang="en-AU" dirty="0" smtClean="0"/>
              <a:t>-	½ hour each</a:t>
            </a:r>
            <a:endParaRPr lang="en-AU" sz="2800" dirty="0" smtClean="0"/>
          </a:p>
          <a:p>
            <a:pPr lvl="1"/>
            <a:r>
              <a:rPr lang="en-AU" sz="2800" dirty="0" smtClean="0"/>
              <a:t>Each client meets the MHP				</a:t>
            </a:r>
            <a:r>
              <a:rPr lang="en-AU" dirty="0" smtClean="0"/>
              <a:t>-	½ hour each</a:t>
            </a:r>
            <a:endParaRPr lang="en-AU" sz="2800" dirty="0" smtClean="0"/>
          </a:p>
          <a:p>
            <a:pPr lvl="1"/>
            <a:r>
              <a:rPr lang="en-AU" sz="2800" dirty="0" smtClean="0"/>
              <a:t>Both clients meet the MHP together		</a:t>
            </a:r>
            <a:r>
              <a:rPr lang="en-AU" dirty="0" smtClean="0"/>
              <a:t>-	½ hour </a:t>
            </a:r>
            <a:r>
              <a:rPr lang="en-AU" dirty="0" smtClean="0"/>
              <a:t>together</a:t>
            </a:r>
          </a:p>
          <a:p>
            <a:r>
              <a:rPr lang="en-AU" dirty="0" smtClean="0"/>
              <a:t>Team conference at the end to learn about the client needs and scope the work</a:t>
            </a:r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chemeClr val="tx1"/>
                </a:solidFill>
              </a:rPr>
              <a:t>October 2018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Slide </a:t>
            </a:r>
            <a:fld id="{2DF7FE81-9220-4F61-B134-8867D5870F63}" type="slidenum">
              <a:rPr lang="en-US" smtClean="0">
                <a:solidFill>
                  <a:schemeClr val="tx1"/>
                </a:solidFill>
              </a:rPr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260" y="6321716"/>
            <a:ext cx="1102933" cy="440162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744" y="6321716"/>
            <a:ext cx="1256549" cy="39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96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09133"/>
          </a:xfrm>
        </p:spPr>
        <p:txBody>
          <a:bodyPr/>
          <a:lstStyle/>
          <a:p>
            <a:r>
              <a:rPr lang="en-AU" dirty="0" smtClean="0"/>
              <a:t>What is the lawyer doing in Discovery?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27459"/>
            <a:ext cx="10515600" cy="3701963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en-AU" sz="2400" dirty="0"/>
              <a:t>Listening for the story, reassuring, using active listening, reframing, looping </a:t>
            </a:r>
            <a:r>
              <a:rPr lang="en-AU" sz="2400" dirty="0" err="1" smtClean="0"/>
              <a:t>etc</a:t>
            </a:r>
            <a:r>
              <a:rPr lang="en-AU" sz="2400" dirty="0" smtClean="0"/>
              <a:t> </a:t>
            </a:r>
            <a:endParaRPr lang="en-AU" sz="2400" dirty="0"/>
          </a:p>
          <a:p>
            <a:pPr lvl="0">
              <a:spcAft>
                <a:spcPts val="600"/>
              </a:spcAft>
            </a:pPr>
            <a:r>
              <a:rPr lang="en-AU" sz="2400" dirty="0"/>
              <a:t>Gauging what their burning issues are</a:t>
            </a:r>
          </a:p>
          <a:p>
            <a:pPr lvl="0">
              <a:spcAft>
                <a:spcPts val="600"/>
              </a:spcAft>
            </a:pPr>
            <a:r>
              <a:rPr lang="en-AU" sz="2400" dirty="0"/>
              <a:t>Listening for a sense of how they see the end of their relationship and how they see their former partner; </a:t>
            </a:r>
            <a:r>
              <a:rPr lang="en-AU" sz="2400" dirty="0" smtClean="0"/>
              <a:t> with </a:t>
            </a:r>
            <a:r>
              <a:rPr lang="en-AU" sz="2400" dirty="0"/>
              <a:t>anger, contempt, mistrust, for example</a:t>
            </a:r>
          </a:p>
          <a:p>
            <a:pPr lvl="0">
              <a:spcAft>
                <a:spcPts val="600"/>
              </a:spcAft>
            </a:pPr>
            <a:r>
              <a:rPr lang="en-AU" sz="2400" dirty="0"/>
              <a:t>Ensuring that I have a sense of the big issues about parenting, conflict, relationship dynamic, assets, assumptions about “the law”, and money issues </a:t>
            </a:r>
          </a:p>
          <a:p>
            <a:pPr lvl="0">
              <a:spcAft>
                <a:spcPts val="600"/>
              </a:spcAft>
            </a:pPr>
            <a:r>
              <a:rPr lang="en-AU" sz="2400" dirty="0"/>
              <a:t>Asking what they are wanting or expecting of their settlement process, what they value, why </a:t>
            </a:r>
            <a:r>
              <a:rPr lang="en-AU" sz="2400" dirty="0" smtClean="0"/>
              <a:t>collaboration </a:t>
            </a:r>
            <a:endParaRPr lang="en-AU" sz="2400" dirty="0"/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chemeClr val="tx1"/>
                </a:solidFill>
              </a:rPr>
              <a:t>October 2018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Slide </a:t>
            </a:r>
            <a:fld id="{F4827B69-5B7B-4D1D-98D1-0395F955DFB3}" type="slidenum">
              <a:rPr lang="en-US" smtClean="0">
                <a:solidFill>
                  <a:schemeClr val="tx1"/>
                </a:solidFill>
              </a:rPr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260" y="6321716"/>
            <a:ext cx="1102933" cy="440162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744" y="6321716"/>
            <a:ext cx="1256549" cy="39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28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959"/>
            <a:ext cx="10515600" cy="1205057"/>
          </a:xfrm>
        </p:spPr>
        <p:txBody>
          <a:bodyPr/>
          <a:lstStyle/>
          <a:p>
            <a:r>
              <a:rPr lang="en-AU" dirty="0" smtClean="0"/>
              <a:t>What is the financial neutral doing?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1819"/>
            <a:ext cx="10515600" cy="4533198"/>
          </a:xfrm>
        </p:spPr>
        <p:txBody>
          <a:bodyPr>
            <a:noAutofit/>
          </a:bodyPr>
          <a:lstStyle/>
          <a:p>
            <a:pPr lvl="0"/>
            <a:r>
              <a:rPr lang="en-AU" sz="2000" dirty="0"/>
              <a:t>Listening for their attitude around money – fear, abundance, scarcity</a:t>
            </a:r>
          </a:p>
          <a:p>
            <a:pPr lvl="0"/>
            <a:r>
              <a:rPr lang="en-AU" sz="2000" dirty="0"/>
              <a:t>Getting an idea about how money was managed in their household</a:t>
            </a:r>
          </a:p>
          <a:p>
            <a:pPr lvl="0"/>
            <a:r>
              <a:rPr lang="en-AU" sz="2000" dirty="0"/>
              <a:t>Getting an idea about how the bigger money/investment decisions were made</a:t>
            </a:r>
          </a:p>
          <a:p>
            <a:pPr lvl="0"/>
            <a:r>
              <a:rPr lang="en-AU" sz="2000" dirty="0"/>
              <a:t>Gauging whether they have the same understanding about what went on in the household around money</a:t>
            </a:r>
          </a:p>
          <a:p>
            <a:pPr lvl="0"/>
            <a:r>
              <a:rPr lang="en-AU" sz="2000" dirty="0"/>
              <a:t>Looking for abuse and control issues around money</a:t>
            </a:r>
          </a:p>
          <a:p>
            <a:pPr lvl="0"/>
            <a:r>
              <a:rPr lang="en-AU" sz="2000" dirty="0"/>
              <a:t>Listening for any blame around their financial situation</a:t>
            </a:r>
          </a:p>
          <a:p>
            <a:pPr lvl="0"/>
            <a:r>
              <a:rPr lang="en-AU" sz="2000" dirty="0"/>
              <a:t>Assessing </a:t>
            </a:r>
            <a:r>
              <a:rPr lang="en-AU" sz="2000" dirty="0" smtClean="0"/>
              <a:t>financial </a:t>
            </a:r>
            <a:r>
              <a:rPr lang="en-AU" sz="2000" dirty="0"/>
              <a:t>literacy </a:t>
            </a:r>
          </a:p>
          <a:p>
            <a:pPr lvl="0"/>
            <a:r>
              <a:rPr lang="en-AU" sz="2000" dirty="0"/>
              <a:t>Listening for their ideas about their financial future </a:t>
            </a:r>
            <a:endParaRPr lang="en-AU" sz="2000" dirty="0" smtClean="0"/>
          </a:p>
          <a:p>
            <a:pPr lvl="0"/>
            <a:r>
              <a:rPr lang="en-AU" sz="2000" dirty="0" smtClean="0"/>
              <a:t>Assessing </a:t>
            </a:r>
            <a:r>
              <a:rPr lang="en-AU" sz="2000" dirty="0"/>
              <a:t>for any urgent money </a:t>
            </a:r>
            <a:r>
              <a:rPr lang="en-AU" sz="2000" dirty="0" smtClean="0"/>
              <a:t>issues</a:t>
            </a:r>
          </a:p>
          <a:p>
            <a:pPr lvl="0"/>
            <a:r>
              <a:rPr lang="en-AU" sz="2000" dirty="0" smtClean="0"/>
              <a:t>Gauging </a:t>
            </a:r>
            <a:r>
              <a:rPr lang="en-AU" sz="2000" dirty="0"/>
              <a:t>whether money was something that caused tension/arguments between </a:t>
            </a:r>
            <a:r>
              <a:rPr lang="en-AU" sz="2000" dirty="0" smtClean="0"/>
              <a:t>them</a:t>
            </a:r>
            <a:endParaRPr lang="en-AU" sz="2000" dirty="0"/>
          </a:p>
          <a:p>
            <a:pPr lvl="0"/>
            <a:r>
              <a:rPr lang="en-AU" sz="2000" dirty="0"/>
              <a:t>Getting a big picture understanding of the financial </a:t>
            </a:r>
            <a:r>
              <a:rPr lang="en-AU" sz="2000" dirty="0" smtClean="0"/>
              <a:t>situation</a:t>
            </a:r>
            <a:endParaRPr lang="en-AU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chemeClr val="tx1"/>
                </a:solidFill>
              </a:rPr>
              <a:t>October 2018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Slide </a:t>
            </a:r>
            <a:fld id="{ECF8487C-A6D6-448E-B072-DB33E6FF5711}" type="slidenum">
              <a:rPr lang="en-US" smtClean="0">
                <a:solidFill>
                  <a:schemeClr val="tx1"/>
                </a:solidFill>
              </a:rPr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260" y="6321716"/>
            <a:ext cx="1102933" cy="440162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744" y="6321716"/>
            <a:ext cx="1256549" cy="39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68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00667"/>
          </a:xfrm>
        </p:spPr>
        <p:txBody>
          <a:bodyPr/>
          <a:lstStyle/>
          <a:p>
            <a:r>
              <a:rPr lang="en-AU" dirty="0" smtClean="0"/>
              <a:t>What is the MHP doing? (Clients separately)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8492"/>
            <a:ext cx="10515600" cy="471910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AU" sz="3400" dirty="0" smtClean="0"/>
              <a:t>Brief </a:t>
            </a:r>
            <a:r>
              <a:rPr lang="en-AU" sz="3400" dirty="0"/>
              <a:t>summary of events precipitating the end of the </a:t>
            </a:r>
            <a:r>
              <a:rPr lang="en-AU" sz="3400" dirty="0" smtClean="0"/>
              <a:t>relationship</a:t>
            </a:r>
          </a:p>
          <a:p>
            <a:pPr lvl="0"/>
            <a:r>
              <a:rPr lang="en-AU" sz="3400" dirty="0" smtClean="0"/>
              <a:t>Has the separation </a:t>
            </a:r>
            <a:r>
              <a:rPr lang="en-AU" sz="3400" dirty="0"/>
              <a:t>decision </a:t>
            </a:r>
            <a:r>
              <a:rPr lang="en-AU" sz="3400" dirty="0" smtClean="0"/>
              <a:t>been made</a:t>
            </a:r>
          </a:p>
          <a:p>
            <a:pPr lvl="0"/>
            <a:r>
              <a:rPr lang="en-AU" sz="3400" dirty="0" smtClean="0"/>
              <a:t>Assess </a:t>
            </a:r>
            <a:r>
              <a:rPr lang="en-AU" sz="3400" dirty="0"/>
              <a:t>level of safety </a:t>
            </a:r>
            <a:endParaRPr lang="en-AU" sz="3400" dirty="0" smtClean="0"/>
          </a:p>
          <a:p>
            <a:pPr lvl="0"/>
            <a:r>
              <a:rPr lang="en-AU" sz="3400" dirty="0" smtClean="0"/>
              <a:t>Assess capacity </a:t>
            </a:r>
            <a:r>
              <a:rPr lang="en-AU" sz="3400" dirty="0"/>
              <a:t>to sit together and </a:t>
            </a:r>
            <a:r>
              <a:rPr lang="en-AU" sz="3400" dirty="0" smtClean="0"/>
              <a:t>discuss/negotiate  </a:t>
            </a:r>
          </a:p>
          <a:p>
            <a:pPr lvl="0"/>
            <a:r>
              <a:rPr lang="en-AU" sz="3400" dirty="0" smtClean="0"/>
              <a:t>Capacity </a:t>
            </a:r>
            <a:r>
              <a:rPr lang="en-AU" sz="3400" dirty="0"/>
              <a:t>to empathize and get into the </a:t>
            </a:r>
            <a:r>
              <a:rPr lang="en-AU" sz="3400" dirty="0" smtClean="0"/>
              <a:t>other’s shoes </a:t>
            </a:r>
            <a:endParaRPr lang="en-AU" sz="3400" dirty="0"/>
          </a:p>
          <a:p>
            <a:pPr lvl="0"/>
            <a:r>
              <a:rPr lang="en-AU" sz="3400" dirty="0"/>
              <a:t>Build a genogram </a:t>
            </a:r>
          </a:p>
          <a:p>
            <a:pPr lvl="0"/>
            <a:r>
              <a:rPr lang="en-AU" sz="3400" dirty="0" smtClean="0"/>
              <a:t>Parenting </a:t>
            </a:r>
            <a:r>
              <a:rPr lang="en-AU" sz="3400" dirty="0"/>
              <a:t>roles, capacity, respect for each </a:t>
            </a:r>
            <a:r>
              <a:rPr lang="en-AU" sz="3400" dirty="0" smtClean="0"/>
              <a:t>other </a:t>
            </a:r>
          </a:p>
          <a:p>
            <a:pPr lvl="0"/>
            <a:r>
              <a:rPr lang="en-AU" sz="3400" dirty="0" smtClean="0"/>
              <a:t>Relationships </a:t>
            </a:r>
            <a:r>
              <a:rPr lang="en-AU" sz="3400" dirty="0"/>
              <a:t>with children, if they have been told </a:t>
            </a:r>
            <a:r>
              <a:rPr lang="en-AU" sz="3400" dirty="0" smtClean="0"/>
              <a:t>about the</a:t>
            </a:r>
            <a:r>
              <a:rPr lang="en-AU" sz="3400" dirty="0" smtClean="0"/>
              <a:t> separation</a:t>
            </a:r>
            <a:endParaRPr lang="en-AU" sz="3400" dirty="0"/>
          </a:p>
          <a:p>
            <a:pPr lvl="0"/>
            <a:r>
              <a:rPr lang="en-AU" sz="3400" dirty="0"/>
              <a:t>Influence of </a:t>
            </a:r>
            <a:r>
              <a:rPr lang="en-AU" sz="3400" dirty="0" smtClean="0"/>
              <a:t>others</a:t>
            </a:r>
          </a:p>
          <a:p>
            <a:pPr lvl="0"/>
            <a:r>
              <a:rPr lang="en-AU" sz="3400" dirty="0"/>
              <a:t>F</a:t>
            </a:r>
            <a:r>
              <a:rPr lang="en-AU" sz="3400" dirty="0" smtClean="0"/>
              <a:t>amily </a:t>
            </a:r>
            <a:r>
              <a:rPr lang="en-AU" sz="3400" dirty="0"/>
              <a:t>of origin issues, their own history/opinion of </a:t>
            </a:r>
            <a:r>
              <a:rPr lang="en-AU" sz="3400" dirty="0" smtClean="0"/>
              <a:t>divorce</a:t>
            </a:r>
            <a:endParaRPr lang="en-AU" sz="3400" dirty="0"/>
          </a:p>
          <a:p>
            <a:pPr lvl="0"/>
            <a:r>
              <a:rPr lang="en-AU" sz="3400" dirty="0"/>
              <a:t>What are </a:t>
            </a:r>
            <a:r>
              <a:rPr lang="en-AU" sz="3400" dirty="0" smtClean="0"/>
              <a:t>they </a:t>
            </a:r>
            <a:r>
              <a:rPr lang="en-AU" sz="3400" dirty="0"/>
              <a:t>most concerned </a:t>
            </a:r>
            <a:r>
              <a:rPr lang="en-AU" sz="3400" dirty="0" smtClean="0"/>
              <a:t>about </a:t>
            </a:r>
          </a:p>
          <a:p>
            <a:pPr lvl="0"/>
            <a:r>
              <a:rPr lang="en-AU" sz="3400" dirty="0" smtClean="0"/>
              <a:t>What </a:t>
            </a:r>
            <a:r>
              <a:rPr lang="en-AU" sz="3400" dirty="0"/>
              <a:t>is the most important for them as </a:t>
            </a:r>
            <a:r>
              <a:rPr lang="en-AU" sz="3400" dirty="0" smtClean="0"/>
              <a:t>outcome</a:t>
            </a:r>
            <a:endParaRPr lang="en-AU" sz="3400" dirty="0"/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October 2018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Slide </a:t>
            </a:r>
            <a:fld id="{D2CCEC4F-1AB4-46E1-8FF7-C62A2AB2307F}" type="slidenum">
              <a:rPr lang="en-US" smtClean="0">
                <a:solidFill>
                  <a:schemeClr val="tx1"/>
                </a:solidFill>
              </a:rPr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260" y="6321716"/>
            <a:ext cx="1102933" cy="440162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744" y="6321716"/>
            <a:ext cx="1256549" cy="39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44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09133"/>
          </a:xfrm>
        </p:spPr>
        <p:txBody>
          <a:bodyPr/>
          <a:lstStyle/>
          <a:p>
            <a:r>
              <a:rPr lang="en-AU" dirty="0" smtClean="0"/>
              <a:t>What is the MHP doing? (clients together)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5559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Check in </a:t>
            </a:r>
            <a:r>
              <a:rPr lang="en-AU" dirty="0"/>
              <a:t>with how well they are processing all the </a:t>
            </a:r>
            <a:r>
              <a:rPr lang="en-AU" dirty="0" smtClean="0"/>
              <a:t>information</a:t>
            </a:r>
          </a:p>
          <a:p>
            <a:r>
              <a:rPr lang="en-AU" dirty="0" smtClean="0"/>
              <a:t>Opinions/commitment </a:t>
            </a:r>
            <a:r>
              <a:rPr lang="en-AU" dirty="0"/>
              <a:t>to collaboration</a:t>
            </a:r>
          </a:p>
          <a:p>
            <a:pPr lvl="0"/>
            <a:r>
              <a:rPr lang="en-AU" dirty="0"/>
              <a:t>Is this joint time something they are able to do and have done recently – or need help to talk together</a:t>
            </a:r>
          </a:p>
          <a:p>
            <a:pPr lvl="0"/>
            <a:r>
              <a:rPr lang="en-AU" dirty="0"/>
              <a:t>Anything immediate they wish to say or discuss [this allows for closure conversation or interim mediated agreements either then or make another time]</a:t>
            </a:r>
          </a:p>
          <a:p>
            <a:pPr lvl="0"/>
            <a:r>
              <a:rPr lang="en-AU" dirty="0"/>
              <a:t>Validate each other as parents if possible, or any other role which has benefited the </a:t>
            </a:r>
            <a:r>
              <a:rPr lang="en-AU" dirty="0" smtClean="0"/>
              <a:t>other</a:t>
            </a:r>
            <a:endParaRPr lang="en-AU" dirty="0"/>
          </a:p>
          <a:p>
            <a:pPr lvl="0"/>
            <a:r>
              <a:rPr lang="en-AU" dirty="0"/>
              <a:t>Plan for what happens next as well as when they </a:t>
            </a:r>
            <a:r>
              <a:rPr lang="en-AU" dirty="0" smtClean="0"/>
              <a:t>leave</a:t>
            </a:r>
            <a:endParaRPr lang="en-AU" dirty="0"/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October 2018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Slide </a:t>
            </a:r>
            <a:fld id="{AA55F743-3AB4-45F6-BF65-E9FFA48D0D62}" type="slidenum">
              <a:rPr lang="en-US" smtClean="0">
                <a:solidFill>
                  <a:schemeClr val="tx1"/>
                </a:solidFill>
              </a:rPr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260" y="6321716"/>
            <a:ext cx="1102933" cy="440162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744" y="6321716"/>
            <a:ext cx="1256549" cy="39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93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09133"/>
          </a:xfrm>
        </p:spPr>
        <p:txBody>
          <a:bodyPr/>
          <a:lstStyle/>
          <a:p>
            <a:r>
              <a:rPr lang="en-AU" dirty="0" smtClean="0"/>
              <a:t>Foundation work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8625"/>
            <a:ext cx="10515600" cy="3990975"/>
          </a:xfrm>
        </p:spPr>
        <p:txBody>
          <a:bodyPr/>
          <a:lstStyle/>
          <a:p>
            <a:r>
              <a:rPr lang="en-AU" dirty="0" smtClean="0"/>
              <a:t>Focused on the work that is necessary to prepare the clients and the team for the first negotiation meeting</a:t>
            </a:r>
          </a:p>
          <a:p>
            <a:pPr lvl="0"/>
            <a:r>
              <a:rPr lang="en-AU" dirty="0"/>
              <a:t>Goal setting and preparation for negotiation stage</a:t>
            </a:r>
          </a:p>
          <a:p>
            <a:pPr lvl="0"/>
            <a:r>
              <a:rPr lang="en-AU" dirty="0"/>
              <a:t>Emotional and family readiness</a:t>
            </a:r>
          </a:p>
          <a:p>
            <a:pPr lvl="0"/>
            <a:r>
              <a:rPr lang="en-AU" dirty="0"/>
              <a:t>Building the financial picture</a:t>
            </a:r>
          </a:p>
          <a:p>
            <a:pPr lvl="0"/>
            <a:r>
              <a:rPr lang="en-AU" dirty="0"/>
              <a:t>Team communication and planning</a:t>
            </a:r>
          </a:p>
          <a:p>
            <a:pPr lvl="0"/>
            <a:r>
              <a:rPr lang="en-AU" dirty="0"/>
              <a:t>Scoping the work for first </a:t>
            </a:r>
            <a:r>
              <a:rPr lang="en-AU" dirty="0" smtClean="0"/>
              <a:t>negotiation meeting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October 2018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Slide </a:t>
            </a:r>
            <a:fld id="{8E28B87D-0397-4D41-8950-CCD95255967F}" type="slidenum">
              <a:rPr lang="en-US" smtClean="0">
                <a:solidFill>
                  <a:schemeClr val="tx1"/>
                </a:solidFill>
              </a:rPr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260" y="6321716"/>
            <a:ext cx="1102933" cy="440162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744" y="6321716"/>
            <a:ext cx="1256549" cy="39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99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17600"/>
          </a:xfrm>
        </p:spPr>
        <p:txBody>
          <a:bodyPr/>
          <a:lstStyle/>
          <a:p>
            <a:r>
              <a:rPr lang="en-AU" dirty="0" smtClean="0"/>
              <a:t>What is the lawyer doing in Foundation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5491"/>
            <a:ext cx="10515600" cy="4351338"/>
          </a:xfrm>
        </p:spPr>
        <p:txBody>
          <a:bodyPr/>
          <a:lstStyle/>
          <a:p>
            <a:pPr lvl="0"/>
            <a:r>
              <a:rPr lang="en-AU" dirty="0"/>
              <a:t>Building a trusting relationship, offering empathy, validation, reassurance that this can be done, building confidence and optimism, hearing what’s still burning </a:t>
            </a:r>
          </a:p>
          <a:p>
            <a:pPr lvl="0"/>
            <a:r>
              <a:rPr lang="en-AU" dirty="0"/>
              <a:t>Coaching on perspective, conflict, bringing to the table what will work for them and ‘letting go’, reality checking</a:t>
            </a:r>
          </a:p>
          <a:p>
            <a:pPr lvl="0"/>
            <a:r>
              <a:rPr lang="en-AU" dirty="0"/>
              <a:t>Shifting focusing to the future</a:t>
            </a:r>
          </a:p>
          <a:p>
            <a:pPr lvl="0"/>
            <a:r>
              <a:rPr lang="en-AU" dirty="0"/>
              <a:t>Goal setting</a:t>
            </a:r>
          </a:p>
          <a:p>
            <a:pPr lvl="0"/>
            <a:r>
              <a:rPr lang="en-AU" dirty="0"/>
              <a:t>Meeting preparation: structure, roles, advocacy, </a:t>
            </a:r>
            <a:r>
              <a:rPr lang="en-AU" dirty="0" smtClean="0"/>
              <a:t>the </a:t>
            </a:r>
            <a:r>
              <a:rPr lang="en-AU" dirty="0"/>
              <a:t>collaborative </a:t>
            </a:r>
            <a:r>
              <a:rPr lang="en-AU" dirty="0" smtClean="0"/>
              <a:t>agreement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October 2018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Slide </a:t>
            </a:r>
            <a:fld id="{A4253745-34E1-4CD3-A6D4-3350B52954BB}" type="slidenum">
              <a:rPr lang="en-US" smtClean="0">
                <a:solidFill>
                  <a:schemeClr val="tx1"/>
                </a:solidFill>
              </a:rPr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260" y="6321716"/>
            <a:ext cx="1102933" cy="440162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744" y="6321716"/>
            <a:ext cx="1256549" cy="39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1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66675"/>
            <a:ext cx="10515600" cy="1184275"/>
          </a:xfrm>
        </p:spPr>
        <p:txBody>
          <a:bodyPr/>
          <a:lstStyle/>
          <a:p>
            <a:r>
              <a:rPr lang="en-AU" dirty="0" smtClean="0"/>
              <a:t>What is the financial neutral doing?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1625"/>
            <a:ext cx="10515600" cy="4351338"/>
          </a:xfrm>
        </p:spPr>
        <p:txBody>
          <a:bodyPr>
            <a:normAutofit lnSpcReduction="10000"/>
          </a:bodyPr>
          <a:lstStyle/>
          <a:p>
            <a:pPr lvl="0"/>
            <a:r>
              <a:rPr lang="en-AU" dirty="0"/>
              <a:t>Collecting financial data, and information about how the couple have lived their lives in the </a:t>
            </a:r>
            <a:r>
              <a:rPr lang="en-AU" dirty="0" smtClean="0"/>
              <a:t>past</a:t>
            </a:r>
            <a:endParaRPr lang="en-AU" dirty="0"/>
          </a:p>
          <a:p>
            <a:pPr lvl="0"/>
            <a:r>
              <a:rPr lang="en-AU" dirty="0"/>
              <a:t>Helping with budgets for new single life – shifting focus to the future</a:t>
            </a:r>
          </a:p>
          <a:p>
            <a:pPr lvl="0"/>
            <a:r>
              <a:rPr lang="en-AU" dirty="0"/>
              <a:t>Building financial knowledge and confidence and reducing fears</a:t>
            </a:r>
          </a:p>
          <a:p>
            <a:pPr lvl="0"/>
            <a:r>
              <a:rPr lang="en-AU" dirty="0"/>
              <a:t>Reshaping unrealistic expectations</a:t>
            </a:r>
          </a:p>
          <a:p>
            <a:pPr lvl="0"/>
            <a:r>
              <a:rPr lang="en-AU" dirty="0"/>
              <a:t>Listening for the important goals and thinking about how they could be met financially</a:t>
            </a:r>
          </a:p>
          <a:p>
            <a:pPr lvl="0"/>
            <a:r>
              <a:rPr lang="en-AU" dirty="0"/>
              <a:t>Looking for financial red flags, </a:t>
            </a:r>
            <a:r>
              <a:rPr lang="en-AU" dirty="0" err="1"/>
              <a:t>eg</a:t>
            </a:r>
            <a:r>
              <a:rPr lang="en-AU" dirty="0"/>
              <a:t> tax, pension plans, debt management</a:t>
            </a:r>
          </a:p>
          <a:p>
            <a:pPr lvl="0"/>
            <a:r>
              <a:rPr lang="en-AU" dirty="0"/>
              <a:t>Coaching to focus on what will serve them and what they can let go </a:t>
            </a:r>
            <a:r>
              <a:rPr lang="en-AU" dirty="0" smtClean="0"/>
              <a:t>of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October 2018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Slide </a:t>
            </a:r>
            <a:fld id="{E02743B5-13A9-4E20-B720-207FB0998EC8}" type="slidenum">
              <a:rPr lang="en-US" smtClean="0">
                <a:solidFill>
                  <a:schemeClr val="tx1"/>
                </a:solidFill>
              </a:rPr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260" y="6321716"/>
            <a:ext cx="1102933" cy="440162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744" y="6321716"/>
            <a:ext cx="1256549" cy="39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0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09133"/>
          </a:xfrm>
        </p:spPr>
        <p:txBody>
          <a:bodyPr/>
          <a:lstStyle/>
          <a:p>
            <a:r>
              <a:rPr lang="en-AU" dirty="0" smtClean="0"/>
              <a:t>What is the MHP doing?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0892"/>
            <a:ext cx="10515600" cy="4351338"/>
          </a:xfrm>
        </p:spPr>
        <p:txBody>
          <a:bodyPr>
            <a:normAutofit/>
          </a:bodyPr>
          <a:lstStyle/>
          <a:p>
            <a:r>
              <a:rPr lang="en-AU" dirty="0" smtClean="0"/>
              <a:t>Assess </a:t>
            </a:r>
            <a:r>
              <a:rPr lang="en-AU" dirty="0"/>
              <a:t>client </a:t>
            </a:r>
            <a:r>
              <a:rPr lang="en-AU" dirty="0"/>
              <a:t>readiness and what preparation is needed to make the first negotiation meeting successful </a:t>
            </a:r>
            <a:endParaRPr lang="en-AU" dirty="0" smtClean="0"/>
          </a:p>
          <a:p>
            <a:r>
              <a:rPr lang="en-AU" dirty="0"/>
              <a:t>C</a:t>
            </a:r>
            <a:r>
              <a:rPr lang="en-AU" dirty="0" smtClean="0"/>
              <a:t>onsider </a:t>
            </a:r>
            <a:r>
              <a:rPr lang="en-AU" dirty="0"/>
              <a:t>pacing of the rest of the </a:t>
            </a:r>
            <a:r>
              <a:rPr lang="en-AU" dirty="0" smtClean="0"/>
              <a:t>case</a:t>
            </a:r>
            <a:endParaRPr lang="en-AU" dirty="0"/>
          </a:p>
          <a:p>
            <a:pPr lvl="0"/>
            <a:r>
              <a:rPr lang="en-AU" dirty="0" smtClean="0"/>
              <a:t>Where </a:t>
            </a:r>
            <a:r>
              <a:rPr lang="en-AU" dirty="0"/>
              <a:t>is client </a:t>
            </a:r>
            <a:r>
              <a:rPr lang="en-AU" dirty="0" smtClean="0"/>
              <a:t>anxiety level</a:t>
            </a:r>
            <a:endParaRPr lang="en-AU" dirty="0"/>
          </a:p>
          <a:p>
            <a:pPr lvl="0"/>
            <a:r>
              <a:rPr lang="en-AU" dirty="0"/>
              <a:t>Where is client emotionally </a:t>
            </a:r>
            <a:r>
              <a:rPr lang="en-AU" dirty="0" smtClean="0"/>
              <a:t>- </a:t>
            </a:r>
            <a:r>
              <a:rPr lang="en-AU" dirty="0"/>
              <a:t>in the phases of </a:t>
            </a:r>
            <a:r>
              <a:rPr lang="en-AU" dirty="0" smtClean="0"/>
              <a:t>grief</a:t>
            </a:r>
            <a:endParaRPr lang="en-AU" dirty="0"/>
          </a:p>
          <a:p>
            <a:pPr lvl="0"/>
            <a:r>
              <a:rPr lang="en-AU" dirty="0"/>
              <a:t>How is client </a:t>
            </a:r>
            <a:r>
              <a:rPr lang="en-AU" dirty="0" smtClean="0"/>
              <a:t>cognitively </a:t>
            </a:r>
          </a:p>
          <a:p>
            <a:pPr lvl="0"/>
            <a:r>
              <a:rPr lang="en-AU" dirty="0" smtClean="0"/>
              <a:t>Are </a:t>
            </a:r>
            <a:r>
              <a:rPr lang="en-AU" dirty="0"/>
              <a:t>they more past or future </a:t>
            </a:r>
            <a:r>
              <a:rPr lang="en-AU" dirty="0" smtClean="0"/>
              <a:t>focused </a:t>
            </a:r>
            <a:endParaRPr lang="en-AU" dirty="0"/>
          </a:p>
          <a:p>
            <a:pPr lvl="0"/>
            <a:r>
              <a:rPr lang="en-AU" dirty="0"/>
              <a:t>Assess team </a:t>
            </a:r>
            <a:r>
              <a:rPr lang="en-AU" dirty="0" smtClean="0"/>
              <a:t>dynamics and team function/dysfunction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October 2018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Slide </a:t>
            </a:r>
            <a:fld id="{929C22E7-BE06-4F3B-A7B5-9AF94D873AC0}" type="slidenum">
              <a:rPr lang="en-US" smtClean="0">
                <a:solidFill>
                  <a:schemeClr val="tx1"/>
                </a:solidFill>
              </a:rPr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260" y="6321716"/>
            <a:ext cx="1102933" cy="440162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744" y="6321716"/>
            <a:ext cx="1256549" cy="39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23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09133"/>
          </a:xfrm>
        </p:spPr>
        <p:txBody>
          <a:bodyPr/>
          <a:lstStyle/>
          <a:p>
            <a:r>
              <a:rPr lang="en-AU" dirty="0" smtClean="0"/>
              <a:t>Challenges that have arisen in Foundation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3891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en-AU" sz="3800" dirty="0"/>
              <a:t>Hearing about:</a:t>
            </a:r>
          </a:p>
          <a:p>
            <a:pPr lvl="1"/>
            <a:r>
              <a:rPr lang="en-AU" sz="3300" dirty="0"/>
              <a:t>a new relationship</a:t>
            </a:r>
          </a:p>
          <a:p>
            <a:pPr lvl="1"/>
            <a:r>
              <a:rPr lang="en-AU" sz="3300" dirty="0"/>
              <a:t>an intention to relocate</a:t>
            </a:r>
          </a:p>
          <a:p>
            <a:pPr lvl="1"/>
            <a:r>
              <a:rPr lang="en-AU" sz="3300" dirty="0"/>
              <a:t>recent episodes of conflict between them</a:t>
            </a:r>
          </a:p>
          <a:p>
            <a:r>
              <a:rPr lang="en-AU" sz="3800" dirty="0" smtClean="0"/>
              <a:t>Client </a:t>
            </a:r>
            <a:r>
              <a:rPr lang="en-AU" sz="3800" dirty="0"/>
              <a:t>saying they will leave the process or being </a:t>
            </a:r>
            <a:r>
              <a:rPr lang="en-AU" sz="3800" dirty="0" smtClean="0"/>
              <a:t>demanding / anxious / depressed </a:t>
            </a:r>
            <a:endParaRPr lang="en-AU" sz="3800" dirty="0"/>
          </a:p>
          <a:p>
            <a:pPr lvl="0"/>
            <a:r>
              <a:rPr lang="en-AU" sz="3800" dirty="0"/>
              <a:t>Unrealistic and stuck positions</a:t>
            </a:r>
          </a:p>
          <a:p>
            <a:pPr lvl="0"/>
            <a:r>
              <a:rPr lang="en-AU" sz="3800" dirty="0"/>
              <a:t>Precarious financial positions, </a:t>
            </a:r>
            <a:r>
              <a:rPr lang="en-AU" sz="3800" dirty="0" err="1"/>
              <a:t>eg</a:t>
            </a:r>
            <a:r>
              <a:rPr lang="en-AU" sz="3800" dirty="0"/>
              <a:t> potential debt foreclosure, potential bankruptcy </a:t>
            </a:r>
          </a:p>
          <a:p>
            <a:pPr lvl="0"/>
            <a:r>
              <a:rPr lang="en-AU" sz="3800" dirty="0" smtClean="0"/>
              <a:t>Expectation that financial neutral is the </a:t>
            </a:r>
            <a:r>
              <a:rPr lang="en-AU" sz="3800" dirty="0"/>
              <a:t>financial ‘arbiter</a:t>
            </a:r>
            <a:r>
              <a:rPr lang="en-AU" sz="3800" dirty="0" smtClean="0"/>
              <a:t>’, knows the optimal settlement </a:t>
            </a:r>
            <a:endParaRPr lang="en-AU" sz="3800" dirty="0"/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October 2018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Slide </a:t>
            </a:r>
            <a:fld id="{87534D4E-62F9-4DC1-8B24-AADFA0F38489}" type="slidenum">
              <a:rPr lang="en-US" smtClean="0">
                <a:solidFill>
                  <a:schemeClr val="tx1"/>
                </a:solidFill>
              </a:rPr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260" y="6321716"/>
            <a:ext cx="1102933" cy="440162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744" y="6321716"/>
            <a:ext cx="1256549" cy="39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76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632" y="0"/>
            <a:ext cx="10515600" cy="1126067"/>
          </a:xfrm>
        </p:spPr>
        <p:txBody>
          <a:bodyPr/>
          <a:lstStyle/>
          <a:p>
            <a:r>
              <a:rPr lang="en-AU" dirty="0" smtClean="0"/>
              <a:t>UN Post-disaster </a:t>
            </a:r>
            <a:r>
              <a:rPr lang="en-AU" dirty="0"/>
              <a:t>r</a:t>
            </a:r>
            <a:r>
              <a:rPr lang="en-AU" dirty="0" smtClean="0"/>
              <a:t>ecovery </a:t>
            </a:r>
            <a:r>
              <a:rPr lang="en-AU" dirty="0"/>
              <a:t>s</a:t>
            </a:r>
            <a:r>
              <a:rPr lang="en-AU" dirty="0" smtClean="0"/>
              <a:t>teps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632" y="1825626"/>
            <a:ext cx="10515600" cy="2795801"/>
          </a:xfrm>
        </p:spPr>
        <p:txBody>
          <a:bodyPr>
            <a:normAutofit/>
          </a:bodyPr>
          <a:lstStyle/>
          <a:p>
            <a:r>
              <a:rPr lang="en-AU" dirty="0" smtClean="0"/>
              <a:t>Prepare, prepare, prepare</a:t>
            </a:r>
          </a:p>
          <a:p>
            <a:r>
              <a:rPr lang="en-AU" dirty="0" smtClean="0"/>
              <a:t>Deploy skilled staff</a:t>
            </a:r>
          </a:p>
          <a:p>
            <a:r>
              <a:rPr lang="en-AU" dirty="0" smtClean="0"/>
              <a:t>Know the context</a:t>
            </a:r>
          </a:p>
          <a:p>
            <a:r>
              <a:rPr lang="en-AU" dirty="0" smtClean="0"/>
              <a:t>Assess response capacity</a:t>
            </a:r>
          </a:p>
          <a:p>
            <a:r>
              <a:rPr lang="en-AU" dirty="0" smtClean="0"/>
              <a:t>Plan operations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chemeClr val="tx1"/>
                </a:solidFill>
              </a:rPr>
              <a:t>October 2018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Slide </a:t>
            </a:r>
            <a:fld id="{1770EBD6-21A4-4007-8D53-D0746550A5C3}" type="slidenum">
              <a:rPr lang="en-US" smtClean="0">
                <a:solidFill>
                  <a:schemeClr val="tx1"/>
                </a:solidFill>
              </a:r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260" y="6321716"/>
            <a:ext cx="1102933" cy="440162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744" y="6321716"/>
            <a:ext cx="1256549" cy="39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90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83733"/>
          </a:xfrm>
        </p:spPr>
        <p:txBody>
          <a:bodyPr/>
          <a:lstStyle/>
          <a:p>
            <a:r>
              <a:rPr lang="en-AU" dirty="0"/>
              <a:t>Challenges that have </a:t>
            </a:r>
            <a:r>
              <a:rPr lang="en-AU" dirty="0" smtClean="0"/>
              <a:t>arisen </a:t>
            </a:r>
            <a:r>
              <a:rPr lang="en-AU" dirty="0"/>
              <a:t>in Foundation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7025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AU" dirty="0"/>
              <a:t>Flip flop of client mood aligning with change of mind re </a:t>
            </a:r>
            <a:r>
              <a:rPr lang="en-AU" dirty="0" smtClean="0"/>
              <a:t>settlement options</a:t>
            </a:r>
            <a:endParaRPr lang="en-AU" dirty="0"/>
          </a:p>
          <a:p>
            <a:pPr lvl="0"/>
            <a:r>
              <a:rPr lang="en-AU" dirty="0"/>
              <a:t>Lack of follow through with </a:t>
            </a:r>
            <a:r>
              <a:rPr lang="en-AU" dirty="0" smtClean="0"/>
              <a:t>one </a:t>
            </a:r>
            <a:r>
              <a:rPr lang="en-AU" dirty="0"/>
              <a:t>client’s previous agreement(s</a:t>
            </a:r>
            <a:r>
              <a:rPr lang="en-AU" dirty="0" smtClean="0"/>
              <a:t>) –creating </a:t>
            </a:r>
            <a:r>
              <a:rPr lang="en-AU" dirty="0"/>
              <a:t>conflict</a:t>
            </a:r>
          </a:p>
          <a:p>
            <a:pPr lvl="0"/>
            <a:r>
              <a:rPr lang="en-AU" dirty="0" smtClean="0"/>
              <a:t>Delays and </a:t>
            </a:r>
            <a:r>
              <a:rPr lang="en-AU" dirty="0" smtClean="0"/>
              <a:t>ramifications</a:t>
            </a:r>
          </a:p>
          <a:p>
            <a:pPr lvl="0"/>
            <a:r>
              <a:rPr lang="en-AU" dirty="0" smtClean="0"/>
              <a:t>Client </a:t>
            </a:r>
            <a:r>
              <a:rPr lang="en-AU" dirty="0"/>
              <a:t>energy/capacity/knowledge unbalanced,</a:t>
            </a:r>
            <a:endParaRPr lang="en-AU" dirty="0"/>
          </a:p>
          <a:p>
            <a:r>
              <a:rPr lang="en-AU" dirty="0"/>
              <a:t>Team issues – attitude towards delays, </a:t>
            </a:r>
            <a:r>
              <a:rPr lang="en-AU" dirty="0" smtClean="0"/>
              <a:t>prejudicial </a:t>
            </a:r>
            <a:r>
              <a:rPr lang="en-AU" dirty="0"/>
              <a:t>attitude to one of the </a:t>
            </a:r>
            <a:r>
              <a:rPr lang="en-AU" dirty="0" smtClean="0"/>
              <a:t>clients, </a:t>
            </a:r>
            <a:r>
              <a:rPr lang="en-AU" dirty="0" smtClean="0"/>
              <a:t>a</a:t>
            </a:r>
            <a:r>
              <a:rPr lang="en-AU" dirty="0" smtClean="0"/>
              <a:t>lignment </a:t>
            </a:r>
            <a:r>
              <a:rPr lang="en-AU" dirty="0"/>
              <a:t>of a team </a:t>
            </a:r>
            <a:r>
              <a:rPr lang="en-AU" dirty="0" smtClean="0"/>
              <a:t>member, </a:t>
            </a:r>
            <a:r>
              <a:rPr lang="en-AU" dirty="0" smtClean="0"/>
              <a:t>communication </a:t>
            </a:r>
            <a:r>
              <a:rPr lang="en-AU" dirty="0"/>
              <a:t>not tight, professionals </a:t>
            </a:r>
            <a:r>
              <a:rPr lang="en-AU" dirty="0" smtClean="0"/>
              <a:t>not </a:t>
            </a:r>
            <a:r>
              <a:rPr lang="en-AU" dirty="0"/>
              <a:t>following through</a:t>
            </a:r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October 2018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Slide </a:t>
            </a:r>
            <a:fld id="{06FA449D-2396-445F-8952-60BE2B6AB57F}" type="slidenum">
              <a:rPr lang="en-US" smtClean="0">
                <a:solidFill>
                  <a:schemeClr val="tx1"/>
                </a:solidFill>
              </a:rPr>
              <a:t>20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260" y="6321716"/>
            <a:ext cx="1102933" cy="440162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744" y="6321716"/>
            <a:ext cx="1256549" cy="39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91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355" y="-74822"/>
            <a:ext cx="10515600" cy="1325563"/>
          </a:xfrm>
        </p:spPr>
        <p:txBody>
          <a:bodyPr/>
          <a:lstStyle/>
          <a:p>
            <a:r>
              <a:rPr lang="en-AU" dirty="0" smtClean="0"/>
              <a:t>Preparation for 1</a:t>
            </a:r>
            <a:r>
              <a:rPr lang="en-AU" baseline="30000" dirty="0" smtClean="0"/>
              <a:t>st</a:t>
            </a:r>
            <a:r>
              <a:rPr lang="en-AU" dirty="0" smtClean="0"/>
              <a:t> negotiation meeting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Team communication at end of Foundation</a:t>
            </a:r>
          </a:p>
          <a:p>
            <a:r>
              <a:rPr lang="en-AU" dirty="0" smtClean="0"/>
              <a:t>Do we have everything we need</a:t>
            </a:r>
          </a:p>
          <a:p>
            <a:r>
              <a:rPr lang="en-AU" dirty="0" smtClean="0"/>
              <a:t>Are the clients ready</a:t>
            </a:r>
          </a:p>
          <a:p>
            <a:r>
              <a:rPr lang="en-AU" dirty="0" smtClean="0"/>
              <a:t>Setting the agenda</a:t>
            </a:r>
          </a:p>
          <a:p>
            <a:r>
              <a:rPr lang="en-AU" dirty="0" smtClean="0"/>
              <a:t>Team pre-brief</a:t>
            </a:r>
          </a:p>
          <a:p>
            <a:r>
              <a:rPr lang="en-AU" dirty="0" smtClean="0"/>
              <a:t>No surprises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7419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AU" dirty="0" smtClean="0"/>
              <a:t>Q&amp;A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sz="5400" dirty="0" smtClean="0"/>
              <a:t>?</a:t>
            </a:r>
          </a:p>
          <a:p>
            <a:endParaRPr lang="en-AU" sz="2400" dirty="0" smtClean="0"/>
          </a:p>
          <a:p>
            <a:pPr marL="0" indent="0">
              <a:buNone/>
            </a:pPr>
            <a:r>
              <a:rPr lang="en-AU" dirty="0" smtClean="0"/>
              <a:t>Tasks to follow up from today:</a:t>
            </a:r>
            <a:endParaRPr lang="en-AU" dirty="0"/>
          </a:p>
          <a:p>
            <a:r>
              <a:rPr lang="en-AU" dirty="0" smtClean="0"/>
              <a:t>Identify 3 take outs from today’s PIF</a:t>
            </a:r>
          </a:p>
          <a:p>
            <a:r>
              <a:rPr lang="en-AU" dirty="0" smtClean="0"/>
              <a:t>Identify 3 things you want to follow up</a:t>
            </a:r>
          </a:p>
          <a:p>
            <a:r>
              <a:rPr lang="en-AU" dirty="0" smtClean="0"/>
              <a:t>Identify 3 things you will implement in your practice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9163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331" y="1"/>
            <a:ext cx="10515600" cy="1112108"/>
          </a:xfrm>
        </p:spPr>
        <p:txBody>
          <a:bodyPr/>
          <a:lstStyle/>
          <a:p>
            <a:r>
              <a:rPr lang="en-AU" dirty="0" smtClean="0"/>
              <a:t>Separation and divorce can feel like this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4690" y="5629874"/>
            <a:ext cx="10515600" cy="4351338"/>
          </a:xfrm>
        </p:spPr>
        <p:txBody>
          <a:bodyPr/>
          <a:lstStyle/>
          <a:p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  <p:pic>
        <p:nvPicPr>
          <p:cNvPr id="1028" name="Picture 4" descr="Image result for family divorce disa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17" y="1905596"/>
            <a:ext cx="9789827" cy="3848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chemeClr val="tx1"/>
                </a:solidFill>
              </a:rPr>
              <a:t>October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Slide </a:t>
            </a:r>
            <a:fld id="{601B5490-78C5-437A-8710-0195265B21C9}" type="slidenum">
              <a:rPr lang="en-US" smtClean="0">
                <a:solidFill>
                  <a:schemeClr val="tx1"/>
                </a:solidFill>
              </a:rPr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260" y="6321716"/>
            <a:ext cx="1102933" cy="440162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744" y="6321716"/>
            <a:ext cx="1256549" cy="39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60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297" y="1"/>
            <a:ext cx="10515600" cy="1117600"/>
          </a:xfrm>
        </p:spPr>
        <p:txBody>
          <a:bodyPr/>
          <a:lstStyle/>
          <a:p>
            <a:r>
              <a:rPr lang="en-AU" dirty="0" smtClean="0"/>
              <a:t>MELCA Disaster Recovery Plan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297" y="1496113"/>
            <a:ext cx="10515600" cy="4387102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Prepare, prepare, prepare </a:t>
            </a:r>
          </a:p>
          <a:p>
            <a:pPr lvl="1"/>
            <a:r>
              <a:rPr lang="en-AU" sz="2800" dirty="0" smtClean="0"/>
              <a:t>Processes and systems set up for when a couple contact MELCA</a:t>
            </a:r>
          </a:p>
          <a:p>
            <a:pPr lvl="1"/>
            <a:r>
              <a:rPr lang="en-AU" sz="2800" dirty="0"/>
              <a:t>A </a:t>
            </a:r>
            <a:r>
              <a:rPr lang="en-AU" sz="2800" dirty="0" smtClean="0"/>
              <a:t>pool of </a:t>
            </a:r>
            <a:r>
              <a:rPr lang="en-AU" sz="2800" dirty="0"/>
              <a:t>highly trained potential team </a:t>
            </a:r>
            <a:r>
              <a:rPr lang="en-AU" sz="2800" dirty="0" smtClean="0"/>
              <a:t>members</a:t>
            </a:r>
          </a:p>
          <a:p>
            <a:r>
              <a:rPr lang="en-AU" dirty="0" smtClean="0"/>
              <a:t>Deploy skilled staff</a:t>
            </a:r>
          </a:p>
          <a:p>
            <a:pPr lvl="1"/>
            <a:r>
              <a:rPr lang="en-AU" sz="2800" dirty="0" smtClean="0"/>
              <a:t>Create a team for the case: </a:t>
            </a:r>
          </a:p>
          <a:p>
            <a:pPr lvl="2"/>
            <a:r>
              <a:rPr lang="en-AU" sz="2800" dirty="0" smtClean="0"/>
              <a:t>2 x Collaborative Lawyers </a:t>
            </a:r>
          </a:p>
          <a:p>
            <a:pPr lvl="2"/>
            <a:r>
              <a:rPr lang="en-AU" sz="2800" dirty="0" smtClean="0"/>
              <a:t>1 x MHP/Family Consultant </a:t>
            </a:r>
          </a:p>
          <a:p>
            <a:pPr lvl="2"/>
            <a:r>
              <a:rPr lang="en-AU" sz="2800" dirty="0" smtClean="0"/>
              <a:t>1 x Financial </a:t>
            </a:r>
            <a:r>
              <a:rPr lang="en-AU" sz="2800" dirty="0" smtClean="0"/>
              <a:t>Neutral</a:t>
            </a:r>
          </a:p>
          <a:p>
            <a:pPr lvl="2"/>
            <a:r>
              <a:rPr lang="en-AU" sz="2800" dirty="0" smtClean="0"/>
              <a:t>1 x Child Specialist</a:t>
            </a:r>
            <a:endParaRPr lang="en-AU" sz="2800" dirty="0" smtClean="0"/>
          </a:p>
          <a:p>
            <a:r>
              <a:rPr lang="en-AU" dirty="0" smtClean="0"/>
              <a:t>Know the context</a:t>
            </a:r>
          </a:p>
          <a:p>
            <a:pPr lvl="1"/>
            <a:r>
              <a:rPr lang="en-AU" sz="2800" dirty="0" smtClean="0"/>
              <a:t>Who are the clients</a:t>
            </a:r>
            <a:r>
              <a:rPr lang="en-AU" sz="2800" dirty="0" smtClean="0"/>
              <a:t>/ what is their situation/ what is important to them</a:t>
            </a:r>
            <a:endParaRPr lang="en-AU" sz="2800" dirty="0" smtClean="0"/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chemeClr val="tx1"/>
                </a:solidFill>
              </a:rPr>
              <a:t>October 2018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Slide </a:t>
            </a:r>
            <a:fld id="{871A72E4-76C4-4BFE-BB91-03DAF15151F7}" type="slidenum">
              <a:rPr lang="en-US" smtClean="0">
                <a:solidFill>
                  <a:schemeClr val="tx1"/>
                </a:solidFill>
              </a:r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260" y="6321716"/>
            <a:ext cx="1102933" cy="440162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744" y="6321716"/>
            <a:ext cx="1256549" cy="39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44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00667"/>
          </a:xfrm>
        </p:spPr>
        <p:txBody>
          <a:bodyPr/>
          <a:lstStyle/>
          <a:p>
            <a:r>
              <a:rPr lang="en-AU" dirty="0"/>
              <a:t>MELCA Disaster </a:t>
            </a:r>
            <a:r>
              <a:rPr lang="en-AU" dirty="0" smtClean="0"/>
              <a:t>Recovery Plan (cont’d)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3082"/>
            <a:ext cx="10515600" cy="3904735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Assess response capacity</a:t>
            </a:r>
          </a:p>
          <a:p>
            <a:pPr lvl="1"/>
            <a:r>
              <a:rPr lang="en-AU" sz="2800" dirty="0" smtClean="0"/>
              <a:t>Team capacity to work on this case</a:t>
            </a:r>
          </a:p>
          <a:p>
            <a:pPr lvl="1"/>
            <a:r>
              <a:rPr lang="en-AU" sz="2800" dirty="0" smtClean="0"/>
              <a:t>Do we need to modify our process</a:t>
            </a:r>
          </a:p>
          <a:p>
            <a:pPr lvl="1"/>
            <a:r>
              <a:rPr lang="en-AU" sz="2800" dirty="0" smtClean="0"/>
              <a:t>What additional support is needed for these clients</a:t>
            </a:r>
          </a:p>
          <a:p>
            <a:pPr marL="457200" lvl="1" indent="0">
              <a:buNone/>
            </a:pPr>
            <a:endParaRPr lang="en-AU" sz="2800" dirty="0"/>
          </a:p>
          <a:p>
            <a:r>
              <a:rPr lang="en-AU" dirty="0" smtClean="0"/>
              <a:t>Plan operations</a:t>
            </a:r>
          </a:p>
          <a:p>
            <a:pPr lvl="1"/>
            <a:r>
              <a:rPr lang="en-AU" sz="2800" dirty="0" smtClean="0"/>
              <a:t>Set up project management of the case</a:t>
            </a:r>
          </a:p>
          <a:p>
            <a:pPr lvl="2"/>
            <a:r>
              <a:rPr lang="en-AU" sz="2800" dirty="0" smtClean="0"/>
              <a:t>Identify tasks that need to be undertaken</a:t>
            </a:r>
          </a:p>
          <a:p>
            <a:pPr lvl="2"/>
            <a:r>
              <a:rPr lang="en-AU" sz="2800" dirty="0" smtClean="0"/>
              <a:t>Who is the best person to do those tasks</a:t>
            </a:r>
          </a:p>
          <a:p>
            <a:pPr lvl="2"/>
            <a:r>
              <a:rPr lang="en-AU" sz="2800" dirty="0" smtClean="0"/>
              <a:t>Timeline for completion of the tasks</a:t>
            </a:r>
          </a:p>
          <a:p>
            <a:pPr lvl="2"/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chemeClr val="tx1"/>
                </a:solidFill>
              </a:rPr>
              <a:t>October 2018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Slide </a:t>
            </a:r>
            <a:fld id="{83F6C4AD-9C66-42D1-8034-DCB830A267EA}" type="slidenum">
              <a:rPr lang="en-US" smtClean="0">
                <a:solidFill>
                  <a:schemeClr val="tx1"/>
                </a:solidFill>
              </a:rPr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260" y="6321716"/>
            <a:ext cx="1102933" cy="440162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744" y="6321716"/>
            <a:ext cx="1256549" cy="39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06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00667"/>
          </a:xfrm>
        </p:spPr>
        <p:txBody>
          <a:bodyPr/>
          <a:lstStyle/>
          <a:p>
            <a:r>
              <a:rPr lang="en-US" dirty="0" smtClean="0"/>
              <a:t>More than dealing with the ‘disaster’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21741"/>
            <a:ext cx="10515600" cy="3397156"/>
          </a:xfrm>
        </p:spPr>
        <p:txBody>
          <a:bodyPr/>
          <a:lstStyle/>
          <a:p>
            <a:r>
              <a:rPr lang="en-US" dirty="0"/>
              <a:t>Provide opportunities for </a:t>
            </a:r>
            <a:r>
              <a:rPr lang="en-US" dirty="0" smtClean="0"/>
              <a:t>transformation</a:t>
            </a:r>
          </a:p>
          <a:p>
            <a:r>
              <a:rPr lang="en-US" dirty="0" smtClean="0"/>
              <a:t>Future disaster risk reduction</a:t>
            </a:r>
          </a:p>
          <a:p>
            <a:r>
              <a:rPr lang="en-US" dirty="0" smtClean="0"/>
              <a:t>Strengthen capacity and build resilience</a:t>
            </a:r>
          </a:p>
          <a:p>
            <a:r>
              <a:rPr lang="en-AU" dirty="0"/>
              <a:t>I</a:t>
            </a:r>
            <a:r>
              <a:rPr lang="en-AU" dirty="0" smtClean="0"/>
              <a:t>dentify </a:t>
            </a:r>
            <a:r>
              <a:rPr lang="en-AU" dirty="0"/>
              <a:t>innovative solutions for expected challenges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chemeClr val="tx1"/>
                </a:solidFill>
              </a:rPr>
              <a:t>October 2018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Slide </a:t>
            </a:r>
            <a:fld id="{46A051BB-DED4-4469-900B-C767E6B9A1EF}" type="slidenum">
              <a:rPr lang="en-US" smtClean="0">
                <a:solidFill>
                  <a:schemeClr val="tx1"/>
                </a:solidFill>
              </a:rPr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260" y="6321716"/>
            <a:ext cx="1102933" cy="440162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744" y="6321716"/>
            <a:ext cx="1256549" cy="39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68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17600"/>
          </a:xfrm>
        </p:spPr>
        <p:txBody>
          <a:bodyPr/>
          <a:lstStyle/>
          <a:p>
            <a:r>
              <a:rPr lang="en-AU" dirty="0" smtClean="0"/>
              <a:t>Overview of today’s seminar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38901"/>
            <a:ext cx="10515600" cy="3364207"/>
          </a:xfrm>
        </p:spPr>
        <p:txBody>
          <a:bodyPr>
            <a:normAutofit/>
          </a:bodyPr>
          <a:lstStyle/>
          <a:p>
            <a:r>
              <a:rPr lang="en-AU" dirty="0" smtClean="0"/>
              <a:t>Introduce MELCA 5-step model</a:t>
            </a:r>
          </a:p>
          <a:p>
            <a:r>
              <a:rPr lang="en-AU" dirty="0" smtClean="0"/>
              <a:t>First meeting with client</a:t>
            </a:r>
          </a:p>
          <a:p>
            <a:r>
              <a:rPr lang="en-AU" dirty="0" smtClean="0"/>
              <a:t>Discovery / Intake</a:t>
            </a:r>
          </a:p>
          <a:p>
            <a:r>
              <a:rPr lang="en-AU" dirty="0" smtClean="0"/>
              <a:t>Foundation</a:t>
            </a:r>
          </a:p>
          <a:p>
            <a:r>
              <a:rPr lang="en-AU" dirty="0" smtClean="0"/>
              <a:t>Preparation for 1</a:t>
            </a:r>
            <a:r>
              <a:rPr lang="en-AU" baseline="30000" dirty="0" smtClean="0"/>
              <a:t>st</a:t>
            </a:r>
            <a:r>
              <a:rPr lang="en-AU" dirty="0" smtClean="0"/>
              <a:t> collaborative meeting</a:t>
            </a:r>
          </a:p>
          <a:p>
            <a:r>
              <a:rPr lang="en-AU" dirty="0" smtClean="0"/>
              <a:t>Q&amp;A 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chemeClr val="tx1"/>
                </a:solidFill>
              </a:rPr>
              <a:t>October 2018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Slide </a:t>
            </a:r>
            <a:fld id="{E4F31E41-4320-42FF-A1B4-642FFB05D8AD}" type="slidenum">
              <a:rPr lang="en-US" smtClean="0">
                <a:solidFill>
                  <a:schemeClr val="tx1"/>
                </a:solidFill>
              </a:rPr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260" y="6321716"/>
            <a:ext cx="1102933" cy="440162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744" y="6321716"/>
            <a:ext cx="1256549" cy="39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76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00667"/>
          </a:xfrm>
        </p:spPr>
        <p:txBody>
          <a:bodyPr/>
          <a:lstStyle/>
          <a:p>
            <a:r>
              <a:rPr lang="en-AU" dirty="0" smtClean="0"/>
              <a:t>MELCA 5-step process overview</a:t>
            </a:r>
            <a:endParaRPr lang="en-AU" dirty="0"/>
          </a:p>
        </p:txBody>
      </p: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64733"/>
            <a:ext cx="7501538" cy="471223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chemeClr val="tx1"/>
                </a:solidFill>
              </a:rPr>
              <a:t>October 2018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Slide </a:t>
            </a:r>
            <a:fld id="{FCFCA1C7-B9E5-41ED-84F3-90F0D0FFE09B}" type="slidenum">
              <a:rPr lang="en-US" smtClean="0">
                <a:solidFill>
                  <a:schemeClr val="tx1"/>
                </a:solidFill>
              </a:rPr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260" y="6321716"/>
            <a:ext cx="1102933" cy="440162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744" y="6321716"/>
            <a:ext cx="1256549" cy="39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52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17600"/>
          </a:xfrm>
        </p:spPr>
        <p:txBody>
          <a:bodyPr/>
          <a:lstStyle/>
          <a:p>
            <a:r>
              <a:rPr lang="en-AU" dirty="0" smtClean="0"/>
              <a:t>First client meeting – Information meeting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6343"/>
            <a:ext cx="10515600" cy="29276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AU" dirty="0" smtClean="0"/>
              <a:t>How to talk to clients about interdisciplinary collaboration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AU" dirty="0" smtClean="0"/>
              <a:t>A very different first meeting discussion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AU" dirty="0" smtClean="0"/>
              <a:t>How do you do this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AU" dirty="0" smtClean="0"/>
              <a:t>Watch video and note down any differences between what you do and what you see Marguerite do</a:t>
            </a:r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chemeClr val="tx1"/>
                </a:solidFill>
              </a:rPr>
              <a:t>October 2018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Slide </a:t>
            </a:r>
            <a:fld id="{5F88559A-8906-4AC1-9BA0-68CBDE29F0B2}" type="slidenum">
              <a:rPr lang="en-US" smtClean="0">
                <a:solidFill>
                  <a:schemeClr val="tx1"/>
                </a:solidFill>
              </a:rPr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260" y="6321716"/>
            <a:ext cx="1102933" cy="440162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744" y="6321716"/>
            <a:ext cx="1256549" cy="39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99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1266</Words>
  <Application>Microsoft Office PowerPoint</Application>
  <PresentationFormat>Widescreen</PresentationFormat>
  <Paragraphs>198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HONEY!  WE SHRUNK THE CASE…</vt:lpstr>
      <vt:lpstr>UN Post-disaster recovery steps</vt:lpstr>
      <vt:lpstr>Separation and divorce can feel like this</vt:lpstr>
      <vt:lpstr>MELCA Disaster Recovery Plan</vt:lpstr>
      <vt:lpstr>MELCA Disaster Recovery Plan (cont’d)</vt:lpstr>
      <vt:lpstr>More than dealing with the ‘disaster’</vt:lpstr>
      <vt:lpstr>Overview of today’s seminar</vt:lpstr>
      <vt:lpstr>MELCA 5-step process overview</vt:lpstr>
      <vt:lpstr>First client meeting – Information meeting</vt:lpstr>
      <vt:lpstr>Discovery meetings (Intake)</vt:lpstr>
      <vt:lpstr>What is the lawyer doing in Discovery?</vt:lpstr>
      <vt:lpstr>What is the financial neutral doing?</vt:lpstr>
      <vt:lpstr>What is the MHP doing? (Clients separately)</vt:lpstr>
      <vt:lpstr>What is the MHP doing? (clients together)</vt:lpstr>
      <vt:lpstr>Foundation work</vt:lpstr>
      <vt:lpstr>What is the lawyer doing in Foundation</vt:lpstr>
      <vt:lpstr>What is the financial neutral doing?</vt:lpstr>
      <vt:lpstr>What is the MHP doing?</vt:lpstr>
      <vt:lpstr>Challenges that have arisen in Foundation</vt:lpstr>
      <vt:lpstr>Challenges that have arisen in Foundation</vt:lpstr>
      <vt:lpstr>Preparation for 1st negotiation meeting</vt:lpstr>
      <vt:lpstr>Q&amp;A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 SINCLAIR</dc:creator>
  <cp:lastModifiedBy>Tricia Peters</cp:lastModifiedBy>
  <cp:revision>40</cp:revision>
  <cp:lastPrinted>2018-10-11T04:22:49Z</cp:lastPrinted>
  <dcterms:created xsi:type="dcterms:W3CDTF">2018-08-24T16:37:56Z</dcterms:created>
  <dcterms:modified xsi:type="dcterms:W3CDTF">2018-10-11T07:47:35Z</dcterms:modified>
</cp:coreProperties>
</file>