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71" r:id="rId2"/>
    <p:sldId id="258" r:id="rId3"/>
    <p:sldId id="259" r:id="rId4"/>
    <p:sldId id="260" r:id="rId5"/>
    <p:sldId id="291" r:id="rId6"/>
    <p:sldId id="261" r:id="rId7"/>
    <p:sldId id="262" r:id="rId8"/>
    <p:sldId id="263" r:id="rId9"/>
    <p:sldId id="265" r:id="rId10"/>
    <p:sldId id="293" r:id="rId11"/>
    <p:sldId id="294" r:id="rId12"/>
    <p:sldId id="295" r:id="rId13"/>
    <p:sldId id="270" r:id="rId14"/>
    <p:sldId id="267" r:id="rId15"/>
    <p:sldId id="292" r:id="rId16"/>
    <p:sldId id="269" r:id="rId17"/>
    <p:sldId id="268" r:id="rId18"/>
    <p:sldId id="273" r:id="rId19"/>
    <p:sldId id="285"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5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96" y="-1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3BF9E-5F5A-4B1E-AC16-2ADB36861750}" type="datetimeFigureOut">
              <a:rPr lang="en-US" smtClean="0"/>
              <a:t>8/13/2018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A4FA5-7889-40C1-B2CB-C0F2F6802A70}" type="slidenum">
              <a:rPr lang="en-US" smtClean="0"/>
              <a:t>‹#›</a:t>
            </a:fld>
            <a:endParaRPr lang="en-US"/>
          </a:p>
        </p:txBody>
      </p:sp>
    </p:spTree>
    <p:extLst>
      <p:ext uri="{BB962C8B-B14F-4D97-AF65-F5344CB8AC3E}">
        <p14:creationId xmlns:p14="http://schemas.microsoft.com/office/powerpoint/2010/main" val="289554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C513B7-8D29-4610-A5B1-3A7574D3BC19}"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41B6E8-73CE-46DB-A814-FA1C1DB172BE}" type="slidenum">
              <a:rPr lang="en-US" altLang="en-US" smtClean="0"/>
              <a:pPr eaLnBrk="1" hangingPunct="1"/>
              <a:t>14</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you need help, you have support from your collaborative mental health professionals. A list of local resources is also in your packets. </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CA973B7-7CEA-495D-B3CA-7D7621C2D367}" type="slidenum">
              <a:rPr lang="en-US" altLang="en-US" smtClean="0">
                <a:latin typeface="Arial" charset="0"/>
              </a:rPr>
              <a:pPr eaLnBrk="1" hangingPunct="1">
                <a:spcBef>
                  <a:spcPct val="0"/>
                </a:spcBef>
              </a:pPr>
              <a:t>16</a:t>
            </a:fld>
            <a:endParaRPr lang="en-US"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you need help, you have support from your collaborative mental health professionals. A list of local resources is also in your packets. </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CA973B7-7CEA-495D-B3CA-7D7621C2D367}" type="slidenum">
              <a:rPr lang="en-US" altLang="en-US" smtClean="0">
                <a:latin typeface="Arial" charset="0"/>
              </a:rPr>
              <a:pPr eaLnBrk="1" hangingPunct="1">
                <a:spcBef>
                  <a:spcPct val="0"/>
                </a:spcBef>
              </a:pPr>
              <a:t>17</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buFont typeface="Arial" panose="020B0604020202020204" pitchFamily="34" charset="0"/>
              <a:buChar char="•"/>
            </a:pPr>
            <a:r>
              <a:rPr lang="en-US" sz="1200" dirty="0">
                <a:solidFill>
                  <a:prstClr val="black"/>
                </a:solidFill>
              </a:rPr>
              <a:t>Discuss application to specific types of practices</a:t>
            </a:r>
          </a:p>
          <a:p>
            <a:pPr marL="571500" indent="-571500">
              <a:buFont typeface="Arial" panose="020B0604020202020204" pitchFamily="34" charset="0"/>
              <a:buChar char="•"/>
            </a:pPr>
            <a:r>
              <a:rPr lang="en-US" sz="1200" dirty="0">
                <a:solidFill>
                  <a:prstClr val="black"/>
                </a:solidFill>
              </a:rPr>
              <a:t>Discuss how to educate members of the team</a:t>
            </a:r>
          </a:p>
          <a:p>
            <a:pPr marL="571500" indent="-571500">
              <a:buFont typeface="Arial" panose="020B0604020202020204" pitchFamily="34" charset="0"/>
              <a:buChar char="•"/>
            </a:pPr>
            <a:r>
              <a:rPr lang="en-US" sz="1200" dirty="0">
                <a:solidFill>
                  <a:prstClr val="black"/>
                </a:solidFill>
              </a:rPr>
              <a:t>Discuss how to present to clients</a:t>
            </a:r>
          </a:p>
          <a:p>
            <a:endParaRPr lang="en-US" dirty="0"/>
          </a:p>
        </p:txBody>
      </p:sp>
      <p:sp>
        <p:nvSpPr>
          <p:cNvPr id="4" name="Slide Number Placeholder 3"/>
          <p:cNvSpPr>
            <a:spLocks noGrp="1"/>
          </p:cNvSpPr>
          <p:nvPr>
            <p:ph type="sldNum" sz="quarter" idx="10"/>
          </p:nvPr>
        </p:nvSpPr>
        <p:spPr/>
        <p:txBody>
          <a:bodyPr/>
          <a:lstStyle/>
          <a:p>
            <a:fld id="{1F0A4FA5-7889-40C1-B2CB-C0F2F6802A70}" type="slidenum">
              <a:rPr lang="en-US" smtClean="0"/>
              <a:t>19</a:t>
            </a:fld>
            <a:endParaRPr lang="en-US"/>
          </a:p>
        </p:txBody>
      </p:sp>
    </p:spTree>
    <p:extLst>
      <p:ext uri="{BB962C8B-B14F-4D97-AF65-F5344CB8AC3E}">
        <p14:creationId xmlns:p14="http://schemas.microsoft.com/office/powerpoint/2010/main" val="250680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D47A40-6F4D-4124-B9F7-79DEE48FD354}" type="slidenum">
              <a:rPr lang="en-US" altLang="en-US" smtClean="0"/>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E604A4-8D29-4C06-B174-D81344346F4E}" type="slidenum">
              <a:rPr lang="en-US" altLang="en-US" smtClean="0"/>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9E9FFA5-DB8C-46D3-9D3C-BF6A4C34D9F3}" type="slidenum">
              <a:rPr lang="en-US" altLang="en-US" smtClean="0">
                <a:latin typeface="Arial" charset="0"/>
              </a:rPr>
              <a:pPr eaLnBrk="1" hangingPunct="1">
                <a:spcBef>
                  <a:spcPct val="0"/>
                </a:spcBef>
              </a:pPr>
              <a:t>4</a:t>
            </a:fld>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Although the UCLA specifically calls out the attorney in this act, the entirety of the team is responsible to process. Safety of the parties is as important as it those involved in the case. Our respective Code of Ethics also remain in effect (e.g. – Duty to Report).</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F4932AC-F836-4E28-8F96-051A14B61787}" type="slidenum">
              <a:rPr lang="en-US" altLang="en-US" smtClean="0">
                <a:latin typeface="Arial" charset="0"/>
              </a:rPr>
              <a:pPr eaLnBrk="1" hangingPunct="1">
                <a:spcBef>
                  <a:spcPct val="0"/>
                </a:spcBef>
              </a:pPr>
              <a:t>6</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CLPPC has a few tools that we’ll share in just a few minutes. However, before we do so, we wanted to provide you some tips on working with clients who may be in a coercive and/or violent relationship. Let clients know that although you must do this before the process starts, you will be checking in with them throughout. Their safety is important and we can only work in this process transparently and honestly to achieve their high level goals. </a:t>
            </a: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475FEB7-D13D-4C28-9506-9638C2332A9F}" type="slidenum">
              <a:rPr lang="en-US" altLang="en-US" smtClean="0">
                <a:latin typeface="Arial" charset="0"/>
              </a:rPr>
              <a:pPr eaLnBrk="1" hangingPunct="1">
                <a:spcBef>
                  <a:spcPct val="0"/>
                </a:spcBef>
              </a:pPr>
              <a:t>7</a:t>
            </a:fld>
            <a:endParaRPr lang="en-US" alt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RESULTS are only as good as the person recording the information. This is not to say that your client is lying to you. It’s to say they are in the process of developing trust in your relationship. They  may or may not complete the form honestly. Those involved in coercive or violent relationships work to protect themselves Continuing (without vigilance) to “check in” with them is the key. As you build trust, you may uncover and understand what your client needs for safety and support. Whether you re-administer the tool in 30 days, is your call. However, you should always document if/when you have a conversation with your client about coercive or violent relationships.</a:t>
            </a:r>
          </a:p>
          <a:p>
            <a:endParaRPr lang="en-US" altLang="en-US"/>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B2875CF-9B75-49B9-B4EE-4CBA9687BDF0}" type="slidenum">
              <a:rPr lang="en-US" altLang="en-US" smtClean="0">
                <a:latin typeface="Arial" charset="0"/>
              </a:rPr>
              <a:pPr eaLnBrk="1" hangingPunct="1">
                <a:spcBef>
                  <a:spcPct val="0"/>
                </a:spcBef>
              </a:pPr>
              <a:t>8</a:t>
            </a:fld>
            <a:endParaRPr lang="en-US"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8C51979-5DD1-4DE0-AA10-698EDEAB9945}" type="slidenum">
              <a:rPr lang="en-US" altLang="en-US" smtClean="0">
                <a:latin typeface="Arial" charset="0"/>
              </a:rPr>
              <a:pPr eaLnBrk="1" hangingPunct="1">
                <a:spcBef>
                  <a:spcPct val="0"/>
                </a:spcBef>
              </a:pPr>
              <a:t>9</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8C51979-5DD1-4DE0-AA10-698EDEAB9945}" type="slidenum">
              <a:rPr lang="en-US" altLang="en-US" smtClean="0">
                <a:latin typeface="Arial" charset="0"/>
              </a:rPr>
              <a:pPr eaLnBrk="1" hangingPunct="1">
                <a:spcBef>
                  <a:spcPct val="0"/>
                </a:spcBef>
              </a:pPr>
              <a:t>13</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2F340B7-A7C2-41E8-8880-CDD704AD5B06}" type="datetimeFigureOut">
              <a:rPr lang="en-US" smtClean="0"/>
              <a:t>8/13/2018</a:t>
            </a:fld>
            <a:endParaRPr lang="en-US"/>
          </a:p>
        </p:txBody>
      </p:sp>
      <p:sp>
        <p:nvSpPr>
          <p:cNvPr id="8" name="Slide Number Placeholder 7"/>
          <p:cNvSpPr>
            <a:spLocks noGrp="1"/>
          </p:cNvSpPr>
          <p:nvPr>
            <p:ph type="sldNum" sz="quarter" idx="11"/>
          </p:nvPr>
        </p:nvSpPr>
        <p:spPr/>
        <p:txBody>
          <a:bodyPr/>
          <a:lstStyle/>
          <a:p>
            <a:fld id="{A383778D-DBBE-4CD0-824F-8A7B2AF059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340B7-A7C2-41E8-8880-CDD704AD5B06}"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340B7-A7C2-41E8-8880-CDD704AD5B06}"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F340B7-A7C2-41E8-8880-CDD704AD5B06}"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F340B7-A7C2-41E8-8880-CDD704AD5B06}"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3778D-DBBE-4CD0-824F-8A7B2AF0596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F340B7-A7C2-41E8-8880-CDD704AD5B06}"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3778D-DBBE-4CD0-824F-8A7B2AF0596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2F340B7-A7C2-41E8-8880-CDD704AD5B06}"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3778D-DBBE-4CD0-824F-8A7B2AF0596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F340B7-A7C2-41E8-8880-CDD704AD5B06}"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340B7-A7C2-41E8-8880-CDD704AD5B06}"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340B7-A7C2-41E8-8880-CDD704AD5B06}"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340B7-A7C2-41E8-8880-CDD704AD5B06}"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3778D-DBBE-4CD0-824F-8A7B2AF059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2F340B7-A7C2-41E8-8880-CDD704AD5B06}" type="datetimeFigureOut">
              <a:rPr lang="en-US" smtClean="0"/>
              <a:t>8/13/2018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383778D-DBBE-4CD0-824F-8A7B2AF0596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app.leg.wa.gov/RCW/default.aspx?cite=26.50.010" TargetMode="External"/><Relationship Id="rId2" Type="http://schemas.openxmlformats.org/officeDocument/2006/relationships/hyperlink" Target="http://app.leg.wa.gov/RCW/default.aspx?cite=7.77.09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ardvarc.org/dv/states/menu.shtml"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hyperlink" Target="http://domesticabuseanddomesticviolence.com/" TargetMode="External"/><Relationship Id="rId5" Type="http://schemas.openxmlformats.org/officeDocument/2006/relationships/hyperlink" Target="http://www.stopabuseforeveryone.org/" TargetMode="External"/><Relationship Id="rId4" Type="http://schemas.openxmlformats.org/officeDocument/2006/relationships/hyperlink" Target="http://menstuff.org/issues/byissue/domesticviolence.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ndvh.org/"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hyperlink" Target="http://www.futureswithoutviolence.org/" TargetMode="External"/><Relationship Id="rId5" Type="http://schemas.openxmlformats.org/officeDocument/2006/relationships/hyperlink" Target="http://www.nsvrc.org/" TargetMode="External"/><Relationship Id="rId4" Type="http://schemas.openxmlformats.org/officeDocument/2006/relationships/hyperlink" Target="http://www.ncadv.org/" TargetMode="Externa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00200"/>
            <a:ext cx="7239000" cy="1981200"/>
          </a:xfrm>
          <a:extLst/>
        </p:spPr>
        <p:txBody>
          <a:bodyPr>
            <a:normAutofit/>
          </a:bodyPr>
          <a:lstStyle/>
          <a:p>
            <a:pPr algn="ctr">
              <a:defRPr/>
            </a:pPr>
            <a:r>
              <a:rPr lang="en-US" sz="3600" dirty="0"/>
              <a:t>Tangible Tools:  Assessing Coercion, Control, </a:t>
            </a:r>
            <a:br>
              <a:rPr lang="en-US" sz="3600" dirty="0"/>
            </a:br>
            <a:r>
              <a:rPr lang="en-US" sz="3600" dirty="0"/>
              <a:t>Domestic Violence and the UCLA</a:t>
            </a:r>
          </a:p>
        </p:txBody>
      </p:sp>
      <p:sp>
        <p:nvSpPr>
          <p:cNvPr id="7" name="Subtitle 2"/>
          <p:cNvSpPr txBox="1">
            <a:spLocks/>
          </p:cNvSpPr>
          <p:nvPr/>
        </p:nvSpPr>
        <p:spPr>
          <a:xfrm>
            <a:off x="0" y="4800600"/>
            <a:ext cx="9144000" cy="8912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ltLang="en-US" sz="1600" dirty="0">
                <a:solidFill>
                  <a:schemeClr val="tx1"/>
                </a:solidFill>
                <a:latin typeface="Arial" panose="020B0604020202020204" pitchFamily="34" charset="0"/>
                <a:cs typeface="Arial" panose="020B0604020202020204" pitchFamily="34" charset="0"/>
              </a:rPr>
              <a:t>Presented by:</a:t>
            </a:r>
            <a:br>
              <a:rPr lang="en-US" altLang="en-US" sz="1600" dirty="0">
                <a:solidFill>
                  <a:schemeClr val="tx1"/>
                </a:solidFill>
                <a:latin typeface="Arial" panose="020B0604020202020204" pitchFamily="34" charset="0"/>
                <a:cs typeface="Arial" panose="020B0604020202020204" pitchFamily="34" charset="0"/>
              </a:rPr>
            </a:br>
            <a:r>
              <a:rPr lang="en-US" altLang="en-US" sz="1600" dirty="0">
                <a:solidFill>
                  <a:schemeClr val="tx1"/>
                </a:solidFill>
                <a:latin typeface="Arial" panose="020B0604020202020204" pitchFamily="34" charset="0"/>
                <a:cs typeface="Arial" panose="020B0604020202020204" pitchFamily="34" charset="0"/>
              </a:rPr>
              <a:t>Wendy Rawlings, MS, LMHC</a:t>
            </a:r>
          </a:p>
          <a:p>
            <a:r>
              <a:rPr lang="en-US" altLang="en-US" sz="1600" dirty="0">
                <a:solidFill>
                  <a:schemeClr val="tx1"/>
                </a:solidFill>
                <a:latin typeface="Arial" panose="020B0604020202020204" pitchFamily="34" charset="0"/>
                <a:cs typeface="Arial" panose="020B0604020202020204" pitchFamily="34" charset="0"/>
              </a:rPr>
              <a:t>Phyllis Duncan-Souza, MSW, LICSW</a:t>
            </a:r>
          </a:p>
          <a:p>
            <a:r>
              <a:rPr lang="en-US" altLang="en-US" sz="1600" dirty="0">
                <a:solidFill>
                  <a:schemeClr val="tx1"/>
                </a:solidFill>
                <a:latin typeface="Arial" panose="020B0604020202020204" pitchFamily="34" charset="0"/>
                <a:cs typeface="Arial" panose="020B0604020202020204" pitchFamily="34" charset="0"/>
              </a:rPr>
              <a:t>Leslie R. Bottimore, J.D.</a:t>
            </a:r>
          </a:p>
        </p:txBody>
      </p:sp>
    </p:spTree>
    <p:extLst>
      <p:ext uri="{BB962C8B-B14F-4D97-AF65-F5344CB8AC3E}">
        <p14:creationId xmlns:p14="http://schemas.microsoft.com/office/powerpoint/2010/main" val="4203797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5256DF-7C5A-40E4-A20D-427469C064E2}"/>
              </a:ext>
            </a:extLst>
          </p:cNvPr>
          <p:cNvGrpSpPr/>
          <p:nvPr/>
        </p:nvGrpSpPr>
        <p:grpSpPr>
          <a:xfrm>
            <a:off x="-990600" y="76200"/>
            <a:ext cx="11032587" cy="6626661"/>
            <a:chOff x="-990600" y="76200"/>
            <a:chExt cx="11032587" cy="6626661"/>
          </a:xfrm>
        </p:grpSpPr>
        <p:cxnSp>
          <p:nvCxnSpPr>
            <p:cNvPr id="3" name="Straight Arrow Connector 2">
              <a:extLst>
                <a:ext uri="{FF2B5EF4-FFF2-40B4-BE49-F238E27FC236}">
                  <a16:creationId xmlns:a16="http://schemas.microsoft.com/office/drawing/2014/main" id="{BFBD3651-2D34-4EA2-84F5-5BF90E68C19B}"/>
                </a:ext>
              </a:extLst>
            </p:cNvPr>
            <p:cNvCxnSpPr/>
            <p:nvPr/>
          </p:nvCxnSpPr>
          <p:spPr>
            <a:xfrm>
              <a:off x="4572000" y="1295400"/>
              <a:ext cx="0" cy="426720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86A83244-90E6-4A80-BB2C-DE366778C362}"/>
                </a:ext>
              </a:extLst>
            </p:cNvPr>
            <p:cNvCxnSpPr>
              <a:cxnSpLocks/>
            </p:cNvCxnSpPr>
            <p:nvPr/>
          </p:nvCxnSpPr>
          <p:spPr>
            <a:xfrm flipH="1">
              <a:off x="2133600" y="3276600"/>
              <a:ext cx="4876800"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8370904-A50D-469D-B92B-A3A281589C74}"/>
                </a:ext>
              </a:extLst>
            </p:cNvPr>
            <p:cNvSpPr txBox="1"/>
            <p:nvPr/>
          </p:nvSpPr>
          <p:spPr>
            <a:xfrm>
              <a:off x="3048000" y="76200"/>
              <a:ext cx="3200396" cy="861774"/>
            </a:xfrm>
            <a:prstGeom prst="rect">
              <a:avLst/>
            </a:prstGeom>
            <a:noFill/>
          </p:spPr>
          <p:txBody>
            <a:bodyPr wrap="square" rtlCol="0">
              <a:spAutoFit/>
            </a:bodyPr>
            <a:lstStyle/>
            <a:p>
              <a:pPr algn="ctr"/>
              <a:r>
                <a:rPr lang="en-US" sz="3200" dirty="0"/>
                <a:t>Low Avoidance</a:t>
              </a:r>
            </a:p>
            <a:p>
              <a:pPr algn="ctr"/>
              <a:r>
                <a:rPr lang="en-US" dirty="0"/>
                <a:t>(Positive model of others)</a:t>
              </a:r>
            </a:p>
          </p:txBody>
        </p:sp>
        <p:sp>
          <p:nvSpPr>
            <p:cNvPr id="6" name="Rectangle 5">
              <a:extLst>
                <a:ext uri="{FF2B5EF4-FFF2-40B4-BE49-F238E27FC236}">
                  <a16:creationId xmlns:a16="http://schemas.microsoft.com/office/drawing/2014/main" id="{7AF79DF3-E90E-43F5-A53F-7EDCB1874E0F}"/>
                </a:ext>
              </a:extLst>
            </p:cNvPr>
            <p:cNvSpPr/>
            <p:nvPr/>
          </p:nvSpPr>
          <p:spPr>
            <a:xfrm>
              <a:off x="2283655" y="5841087"/>
              <a:ext cx="4572000" cy="861774"/>
            </a:xfrm>
            <a:prstGeom prst="rect">
              <a:avLst/>
            </a:prstGeom>
          </p:spPr>
          <p:txBody>
            <a:bodyPr>
              <a:spAutoFit/>
            </a:bodyPr>
            <a:lstStyle/>
            <a:p>
              <a:pPr algn="ctr"/>
              <a:r>
                <a:rPr lang="en-US" sz="3200" dirty="0"/>
                <a:t>High Avoidance</a:t>
              </a:r>
            </a:p>
            <a:p>
              <a:pPr algn="ctr"/>
              <a:r>
                <a:rPr lang="en-US" dirty="0"/>
                <a:t>(Negative model of others)</a:t>
              </a:r>
            </a:p>
          </p:txBody>
        </p:sp>
        <p:sp>
          <p:nvSpPr>
            <p:cNvPr id="7" name="Rectangle 6">
              <a:extLst>
                <a:ext uri="{FF2B5EF4-FFF2-40B4-BE49-F238E27FC236}">
                  <a16:creationId xmlns:a16="http://schemas.microsoft.com/office/drawing/2014/main" id="{1D0FC151-44A8-41A3-8C90-5C6F5319915F}"/>
                </a:ext>
              </a:extLst>
            </p:cNvPr>
            <p:cNvSpPr/>
            <p:nvPr/>
          </p:nvSpPr>
          <p:spPr>
            <a:xfrm>
              <a:off x="-990600" y="2751278"/>
              <a:ext cx="4572000" cy="861774"/>
            </a:xfrm>
            <a:prstGeom prst="rect">
              <a:avLst/>
            </a:prstGeom>
          </p:spPr>
          <p:txBody>
            <a:bodyPr>
              <a:spAutoFit/>
            </a:bodyPr>
            <a:lstStyle/>
            <a:p>
              <a:pPr algn="ctr"/>
              <a:r>
                <a:rPr lang="en-US" sz="3200" dirty="0"/>
                <a:t>Low Anxiety</a:t>
              </a:r>
            </a:p>
            <a:p>
              <a:pPr algn="ctr"/>
              <a:r>
                <a:rPr lang="en-US" dirty="0"/>
                <a:t>(Positive model of self)</a:t>
              </a:r>
            </a:p>
          </p:txBody>
        </p:sp>
        <p:sp>
          <p:nvSpPr>
            <p:cNvPr id="8" name="Rectangle 7">
              <a:extLst>
                <a:ext uri="{FF2B5EF4-FFF2-40B4-BE49-F238E27FC236}">
                  <a16:creationId xmlns:a16="http://schemas.microsoft.com/office/drawing/2014/main" id="{AE633326-F509-4C5A-9F4E-97C46E666583}"/>
                </a:ext>
              </a:extLst>
            </p:cNvPr>
            <p:cNvSpPr/>
            <p:nvPr/>
          </p:nvSpPr>
          <p:spPr>
            <a:xfrm>
              <a:off x="5469987" y="2774724"/>
              <a:ext cx="4572000" cy="861774"/>
            </a:xfrm>
            <a:prstGeom prst="rect">
              <a:avLst/>
            </a:prstGeom>
          </p:spPr>
          <p:txBody>
            <a:bodyPr>
              <a:spAutoFit/>
            </a:bodyPr>
            <a:lstStyle/>
            <a:p>
              <a:pPr algn="ctr"/>
              <a:r>
                <a:rPr lang="en-US" sz="3200" dirty="0"/>
                <a:t>High Anxiety</a:t>
              </a:r>
            </a:p>
            <a:p>
              <a:pPr algn="ctr"/>
              <a:r>
                <a:rPr lang="en-US" dirty="0"/>
                <a:t>(Negative model of self)</a:t>
              </a:r>
            </a:p>
          </p:txBody>
        </p:sp>
        <p:sp>
          <p:nvSpPr>
            <p:cNvPr id="9" name="TextBox 8">
              <a:extLst>
                <a:ext uri="{FF2B5EF4-FFF2-40B4-BE49-F238E27FC236}">
                  <a16:creationId xmlns:a16="http://schemas.microsoft.com/office/drawing/2014/main" id="{048A11CD-CD09-4673-B20E-1D2913C6C09D}"/>
                </a:ext>
              </a:extLst>
            </p:cNvPr>
            <p:cNvSpPr txBox="1"/>
            <p:nvPr/>
          </p:nvSpPr>
          <p:spPr>
            <a:xfrm>
              <a:off x="1066800" y="1029832"/>
              <a:ext cx="3200394" cy="1384995"/>
            </a:xfrm>
            <a:prstGeom prst="rect">
              <a:avLst/>
            </a:prstGeom>
            <a:noFill/>
          </p:spPr>
          <p:txBody>
            <a:bodyPr wrap="square" rtlCol="0">
              <a:spAutoFit/>
            </a:bodyPr>
            <a:lstStyle/>
            <a:p>
              <a:pPr algn="ctr"/>
              <a:r>
                <a:rPr lang="en-US" sz="2400" b="1" dirty="0"/>
                <a:t>Secure</a:t>
              </a:r>
            </a:p>
            <a:p>
              <a:r>
                <a:rPr lang="en-US" sz="2000" dirty="0"/>
                <a:t>Comfortable with intimacy and autonomy in close relationships, self-confident</a:t>
              </a:r>
            </a:p>
          </p:txBody>
        </p:sp>
        <p:sp>
          <p:nvSpPr>
            <p:cNvPr id="10" name="TextBox 9">
              <a:extLst>
                <a:ext uri="{FF2B5EF4-FFF2-40B4-BE49-F238E27FC236}">
                  <a16:creationId xmlns:a16="http://schemas.microsoft.com/office/drawing/2014/main" id="{E0F88B19-0FF6-4C01-92D8-334D6D3783BA}"/>
                </a:ext>
              </a:extLst>
            </p:cNvPr>
            <p:cNvSpPr txBox="1"/>
            <p:nvPr/>
          </p:nvSpPr>
          <p:spPr>
            <a:xfrm>
              <a:off x="5203870" y="1029831"/>
              <a:ext cx="3330527" cy="1384995"/>
            </a:xfrm>
            <a:prstGeom prst="rect">
              <a:avLst/>
            </a:prstGeom>
            <a:noFill/>
          </p:spPr>
          <p:txBody>
            <a:bodyPr wrap="square" rtlCol="0">
              <a:spAutoFit/>
            </a:bodyPr>
            <a:lstStyle/>
            <a:p>
              <a:pPr algn="ctr"/>
              <a:r>
                <a:rPr lang="en-US" sz="2400" b="1" dirty="0"/>
                <a:t>Preoccupied</a:t>
              </a:r>
            </a:p>
            <a:p>
              <a:r>
                <a:rPr lang="en-US" sz="2000" dirty="0"/>
                <a:t>Preoccupied on relationship, dependent on others for self-worth, demanding, hovering</a:t>
              </a:r>
            </a:p>
          </p:txBody>
        </p:sp>
        <p:sp>
          <p:nvSpPr>
            <p:cNvPr id="11" name="TextBox 10">
              <a:extLst>
                <a:ext uri="{FF2B5EF4-FFF2-40B4-BE49-F238E27FC236}">
                  <a16:creationId xmlns:a16="http://schemas.microsoft.com/office/drawing/2014/main" id="{A7B89A48-3A13-42F4-9CDA-C327270063DB}"/>
                </a:ext>
              </a:extLst>
            </p:cNvPr>
            <p:cNvSpPr txBox="1"/>
            <p:nvPr/>
          </p:nvSpPr>
          <p:spPr>
            <a:xfrm>
              <a:off x="1066800" y="4035964"/>
              <a:ext cx="3200394" cy="1384995"/>
            </a:xfrm>
            <a:prstGeom prst="rect">
              <a:avLst/>
            </a:prstGeom>
            <a:noFill/>
          </p:spPr>
          <p:txBody>
            <a:bodyPr wrap="square" rtlCol="0">
              <a:spAutoFit/>
            </a:bodyPr>
            <a:lstStyle/>
            <a:p>
              <a:pPr algn="ctr"/>
              <a:r>
                <a:rPr lang="en-US" sz="2400" b="1" dirty="0"/>
                <a:t>Dismissing</a:t>
              </a:r>
            </a:p>
            <a:p>
              <a:r>
                <a:rPr lang="en-US" sz="2000" dirty="0"/>
                <a:t>Compulsively self-reliant, downplays the importance of intimate relationships</a:t>
              </a:r>
            </a:p>
          </p:txBody>
        </p:sp>
        <p:sp>
          <p:nvSpPr>
            <p:cNvPr id="12" name="TextBox 11">
              <a:extLst>
                <a:ext uri="{FF2B5EF4-FFF2-40B4-BE49-F238E27FC236}">
                  <a16:creationId xmlns:a16="http://schemas.microsoft.com/office/drawing/2014/main" id="{5669703E-3F0D-44E5-92E9-E71E331F5C3A}"/>
                </a:ext>
              </a:extLst>
            </p:cNvPr>
            <p:cNvSpPr txBox="1"/>
            <p:nvPr/>
          </p:nvSpPr>
          <p:spPr>
            <a:xfrm>
              <a:off x="5334003" y="4009072"/>
              <a:ext cx="3352793" cy="1692771"/>
            </a:xfrm>
            <a:prstGeom prst="rect">
              <a:avLst/>
            </a:prstGeom>
            <a:noFill/>
          </p:spPr>
          <p:txBody>
            <a:bodyPr wrap="square" rtlCol="0">
              <a:spAutoFit/>
            </a:bodyPr>
            <a:lstStyle/>
            <a:p>
              <a:pPr algn="ctr"/>
              <a:r>
                <a:rPr lang="en-US" sz="2400" b="1" dirty="0"/>
                <a:t>Fearful</a:t>
              </a:r>
            </a:p>
            <a:p>
              <a:r>
                <a:rPr lang="en-US" sz="2000" dirty="0"/>
                <a:t>Dependent on others, avoids intimacy due to fear of rejection, low self-worth and high attachment anxiety</a:t>
              </a:r>
            </a:p>
          </p:txBody>
        </p:sp>
      </p:grpSp>
    </p:spTree>
    <p:extLst>
      <p:ext uri="{BB962C8B-B14F-4D97-AF65-F5344CB8AC3E}">
        <p14:creationId xmlns:p14="http://schemas.microsoft.com/office/powerpoint/2010/main" val="112340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6F80-621A-4EC1-AE3B-6EFA4FD33564}"/>
              </a:ext>
            </a:extLst>
          </p:cNvPr>
          <p:cNvSpPr txBox="1">
            <a:spLocks/>
          </p:cNvSpPr>
          <p:nvPr/>
        </p:nvSpPr>
        <p:spPr>
          <a:xfrm>
            <a:off x="301752" y="457200"/>
            <a:ext cx="8686800" cy="841248"/>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a:t>Conflicting attachment styles</a:t>
            </a:r>
          </a:p>
        </p:txBody>
      </p:sp>
      <p:sp>
        <p:nvSpPr>
          <p:cNvPr id="3" name="TextBox 2">
            <a:extLst>
              <a:ext uri="{FF2B5EF4-FFF2-40B4-BE49-F238E27FC236}">
                <a16:creationId xmlns:a16="http://schemas.microsoft.com/office/drawing/2014/main" id="{7AF4BD0B-C8B8-4B4A-A14A-37FB99CC85DD}"/>
              </a:ext>
            </a:extLst>
          </p:cNvPr>
          <p:cNvSpPr txBox="1"/>
          <p:nvPr/>
        </p:nvSpPr>
        <p:spPr>
          <a:xfrm>
            <a:off x="381000" y="1298448"/>
            <a:ext cx="8461248" cy="5786199"/>
          </a:xfrm>
          <a:prstGeom prst="rect">
            <a:avLst/>
          </a:prstGeom>
          <a:noFill/>
        </p:spPr>
        <p:txBody>
          <a:bodyPr wrap="square" rtlCol="0">
            <a:spAutoFit/>
          </a:bodyPr>
          <a:lstStyle/>
          <a:p>
            <a:r>
              <a:rPr lang="en-US" sz="2200" dirty="0"/>
              <a:t>Couples have two strategies when there is conflict in their relationship:  Pursuit and Distancing. </a:t>
            </a: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r>
              <a:rPr lang="en-US" sz="2200" dirty="0"/>
              <a:t>Pursuit strategies are intended to increase closeness or intimacy, and are most often used by </a:t>
            </a:r>
            <a:r>
              <a:rPr lang="en-US" sz="2200" i="1" u="sng" dirty="0"/>
              <a:t>anxious </a:t>
            </a:r>
            <a:r>
              <a:rPr lang="en-US" sz="2200" i="1" u="sng" dirty="0" err="1"/>
              <a:t>attachers</a:t>
            </a:r>
            <a:r>
              <a:rPr lang="en-US" sz="2200" dirty="0"/>
              <a:t>.  They include behaviors like verbal or physical abuse, clinging, demanding or needy behavior, and displays of jealousy </a:t>
            </a: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r>
              <a:rPr lang="en-US" sz="2200" dirty="0"/>
              <a:t>Distancing strategies are intended to counteract the pursuit strategies and are most often used by </a:t>
            </a:r>
            <a:r>
              <a:rPr lang="en-US" sz="2200" i="1" u="sng" dirty="0"/>
              <a:t>avoidant </a:t>
            </a:r>
            <a:r>
              <a:rPr lang="en-US" sz="2200" i="1" u="sng" dirty="0" err="1"/>
              <a:t>attachers</a:t>
            </a:r>
            <a:r>
              <a:rPr lang="en-US" sz="2200" dirty="0"/>
              <a:t>.  They include including leaving the home or simply ceasing to talk to their partner</a:t>
            </a: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r>
              <a:rPr lang="en-US" sz="2200" dirty="0"/>
              <a:t>Violence is used to create distance and push the partner away, or to bring the partner closer (pursuit), by forcing one partner to focus on the other </a:t>
            </a:r>
          </a:p>
          <a:p>
            <a:endParaRPr lang="en-US" dirty="0"/>
          </a:p>
        </p:txBody>
      </p:sp>
    </p:spTree>
    <p:extLst>
      <p:ext uri="{BB962C8B-B14F-4D97-AF65-F5344CB8AC3E}">
        <p14:creationId xmlns:p14="http://schemas.microsoft.com/office/powerpoint/2010/main" val="399463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66E4B05-DF9D-48EA-8926-24C3221FA6CF}"/>
              </a:ext>
            </a:extLst>
          </p:cNvPr>
          <p:cNvGrpSpPr/>
          <p:nvPr/>
        </p:nvGrpSpPr>
        <p:grpSpPr>
          <a:xfrm>
            <a:off x="-320718" y="-228593"/>
            <a:ext cx="9769525" cy="7147964"/>
            <a:chOff x="-320718" y="-228593"/>
            <a:chExt cx="9769525" cy="7147964"/>
          </a:xfrm>
        </p:grpSpPr>
        <p:cxnSp>
          <p:nvCxnSpPr>
            <p:cNvPr id="3" name="Straight Arrow Connector 2">
              <a:extLst>
                <a:ext uri="{FF2B5EF4-FFF2-40B4-BE49-F238E27FC236}">
                  <a16:creationId xmlns:a16="http://schemas.microsoft.com/office/drawing/2014/main" id="{3BBA420F-2E68-4F08-8D53-8B4BA91E7A8E}"/>
                </a:ext>
              </a:extLst>
            </p:cNvPr>
            <p:cNvCxnSpPr/>
            <p:nvPr/>
          </p:nvCxnSpPr>
          <p:spPr>
            <a:xfrm>
              <a:off x="4572000" y="1295400"/>
              <a:ext cx="0" cy="426720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FD83EBD2-998B-4802-B95D-896806144815}"/>
                </a:ext>
              </a:extLst>
            </p:cNvPr>
            <p:cNvCxnSpPr>
              <a:cxnSpLocks/>
            </p:cNvCxnSpPr>
            <p:nvPr/>
          </p:nvCxnSpPr>
          <p:spPr>
            <a:xfrm flipH="1">
              <a:off x="2133600" y="3276600"/>
              <a:ext cx="4876800"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37EF69B-915D-460C-9FD0-6FB0C07D36DC}"/>
                </a:ext>
              </a:extLst>
            </p:cNvPr>
            <p:cNvSpPr txBox="1"/>
            <p:nvPr/>
          </p:nvSpPr>
          <p:spPr>
            <a:xfrm>
              <a:off x="3048000" y="76200"/>
              <a:ext cx="3200396" cy="861774"/>
            </a:xfrm>
            <a:prstGeom prst="rect">
              <a:avLst/>
            </a:prstGeom>
            <a:noFill/>
          </p:spPr>
          <p:txBody>
            <a:bodyPr wrap="square" rtlCol="0">
              <a:spAutoFit/>
            </a:bodyPr>
            <a:lstStyle/>
            <a:p>
              <a:pPr algn="ctr"/>
              <a:r>
                <a:rPr lang="en-US" sz="3200" dirty="0"/>
                <a:t>Low Avoidance</a:t>
              </a:r>
            </a:p>
            <a:p>
              <a:pPr algn="ctr"/>
              <a:r>
                <a:rPr lang="en-US" dirty="0"/>
                <a:t>(Positive model of others)</a:t>
              </a:r>
            </a:p>
          </p:txBody>
        </p:sp>
        <p:sp>
          <p:nvSpPr>
            <p:cNvPr id="6" name="Rectangle 5">
              <a:extLst>
                <a:ext uri="{FF2B5EF4-FFF2-40B4-BE49-F238E27FC236}">
                  <a16:creationId xmlns:a16="http://schemas.microsoft.com/office/drawing/2014/main" id="{66D8E45B-756C-459E-88F7-4D9C69EBA3DA}"/>
                </a:ext>
              </a:extLst>
            </p:cNvPr>
            <p:cNvSpPr/>
            <p:nvPr/>
          </p:nvSpPr>
          <p:spPr>
            <a:xfrm>
              <a:off x="2283655" y="5841087"/>
              <a:ext cx="4572000" cy="861774"/>
            </a:xfrm>
            <a:prstGeom prst="rect">
              <a:avLst/>
            </a:prstGeom>
          </p:spPr>
          <p:txBody>
            <a:bodyPr>
              <a:spAutoFit/>
            </a:bodyPr>
            <a:lstStyle/>
            <a:p>
              <a:pPr algn="ctr"/>
              <a:r>
                <a:rPr lang="en-US" sz="3200" dirty="0"/>
                <a:t>High Avoidance</a:t>
              </a:r>
            </a:p>
            <a:p>
              <a:pPr algn="ctr"/>
              <a:r>
                <a:rPr lang="en-US" dirty="0"/>
                <a:t>(Negative model of others)</a:t>
              </a:r>
            </a:p>
          </p:txBody>
        </p:sp>
        <p:sp>
          <p:nvSpPr>
            <p:cNvPr id="7" name="Rectangle 6">
              <a:extLst>
                <a:ext uri="{FF2B5EF4-FFF2-40B4-BE49-F238E27FC236}">
                  <a16:creationId xmlns:a16="http://schemas.microsoft.com/office/drawing/2014/main" id="{F2B4BCA5-4318-4880-B930-C73EDECCFC40}"/>
                </a:ext>
              </a:extLst>
            </p:cNvPr>
            <p:cNvSpPr/>
            <p:nvPr/>
          </p:nvSpPr>
          <p:spPr>
            <a:xfrm>
              <a:off x="-320718" y="2754062"/>
              <a:ext cx="4572000" cy="861774"/>
            </a:xfrm>
            <a:prstGeom prst="rect">
              <a:avLst/>
            </a:prstGeom>
          </p:spPr>
          <p:txBody>
            <a:bodyPr>
              <a:spAutoFit/>
            </a:bodyPr>
            <a:lstStyle/>
            <a:p>
              <a:pPr algn="ctr"/>
              <a:r>
                <a:rPr lang="en-US" sz="3200" dirty="0"/>
                <a:t>Low Anxiety</a:t>
              </a:r>
            </a:p>
            <a:p>
              <a:pPr algn="ctr"/>
              <a:r>
                <a:rPr lang="en-US" dirty="0"/>
                <a:t>(Positive model of self)</a:t>
              </a:r>
            </a:p>
          </p:txBody>
        </p:sp>
        <p:sp>
          <p:nvSpPr>
            <p:cNvPr id="8" name="Rectangle 7">
              <a:extLst>
                <a:ext uri="{FF2B5EF4-FFF2-40B4-BE49-F238E27FC236}">
                  <a16:creationId xmlns:a16="http://schemas.microsoft.com/office/drawing/2014/main" id="{2A0B6FA0-247C-4CD0-A1C8-AC7EF6D120C1}"/>
                </a:ext>
              </a:extLst>
            </p:cNvPr>
            <p:cNvSpPr/>
            <p:nvPr/>
          </p:nvSpPr>
          <p:spPr>
            <a:xfrm>
              <a:off x="4876807" y="2730680"/>
              <a:ext cx="4572000" cy="861774"/>
            </a:xfrm>
            <a:prstGeom prst="rect">
              <a:avLst/>
            </a:prstGeom>
          </p:spPr>
          <p:txBody>
            <a:bodyPr>
              <a:spAutoFit/>
            </a:bodyPr>
            <a:lstStyle/>
            <a:p>
              <a:pPr algn="ctr"/>
              <a:r>
                <a:rPr lang="en-US" sz="3200" dirty="0"/>
                <a:t>High Anxiety</a:t>
              </a:r>
            </a:p>
            <a:p>
              <a:pPr algn="ctr"/>
              <a:r>
                <a:rPr lang="en-US" dirty="0"/>
                <a:t>(Negative model of self)</a:t>
              </a:r>
            </a:p>
          </p:txBody>
        </p:sp>
        <p:sp>
          <p:nvSpPr>
            <p:cNvPr id="9" name="TextBox 8">
              <a:extLst>
                <a:ext uri="{FF2B5EF4-FFF2-40B4-BE49-F238E27FC236}">
                  <a16:creationId xmlns:a16="http://schemas.microsoft.com/office/drawing/2014/main" id="{CFEA7517-BAFE-4519-AEEB-DF9127238528}"/>
                </a:ext>
              </a:extLst>
            </p:cNvPr>
            <p:cNvSpPr txBox="1"/>
            <p:nvPr/>
          </p:nvSpPr>
          <p:spPr>
            <a:xfrm>
              <a:off x="1066800" y="1029832"/>
              <a:ext cx="3200394" cy="1384995"/>
            </a:xfrm>
            <a:prstGeom prst="rect">
              <a:avLst/>
            </a:prstGeom>
            <a:noFill/>
          </p:spPr>
          <p:txBody>
            <a:bodyPr wrap="square" rtlCol="0">
              <a:spAutoFit/>
            </a:bodyPr>
            <a:lstStyle/>
            <a:p>
              <a:pPr algn="ctr"/>
              <a:r>
                <a:rPr lang="en-US" sz="2400" b="1" dirty="0"/>
                <a:t>Secure</a:t>
              </a:r>
            </a:p>
            <a:p>
              <a:r>
                <a:rPr lang="en-US" sz="2000" dirty="0"/>
                <a:t>Open, confident, expresses genuine emotions, generally cooperative</a:t>
              </a:r>
            </a:p>
          </p:txBody>
        </p:sp>
        <p:sp>
          <p:nvSpPr>
            <p:cNvPr id="10" name="TextBox 9">
              <a:extLst>
                <a:ext uri="{FF2B5EF4-FFF2-40B4-BE49-F238E27FC236}">
                  <a16:creationId xmlns:a16="http://schemas.microsoft.com/office/drawing/2014/main" id="{E31B4D3B-8D1D-43C0-8C2A-CBAE1934E1BC}"/>
                </a:ext>
              </a:extLst>
            </p:cNvPr>
            <p:cNvSpPr txBox="1"/>
            <p:nvPr/>
          </p:nvSpPr>
          <p:spPr>
            <a:xfrm>
              <a:off x="5203870" y="1029831"/>
              <a:ext cx="3330527" cy="1692771"/>
            </a:xfrm>
            <a:prstGeom prst="rect">
              <a:avLst/>
            </a:prstGeom>
            <a:noFill/>
          </p:spPr>
          <p:txBody>
            <a:bodyPr wrap="square" rtlCol="0">
              <a:spAutoFit/>
            </a:bodyPr>
            <a:lstStyle/>
            <a:p>
              <a:pPr algn="ctr"/>
              <a:r>
                <a:rPr lang="en-US" sz="2400" b="1" dirty="0"/>
                <a:t>Preoccupied</a:t>
              </a:r>
            </a:p>
            <a:p>
              <a:r>
                <a:rPr lang="en-US" sz="2000" dirty="0"/>
                <a:t>Jealousy, dominance, emotional abuse, can be both the perpetrator and the victim</a:t>
              </a:r>
            </a:p>
          </p:txBody>
        </p:sp>
        <p:sp>
          <p:nvSpPr>
            <p:cNvPr id="11" name="TextBox 10">
              <a:extLst>
                <a:ext uri="{FF2B5EF4-FFF2-40B4-BE49-F238E27FC236}">
                  <a16:creationId xmlns:a16="http://schemas.microsoft.com/office/drawing/2014/main" id="{AD970FAD-9DDE-4D45-9BFB-8439388E8067}"/>
                </a:ext>
              </a:extLst>
            </p:cNvPr>
            <p:cNvSpPr txBox="1"/>
            <p:nvPr/>
          </p:nvSpPr>
          <p:spPr>
            <a:xfrm>
              <a:off x="1066800" y="4035964"/>
              <a:ext cx="3200394" cy="1692771"/>
            </a:xfrm>
            <a:prstGeom prst="rect">
              <a:avLst/>
            </a:prstGeom>
            <a:noFill/>
          </p:spPr>
          <p:txBody>
            <a:bodyPr wrap="square" rtlCol="0">
              <a:spAutoFit/>
            </a:bodyPr>
            <a:lstStyle/>
            <a:p>
              <a:pPr algn="ctr"/>
              <a:r>
                <a:rPr lang="en-US" sz="2400" b="1" dirty="0"/>
                <a:t>Dismissing</a:t>
              </a:r>
            </a:p>
            <a:p>
              <a:r>
                <a:rPr lang="en-US" sz="2000" dirty="0"/>
                <a:t>Unaware of self or other’s, appears not to care about feelings, disconnected from process</a:t>
              </a:r>
            </a:p>
          </p:txBody>
        </p:sp>
        <p:sp>
          <p:nvSpPr>
            <p:cNvPr id="12" name="TextBox 11">
              <a:extLst>
                <a:ext uri="{FF2B5EF4-FFF2-40B4-BE49-F238E27FC236}">
                  <a16:creationId xmlns:a16="http://schemas.microsoft.com/office/drawing/2014/main" id="{52ED0960-2342-47CE-8122-42D629AFB15D}"/>
                </a:ext>
              </a:extLst>
            </p:cNvPr>
            <p:cNvSpPr txBox="1"/>
            <p:nvPr/>
          </p:nvSpPr>
          <p:spPr>
            <a:xfrm>
              <a:off x="5334003" y="4009072"/>
              <a:ext cx="3352793" cy="1384995"/>
            </a:xfrm>
            <a:prstGeom prst="rect">
              <a:avLst/>
            </a:prstGeom>
            <a:noFill/>
          </p:spPr>
          <p:txBody>
            <a:bodyPr wrap="square" rtlCol="0">
              <a:spAutoFit/>
            </a:bodyPr>
            <a:lstStyle/>
            <a:p>
              <a:pPr algn="ctr"/>
              <a:r>
                <a:rPr lang="en-US" sz="2400" b="1" dirty="0"/>
                <a:t>Fearful</a:t>
              </a:r>
              <a:endParaRPr lang="en-US" sz="2000" dirty="0"/>
            </a:p>
            <a:p>
              <a:r>
                <a:rPr lang="en-US" sz="2000" dirty="0"/>
                <a:t>Greatest predictor of IPV, anger, control partner or situation</a:t>
              </a:r>
              <a:endParaRPr lang="en-US" sz="2400" dirty="0"/>
            </a:p>
          </p:txBody>
        </p:sp>
        <p:sp>
          <p:nvSpPr>
            <p:cNvPr id="13" name="Rectangle 12">
              <a:extLst>
                <a:ext uri="{FF2B5EF4-FFF2-40B4-BE49-F238E27FC236}">
                  <a16:creationId xmlns:a16="http://schemas.microsoft.com/office/drawing/2014/main" id="{6EF70FC6-EDDA-4C0F-A979-3474BBC0B5EC}"/>
                </a:ext>
              </a:extLst>
            </p:cNvPr>
            <p:cNvSpPr/>
            <p:nvPr/>
          </p:nvSpPr>
          <p:spPr>
            <a:xfrm rot="5400000">
              <a:off x="5161304" y="2899206"/>
              <a:ext cx="7086595" cy="830997"/>
            </a:xfrm>
            <a:prstGeom prst="rect">
              <a:avLst/>
            </a:prstGeom>
            <a:noFill/>
          </p:spPr>
          <p:txBody>
            <a:bodyPr wrap="square" lIns="91440" tIns="45720" rIns="91440" bIns="45720">
              <a:spAutoFit/>
            </a:bodyPr>
            <a:lstStyle/>
            <a:p>
              <a:pPr algn="ctr"/>
              <a:r>
                <a:rPr lang="en-US" sz="4800" b="1" cap="none" spc="0" dirty="0">
                  <a:ln w="22225">
                    <a:solidFill>
                      <a:schemeClr val="tx1"/>
                    </a:solidFill>
                    <a:prstDash val="solid"/>
                  </a:ln>
                  <a:solidFill>
                    <a:schemeClr val="accent2">
                      <a:lumMod val="40000"/>
                      <a:lumOff val="60000"/>
                    </a:schemeClr>
                  </a:solidFill>
                  <a:effectLst/>
                </a:rPr>
                <a:t>Fear of Abandonment</a:t>
              </a:r>
            </a:p>
          </p:txBody>
        </p:sp>
        <p:sp>
          <p:nvSpPr>
            <p:cNvPr id="14" name="Rectangle 13">
              <a:extLst>
                <a:ext uri="{FF2B5EF4-FFF2-40B4-BE49-F238E27FC236}">
                  <a16:creationId xmlns:a16="http://schemas.microsoft.com/office/drawing/2014/main" id="{6543B9C6-6311-408C-A54A-77A5552136AF}"/>
                </a:ext>
              </a:extLst>
            </p:cNvPr>
            <p:cNvSpPr/>
            <p:nvPr/>
          </p:nvSpPr>
          <p:spPr>
            <a:xfrm rot="16200000">
              <a:off x="-1695909" y="4544329"/>
              <a:ext cx="4165309" cy="584775"/>
            </a:xfrm>
            <a:prstGeom prst="rect">
              <a:avLst/>
            </a:prstGeom>
            <a:noFill/>
          </p:spPr>
          <p:txBody>
            <a:bodyPr wrap="square" lIns="91440" tIns="45720" rIns="91440" bIns="45720">
              <a:spAutoFit/>
            </a:bodyPr>
            <a:lstStyle/>
            <a:p>
              <a:pPr algn="ctr"/>
              <a:r>
                <a:rPr lang="en-US" sz="3200" b="1" dirty="0">
                  <a:ln w="22225">
                    <a:solidFill>
                      <a:schemeClr val="tx1"/>
                    </a:solidFill>
                    <a:prstDash val="solid"/>
                  </a:ln>
                  <a:solidFill>
                    <a:schemeClr val="accent2">
                      <a:lumMod val="40000"/>
                      <a:lumOff val="60000"/>
                    </a:schemeClr>
                  </a:solidFill>
                </a:rPr>
                <a:t>Avoidance</a:t>
              </a:r>
              <a:r>
                <a:rPr lang="en-US" sz="3200" b="1" cap="none" spc="0" dirty="0">
                  <a:ln w="22225">
                    <a:solidFill>
                      <a:schemeClr val="tx1"/>
                    </a:solidFill>
                    <a:prstDash val="solid"/>
                  </a:ln>
                  <a:solidFill>
                    <a:schemeClr val="accent2">
                      <a:lumMod val="40000"/>
                      <a:lumOff val="60000"/>
                    </a:schemeClr>
                  </a:solidFill>
                  <a:effectLst/>
                </a:rPr>
                <a:t> of Intimacy</a:t>
              </a:r>
            </a:p>
          </p:txBody>
        </p:sp>
      </p:grpSp>
    </p:spTree>
    <p:extLst>
      <p:ext uri="{BB962C8B-B14F-4D97-AF65-F5344CB8AC3E}">
        <p14:creationId xmlns:p14="http://schemas.microsoft.com/office/powerpoint/2010/main" val="4260589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62000" y="2133600"/>
            <a:ext cx="7467600" cy="3657600"/>
          </a:xfrm>
        </p:spPr>
        <p:txBody>
          <a:bodyPr>
            <a:normAutofit fontScale="77500" lnSpcReduction="20000"/>
          </a:bodyPr>
          <a:lstStyle/>
          <a:p>
            <a:pPr marL="457200" indent="-457200" algn="l">
              <a:buFont typeface="Arial" panose="020B0604020202020204" pitchFamily="34" charset="0"/>
              <a:buChar char="•"/>
              <a:defRPr/>
            </a:pPr>
            <a:r>
              <a:rPr lang="en-US" sz="2800" b="1" dirty="0">
                <a:solidFill>
                  <a:schemeClr val="tx1"/>
                </a:solidFill>
                <a:latin typeface="Arial" panose="020B0604020202020204" pitchFamily="34" charset="0"/>
                <a:cs typeface="Arial" panose="020B0604020202020204" pitchFamily="34" charset="0"/>
              </a:rPr>
              <a:t>HITS</a:t>
            </a:r>
            <a:r>
              <a:rPr lang="en-US" sz="2800" dirty="0">
                <a:solidFill>
                  <a:schemeClr val="tx1"/>
                </a:solidFill>
                <a:latin typeface="Arial" panose="020B0604020202020204" pitchFamily="34" charset="0"/>
                <a:cs typeface="Arial" panose="020B0604020202020204" pitchFamily="34" charset="0"/>
              </a:rPr>
              <a:t> (Hurt, Insult, Threaten, Scream) </a:t>
            </a:r>
          </a:p>
          <a:p>
            <a:pPr algn="l">
              <a:defRPr/>
            </a:pPr>
            <a:r>
              <a:rPr lang="en-US" sz="2800" dirty="0">
                <a:solidFill>
                  <a:schemeClr val="tx1"/>
                </a:solidFill>
                <a:latin typeface="Arial" panose="020B0604020202020204" pitchFamily="34" charset="0"/>
                <a:cs typeface="Arial" panose="020B0604020202020204" pitchFamily="34" charset="0"/>
              </a:rPr>
              <a:t>      ~ If client scores higher than 10, give them ~</a:t>
            </a:r>
          </a:p>
          <a:p>
            <a:pPr>
              <a:defRPr/>
            </a:pPr>
            <a:endParaRPr lang="en-US" sz="28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defRPr/>
            </a:pPr>
            <a:r>
              <a:rPr lang="en-US" sz="2800" b="1" dirty="0">
                <a:solidFill>
                  <a:schemeClr val="tx1"/>
                </a:solidFill>
                <a:latin typeface="Arial" panose="020B0604020202020204" pitchFamily="34" charset="0"/>
                <a:cs typeface="Arial" panose="020B0604020202020204" pitchFamily="34" charset="0"/>
              </a:rPr>
              <a:t>Relationship Questionnaire</a:t>
            </a:r>
            <a:br>
              <a:rPr lang="en-US"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 If client scores higher than 20, there is a strong possibility of Domestic Violence ~</a:t>
            </a:r>
          </a:p>
          <a:p>
            <a:pPr>
              <a:defRPr/>
            </a:pPr>
            <a:endParaRPr lang="en-US" sz="2800" dirty="0">
              <a:solidFill>
                <a:schemeClr val="tx1"/>
              </a:solidFill>
              <a:latin typeface="Arial" panose="020B0604020202020204" pitchFamily="34" charset="0"/>
              <a:cs typeface="Arial" panose="020B0604020202020204" pitchFamily="34" charset="0"/>
            </a:endParaRPr>
          </a:p>
          <a:p>
            <a:pPr algn="l">
              <a:defRPr/>
            </a:pPr>
            <a:r>
              <a:rPr lang="en-US" sz="2600" i="1" dirty="0">
                <a:solidFill>
                  <a:schemeClr val="tx1"/>
                </a:solidFill>
                <a:latin typeface="Arial" panose="020B0604020202020204" pitchFamily="34" charset="0"/>
                <a:cs typeface="Arial" panose="020B0604020202020204" pitchFamily="34" charset="0"/>
              </a:rPr>
              <a:t>Both assessment tools have shown high validity when studied in medical clinic settings and administered to women.</a:t>
            </a:r>
          </a:p>
          <a:p>
            <a:pPr>
              <a:defRPr/>
            </a:pPr>
            <a:endParaRPr lang="en-US" sz="2800" dirty="0">
              <a:latin typeface="Arial" panose="020B0604020202020204" pitchFamily="34" charset="0"/>
              <a:cs typeface="Arial" panose="020B0604020202020204" pitchFamily="34" charset="0"/>
            </a:endParaRPr>
          </a:p>
        </p:txBody>
      </p:sp>
      <p:sp>
        <p:nvSpPr>
          <p:cNvPr id="59397" name="Title 1"/>
          <p:cNvSpPr txBox="1">
            <a:spLocks/>
          </p:cNvSpPr>
          <p:nvPr/>
        </p:nvSpPr>
        <p:spPr bwMode="auto">
          <a:xfrm>
            <a:off x="609600" y="914400"/>
            <a:ext cx="7467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dirty="0">
                <a:solidFill>
                  <a:schemeClr val="tx2"/>
                </a:solidFill>
                <a:latin typeface="Calibri" pitchFamily="34" charset="0"/>
              </a:rPr>
              <a:t>Suggested Screening Tools</a:t>
            </a:r>
            <a:endParaRPr lang="en-US" altLang="en-US" sz="3200" b="1" dirty="0">
              <a:solidFill>
                <a:schemeClr val="tx2"/>
              </a:solidFill>
              <a:latin typeface="Calibri" pitchFamily="34" charset="0"/>
            </a:endParaRPr>
          </a:p>
        </p:txBody>
      </p:sp>
    </p:spTree>
    <p:extLst>
      <p:ext uri="{BB962C8B-B14F-4D97-AF65-F5344CB8AC3E}">
        <p14:creationId xmlns:p14="http://schemas.microsoft.com/office/powerpoint/2010/main" val="274562223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Rounded Rectangle 3"/>
          <p:cNvSpPr/>
          <p:nvPr/>
        </p:nvSpPr>
        <p:spPr>
          <a:xfrm>
            <a:off x="2032000" y="171450"/>
            <a:ext cx="5105400" cy="2667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How to Screen for Domestic Violence</a:t>
            </a:r>
          </a:p>
        </p:txBody>
      </p:sp>
      <p:sp>
        <p:nvSpPr>
          <p:cNvPr id="5" name="Flowchart: Process 4"/>
          <p:cNvSpPr/>
          <p:nvPr/>
        </p:nvSpPr>
        <p:spPr>
          <a:xfrm>
            <a:off x="609600" y="838200"/>
            <a:ext cx="1219200" cy="723900"/>
          </a:xfrm>
          <a:prstGeom prst="flowChartProcess">
            <a:avLst/>
          </a:prstGeom>
          <a:solidFill>
            <a:schemeClr val="bg1"/>
          </a:solidFill>
          <a:ln w="28575">
            <a:solidFill>
              <a:srgbClr val="44558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anose="020B0604020202020204" pitchFamily="34" charset="0"/>
                <a:cs typeface="Arial" panose="020B0604020202020204" pitchFamily="34" charset="0"/>
              </a:rPr>
              <a:t>Client completes written </a:t>
            </a:r>
            <a:r>
              <a:rPr lang="en-US" sz="1200" dirty="0">
                <a:solidFill>
                  <a:schemeClr val="tx1"/>
                </a:solidFill>
                <a:latin typeface="Arial" panose="020B0604020202020204" pitchFamily="34" charset="0"/>
                <a:cs typeface="Arial" panose="020B0604020202020204" pitchFamily="34" charset="0"/>
              </a:rPr>
              <a:t>assessments</a:t>
            </a:r>
          </a:p>
        </p:txBody>
      </p:sp>
      <p:sp>
        <p:nvSpPr>
          <p:cNvPr id="6" name="Flowchart: Predefined Process 5"/>
          <p:cNvSpPr/>
          <p:nvPr/>
        </p:nvSpPr>
        <p:spPr>
          <a:xfrm>
            <a:off x="508000" y="1828800"/>
            <a:ext cx="1422400" cy="838200"/>
          </a:xfrm>
          <a:prstGeom prst="flowChartPredefined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anose="020B0604020202020204" pitchFamily="34" charset="0"/>
                <a:cs typeface="Arial" panose="020B0604020202020204" pitchFamily="34" charset="0"/>
              </a:rPr>
              <a:t>HITS</a:t>
            </a:r>
          </a:p>
          <a:p>
            <a:pPr algn="ctr">
              <a:defRPr/>
            </a:pPr>
            <a:r>
              <a:rPr lang="en-US" sz="1100" dirty="0">
                <a:solidFill>
                  <a:schemeClr val="tx1"/>
                </a:solidFill>
                <a:latin typeface="Arial" panose="020B0604020202020204" pitchFamily="34" charset="0"/>
                <a:cs typeface="Arial" panose="020B0604020202020204" pitchFamily="34" charset="0"/>
              </a:rPr>
              <a:t>Other assessments</a:t>
            </a:r>
          </a:p>
        </p:txBody>
      </p:sp>
      <p:sp>
        <p:nvSpPr>
          <p:cNvPr id="7" name="Flowchart: Decision 6"/>
          <p:cNvSpPr/>
          <p:nvPr/>
        </p:nvSpPr>
        <p:spPr>
          <a:xfrm>
            <a:off x="2728913" y="723900"/>
            <a:ext cx="838200" cy="838200"/>
          </a:xfrm>
          <a:prstGeom prst="flowChartDecision">
            <a:avLst/>
          </a:prstGeom>
          <a:solidFill>
            <a:schemeClr val="bg1"/>
          </a:solidFill>
          <a:ln>
            <a:solidFill>
              <a:srgbClr val="44558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Yes DV</a:t>
            </a:r>
          </a:p>
        </p:txBody>
      </p:sp>
      <p:sp>
        <p:nvSpPr>
          <p:cNvPr id="9" name="Flowchart: Decision 8"/>
          <p:cNvSpPr/>
          <p:nvPr/>
        </p:nvSpPr>
        <p:spPr>
          <a:xfrm>
            <a:off x="800100" y="3048000"/>
            <a:ext cx="838200" cy="838200"/>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latin typeface="Arial" panose="020B0604020202020204" pitchFamily="34" charset="0"/>
                <a:cs typeface="Arial" panose="020B0604020202020204" pitchFamily="34" charset="0"/>
              </a:rPr>
              <a:t>No DV</a:t>
            </a:r>
          </a:p>
        </p:txBody>
      </p:sp>
      <p:sp>
        <p:nvSpPr>
          <p:cNvPr id="10" name="Flowchart: Terminator 9"/>
          <p:cNvSpPr/>
          <p:nvPr/>
        </p:nvSpPr>
        <p:spPr>
          <a:xfrm>
            <a:off x="609600" y="4267200"/>
            <a:ext cx="1219200" cy="381000"/>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latin typeface="Arial" panose="020B0604020202020204" pitchFamily="34" charset="0"/>
                <a:cs typeface="Arial" panose="020B0604020202020204" pitchFamily="34" charset="0"/>
              </a:rPr>
              <a:t>Proceed with CL Case</a:t>
            </a:r>
          </a:p>
        </p:txBody>
      </p:sp>
      <p:sp>
        <p:nvSpPr>
          <p:cNvPr id="11" name="Flowchart: Alternate Process 10"/>
          <p:cNvSpPr/>
          <p:nvPr/>
        </p:nvSpPr>
        <p:spPr>
          <a:xfrm>
            <a:off x="4262438" y="914400"/>
            <a:ext cx="1447800" cy="45720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anose="020B0604020202020204" pitchFamily="34" charset="0"/>
                <a:cs typeface="Arial" panose="020B0604020202020204" pitchFamily="34" charset="0"/>
              </a:rPr>
              <a:t>Explore Risk Factors</a:t>
            </a:r>
          </a:p>
        </p:txBody>
      </p:sp>
      <p:sp>
        <p:nvSpPr>
          <p:cNvPr id="12" name="Flowchart: Predefined Process 11"/>
          <p:cNvSpPr/>
          <p:nvPr/>
        </p:nvSpPr>
        <p:spPr>
          <a:xfrm>
            <a:off x="2590800" y="1828800"/>
            <a:ext cx="3200400" cy="3265488"/>
          </a:xfrm>
          <a:prstGeom prst="flowChartPredefined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chemeClr val="bg2">
                  <a:lumMod val="50000"/>
                </a:schemeClr>
              </a:solidFill>
            </a:endParaRP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What type?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How often?</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When?</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Context?</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How severe?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Likely to recur?</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Power imbalance?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Mental illness present?</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How safe does client feel?</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Is perpetrator taking responsibility for his/her part in abuse?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Is perpetrator willing to end abuse?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Do clients have good coping skills?</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What is the safety plan?</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Is there substance abuse?</a:t>
            </a:r>
          </a:p>
          <a:p>
            <a:pPr marL="171450" indent="-171450">
              <a:buFont typeface="Arial" panose="020B0604020202020204" pitchFamily="34" charset="0"/>
              <a:buChar char="•"/>
              <a:defRPr/>
            </a:pPr>
            <a:r>
              <a:rPr lang="en-US" sz="1050" dirty="0">
                <a:solidFill>
                  <a:schemeClr val="tx1"/>
                </a:solidFill>
                <a:latin typeface="Arial" panose="020B0604020202020204" pitchFamily="34" charset="0"/>
                <a:cs typeface="Arial" panose="020B0604020202020204" pitchFamily="34" charset="0"/>
              </a:rPr>
              <a:t>How are clients managing their emotions?</a:t>
            </a:r>
            <a:endParaRPr lang="en-US" sz="1200" dirty="0">
              <a:solidFill>
                <a:schemeClr val="tx1"/>
              </a:solidFill>
            </a:endParaRPr>
          </a:p>
          <a:p>
            <a:pPr>
              <a:defRPr/>
            </a:pPr>
            <a:endParaRPr lang="en-US" sz="1200" dirty="0">
              <a:solidFill>
                <a:schemeClr val="bg2">
                  <a:lumMod val="50000"/>
                </a:schemeClr>
              </a:solidFill>
            </a:endParaRPr>
          </a:p>
        </p:txBody>
      </p:sp>
      <p:sp>
        <p:nvSpPr>
          <p:cNvPr id="15" name="Snip Diagonal Corner Rectangle 14"/>
          <p:cNvSpPr/>
          <p:nvPr/>
        </p:nvSpPr>
        <p:spPr>
          <a:xfrm>
            <a:off x="2819400" y="5303838"/>
            <a:ext cx="2743200" cy="1295400"/>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100" b="1" dirty="0">
                <a:solidFill>
                  <a:schemeClr val="tx1"/>
                </a:solidFill>
                <a:latin typeface="Arial" panose="020B0604020202020204" pitchFamily="34" charset="0"/>
                <a:cs typeface="Arial" panose="020B0604020202020204" pitchFamily="34" charset="0"/>
              </a:rPr>
              <a:t>Process  risk factors:</a:t>
            </a:r>
          </a:p>
          <a:p>
            <a:pPr>
              <a:defRPr/>
            </a:pPr>
            <a:r>
              <a:rPr lang="en-US" sz="1100" dirty="0">
                <a:solidFill>
                  <a:schemeClr val="tx1"/>
                </a:solidFill>
                <a:latin typeface="Arial" panose="020B0604020202020204" pitchFamily="34" charset="0"/>
                <a:cs typeface="Arial" panose="020B0604020202020204" pitchFamily="34" charset="0"/>
              </a:rPr>
              <a:t>--review assessment scores</a:t>
            </a:r>
          </a:p>
          <a:p>
            <a:pPr>
              <a:defRPr/>
            </a:pPr>
            <a:r>
              <a:rPr lang="en-US" sz="1100" dirty="0">
                <a:solidFill>
                  <a:schemeClr val="tx1"/>
                </a:solidFill>
                <a:latin typeface="Arial" panose="020B0604020202020204" pitchFamily="34" charset="0"/>
                <a:cs typeface="Arial" panose="020B0604020202020204" pitchFamily="34" charset="0"/>
              </a:rPr>
              <a:t>--review answers to above questions</a:t>
            </a:r>
          </a:p>
          <a:p>
            <a:pPr>
              <a:defRPr/>
            </a:pPr>
            <a:r>
              <a:rPr lang="en-US" sz="1100" dirty="0">
                <a:solidFill>
                  <a:schemeClr val="tx1"/>
                </a:solidFill>
                <a:latin typeface="Arial" panose="020B0604020202020204" pitchFamily="34" charset="0"/>
                <a:cs typeface="Arial" panose="020B0604020202020204" pitchFamily="34" charset="0"/>
              </a:rPr>
              <a:t>--consult with MHPs</a:t>
            </a:r>
          </a:p>
          <a:p>
            <a:pPr>
              <a:defRPr/>
            </a:pPr>
            <a:r>
              <a:rPr lang="en-US" sz="1100" dirty="0">
                <a:solidFill>
                  <a:schemeClr val="tx1"/>
                </a:solidFill>
                <a:latin typeface="Arial" panose="020B0604020202020204" pitchFamily="34" charset="0"/>
                <a:cs typeface="Arial" panose="020B0604020202020204" pitchFamily="34" charset="0"/>
              </a:rPr>
              <a:t>--refer clients to MHP for assessment</a:t>
            </a:r>
          </a:p>
          <a:p>
            <a:pPr>
              <a:defRPr/>
            </a:pPr>
            <a:r>
              <a:rPr lang="en-US" sz="1100" dirty="0">
                <a:solidFill>
                  <a:schemeClr val="tx1"/>
                </a:solidFill>
                <a:latin typeface="Arial" panose="020B0604020202020204" pitchFamily="34" charset="0"/>
                <a:cs typeface="Arial" panose="020B0604020202020204" pitchFamily="34" charset="0"/>
              </a:rPr>
              <a:t>--discuss with consultation group</a:t>
            </a:r>
          </a:p>
        </p:txBody>
      </p:sp>
      <p:sp>
        <p:nvSpPr>
          <p:cNvPr id="16" name="Flowchart: Decision 15"/>
          <p:cNvSpPr/>
          <p:nvPr/>
        </p:nvSpPr>
        <p:spPr>
          <a:xfrm>
            <a:off x="7567613" y="2133600"/>
            <a:ext cx="838200" cy="838200"/>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solidFill>
                <a:latin typeface="Arial" panose="020B0604020202020204" pitchFamily="34" charset="0"/>
                <a:cs typeface="Arial" panose="020B0604020202020204" pitchFamily="34" charset="0"/>
              </a:rPr>
              <a:t>Yes</a:t>
            </a:r>
          </a:p>
        </p:txBody>
      </p:sp>
      <p:sp>
        <p:nvSpPr>
          <p:cNvPr id="17" name="Flowchart: Decision 16"/>
          <p:cNvSpPr/>
          <p:nvPr/>
        </p:nvSpPr>
        <p:spPr>
          <a:xfrm>
            <a:off x="6230938" y="2133600"/>
            <a:ext cx="838200" cy="838200"/>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solidFill>
                <a:latin typeface="Arial" panose="020B0604020202020204" pitchFamily="34" charset="0"/>
                <a:cs typeface="Arial" panose="020B0604020202020204" pitchFamily="34" charset="0"/>
              </a:rPr>
              <a:t>No</a:t>
            </a:r>
          </a:p>
        </p:txBody>
      </p:sp>
      <p:sp>
        <p:nvSpPr>
          <p:cNvPr id="20" name="Flowchart: Terminator 19"/>
          <p:cNvSpPr/>
          <p:nvPr/>
        </p:nvSpPr>
        <p:spPr>
          <a:xfrm>
            <a:off x="6162675" y="3186113"/>
            <a:ext cx="973138" cy="381000"/>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anose="020B0604020202020204" pitchFamily="34" charset="0"/>
                <a:cs typeface="Arial" panose="020B0604020202020204" pitchFamily="34" charset="0"/>
              </a:rPr>
              <a:t>End CL Process</a:t>
            </a:r>
          </a:p>
        </p:txBody>
      </p:sp>
      <p:sp>
        <p:nvSpPr>
          <p:cNvPr id="21" name="Flowchart: Alternate Process 20"/>
          <p:cNvSpPr/>
          <p:nvPr/>
        </p:nvSpPr>
        <p:spPr>
          <a:xfrm>
            <a:off x="6230938" y="852488"/>
            <a:ext cx="2209800" cy="111125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Do clients show enough understanding of and commitment to the process to go forward with a reasonable expectation of safety and success?</a:t>
            </a:r>
          </a:p>
        </p:txBody>
      </p:sp>
      <p:sp>
        <p:nvSpPr>
          <p:cNvPr id="22" name="Flowchart: Alternate Process 21"/>
          <p:cNvSpPr/>
          <p:nvPr/>
        </p:nvSpPr>
        <p:spPr>
          <a:xfrm>
            <a:off x="6230938" y="3829050"/>
            <a:ext cx="2728912" cy="41910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panose="020B0604020202020204" pitchFamily="34" charset="0"/>
                <a:cs typeface="Arial" panose="020B0604020202020204" pitchFamily="34" charset="0"/>
              </a:rPr>
              <a:t>Proceed with controls in place</a:t>
            </a:r>
          </a:p>
        </p:txBody>
      </p:sp>
      <p:cxnSp>
        <p:nvCxnSpPr>
          <p:cNvPr id="31" name="Straight Arrow Connector 30"/>
          <p:cNvCxnSpPr>
            <a:stCxn id="5" idx="2"/>
            <a:endCxn id="6" idx="0"/>
          </p:cNvCxnSpPr>
          <p:nvPr/>
        </p:nvCxnSpPr>
        <p:spPr>
          <a:xfrm>
            <a:off x="1219200" y="1562100"/>
            <a:ext cx="0" cy="26670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211263" y="2667000"/>
            <a:ext cx="0" cy="38100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9" idx="2"/>
            <a:endCxn id="10" idx="0"/>
          </p:cNvCxnSpPr>
          <p:nvPr/>
        </p:nvCxnSpPr>
        <p:spPr>
          <a:xfrm>
            <a:off x="1219200" y="3886200"/>
            <a:ext cx="0" cy="38100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6" idx="3"/>
            <a:endCxn id="7" idx="1"/>
          </p:cNvCxnSpPr>
          <p:nvPr/>
        </p:nvCxnSpPr>
        <p:spPr>
          <a:xfrm flipV="1">
            <a:off x="1930400" y="1143000"/>
            <a:ext cx="798513" cy="1104900"/>
          </a:xfrm>
          <a:prstGeom prst="bentConnector3">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3"/>
            <a:endCxn id="11" idx="1"/>
          </p:cNvCxnSpPr>
          <p:nvPr/>
        </p:nvCxnSpPr>
        <p:spPr>
          <a:xfrm>
            <a:off x="3567113" y="1143000"/>
            <a:ext cx="695325" cy="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1" idx="2"/>
          </p:cNvCxnSpPr>
          <p:nvPr/>
        </p:nvCxnSpPr>
        <p:spPr>
          <a:xfrm>
            <a:off x="4986338" y="1371600"/>
            <a:ext cx="0" cy="45720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2" idx="2"/>
            <a:endCxn id="15" idx="3"/>
          </p:cNvCxnSpPr>
          <p:nvPr/>
        </p:nvCxnSpPr>
        <p:spPr>
          <a:xfrm>
            <a:off x="4191000" y="5094288"/>
            <a:ext cx="0" cy="20955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6934200" y="1973263"/>
            <a:ext cx="401638" cy="398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15" idx="0"/>
            <a:endCxn id="21" idx="1"/>
          </p:cNvCxnSpPr>
          <p:nvPr/>
        </p:nvCxnSpPr>
        <p:spPr>
          <a:xfrm flipV="1">
            <a:off x="5562600" y="1408113"/>
            <a:ext cx="668338" cy="4543425"/>
          </a:xfrm>
          <a:prstGeom prst="bentConnector3">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21" idx="2"/>
          </p:cNvCxnSpPr>
          <p:nvPr/>
        </p:nvCxnSpPr>
        <p:spPr>
          <a:xfrm>
            <a:off x="7335838" y="1963738"/>
            <a:ext cx="436562" cy="398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7" idx="2"/>
            <a:endCxn id="20" idx="0"/>
          </p:cNvCxnSpPr>
          <p:nvPr/>
        </p:nvCxnSpPr>
        <p:spPr>
          <a:xfrm>
            <a:off x="6650038" y="2971800"/>
            <a:ext cx="0" cy="21431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6" idx="2"/>
          </p:cNvCxnSpPr>
          <p:nvPr/>
        </p:nvCxnSpPr>
        <p:spPr>
          <a:xfrm>
            <a:off x="7986713" y="2971800"/>
            <a:ext cx="0" cy="85725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Flowchart: Process 63"/>
          <p:cNvSpPr/>
          <p:nvPr/>
        </p:nvSpPr>
        <p:spPr>
          <a:xfrm>
            <a:off x="6230938" y="4457700"/>
            <a:ext cx="2728912" cy="2141538"/>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Strong Team</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High Structure</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Communicate Well</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Safety Plan</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Written Agreements</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Clear Goals</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Consistent Contact</a:t>
            </a:r>
          </a:p>
          <a:p>
            <a:pPr marL="171450" indent="-1714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Other resources </a:t>
            </a:r>
          </a:p>
        </p:txBody>
      </p:sp>
      <p:cxnSp>
        <p:nvCxnSpPr>
          <p:cNvPr id="66" name="Straight Connector 65"/>
          <p:cNvCxnSpPr>
            <a:stCxn id="22" idx="2"/>
            <a:endCxn id="64" idx="0"/>
          </p:cNvCxnSpPr>
          <p:nvPr/>
        </p:nvCxnSpPr>
        <p:spPr>
          <a:xfrm>
            <a:off x="7594600" y="4248150"/>
            <a:ext cx="0" cy="209550"/>
          </a:xfrm>
          <a:prstGeom prst="line">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866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nodeType="clickEffect">
                                  <p:stCondLst>
                                    <p:cond delay="0"/>
                                  </p:stCondLst>
                                  <p:childTnLst>
                                    <p:set>
                                      <p:cBhvr>
                                        <p:cTn id="8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12">
                                            <p:txEl>
                                              <p:pRg st="14" end="14"/>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nodeType="clickEffect">
                                  <p:stCondLst>
                                    <p:cond delay="0"/>
                                  </p:stCondLst>
                                  <p:childTnLst>
                                    <p:set>
                                      <p:cBhvr>
                                        <p:cTn id="114" dur="1" fill="hold">
                                          <p:stCondLst>
                                            <p:cond delay="0"/>
                                          </p:stCondLst>
                                        </p:cTn>
                                        <p:tgtEl>
                                          <p:spTgt spid="12">
                                            <p:txEl>
                                              <p:pRg st="15" end="15"/>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nodeType="clickEffect">
                                  <p:stCondLst>
                                    <p:cond delay="0"/>
                                  </p:stCondLst>
                                  <p:childTnLst>
                                    <p:set>
                                      <p:cBhvr>
                                        <p:cTn id="118" dur="1" fill="hold">
                                          <p:stCondLst>
                                            <p:cond delay="0"/>
                                          </p:stCondLst>
                                        </p:cTn>
                                        <p:tgtEl>
                                          <p:spTgt spid="46"/>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5"/>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50"/>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1"/>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nodeType="clickEffect">
                                  <p:stCondLst>
                                    <p:cond delay="0"/>
                                  </p:stCondLst>
                                  <p:childTnLst>
                                    <p:set>
                                      <p:cBhvr>
                                        <p:cTn id="134" dur="1" fill="hold">
                                          <p:stCondLst>
                                            <p:cond delay="0"/>
                                          </p:stCondLst>
                                        </p:cTn>
                                        <p:tgtEl>
                                          <p:spTgt spid="48"/>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7"/>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nodeType="clickEffect">
                                  <p:stCondLst>
                                    <p:cond delay="0"/>
                                  </p:stCondLst>
                                  <p:childTnLst>
                                    <p:set>
                                      <p:cBhvr>
                                        <p:cTn id="142" dur="1" fill="hold">
                                          <p:stCondLst>
                                            <p:cond delay="0"/>
                                          </p:stCondLst>
                                        </p:cTn>
                                        <p:tgtEl>
                                          <p:spTgt spid="58"/>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0"/>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56"/>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6"/>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60"/>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22"/>
                                        </p:tgtEl>
                                        <p:attrNameLst>
                                          <p:attrName>style.visibility</p:attrName>
                                        </p:attrNameLst>
                                      </p:cBhvr>
                                      <p:to>
                                        <p:strVal val="visible"/>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 presetClass="entr" presetSubtype="0" fill="hold" nodeType="clickEffect">
                                  <p:stCondLst>
                                    <p:cond delay="0"/>
                                  </p:stCondLst>
                                  <p:childTnLst>
                                    <p:set>
                                      <p:cBhvr>
                                        <p:cTn id="166" dur="1" fill="hold">
                                          <p:stCondLst>
                                            <p:cond delay="0"/>
                                          </p:stCondLst>
                                        </p:cTn>
                                        <p:tgtEl>
                                          <p:spTgt spid="66"/>
                                        </p:tgtEl>
                                        <p:attrNameLst>
                                          <p:attrName>style.visibility</p:attrName>
                                        </p:attrNameLst>
                                      </p:cBhvr>
                                      <p:to>
                                        <p:strVal val="visible"/>
                                      </p:to>
                                    </p:se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64"/>
                                        </p:tgtEl>
                                        <p:attrNameLst>
                                          <p:attrName>style.visibility</p:attrName>
                                        </p:attrNameLst>
                                      </p:cBhvr>
                                      <p:to>
                                        <p:strVal val="visible"/>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 presetClass="entr" presetSubtype="0" fill="hold" nodeType="clickEffect">
                                  <p:stCondLst>
                                    <p:cond delay="0"/>
                                  </p:stCondLst>
                                  <p:childTnLst>
                                    <p:set>
                                      <p:cBhvr>
                                        <p:cTn id="174" dur="1" fill="hold">
                                          <p:stCondLst>
                                            <p:cond delay="0"/>
                                          </p:stCondLst>
                                        </p:cTn>
                                        <p:tgtEl>
                                          <p:spTgt spid="64">
                                            <p:txEl>
                                              <p:pRg st="0" end="0"/>
                                            </p:txEl>
                                          </p:spTgt>
                                        </p:tgtEl>
                                        <p:attrNameLst>
                                          <p:attrName>style.visibility</p:attrName>
                                        </p:attrNameLst>
                                      </p:cBhvr>
                                      <p:to>
                                        <p:strVal val="visible"/>
                                      </p:to>
                                    </p:se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 presetClass="entr" presetSubtype="0" fill="hold" nodeType="clickEffect">
                                  <p:stCondLst>
                                    <p:cond delay="0"/>
                                  </p:stCondLst>
                                  <p:childTnLst>
                                    <p:set>
                                      <p:cBhvr>
                                        <p:cTn id="178" dur="1" fill="hold">
                                          <p:stCondLst>
                                            <p:cond delay="0"/>
                                          </p:stCondLst>
                                        </p:cTn>
                                        <p:tgtEl>
                                          <p:spTgt spid="64">
                                            <p:txEl>
                                              <p:pRg st="1" end="1"/>
                                            </p:txEl>
                                          </p:spTgt>
                                        </p:tgtEl>
                                        <p:attrNameLst>
                                          <p:attrName>style.visibility</p:attrName>
                                        </p:attrNameLst>
                                      </p:cBhvr>
                                      <p:to>
                                        <p:strVal val="visible"/>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 presetClass="entr" presetSubtype="0" fill="hold" nodeType="clickEffect">
                                  <p:stCondLst>
                                    <p:cond delay="0"/>
                                  </p:stCondLst>
                                  <p:childTnLst>
                                    <p:set>
                                      <p:cBhvr>
                                        <p:cTn id="182" dur="1" fill="hold">
                                          <p:stCondLst>
                                            <p:cond delay="0"/>
                                          </p:stCondLst>
                                        </p:cTn>
                                        <p:tgtEl>
                                          <p:spTgt spid="64">
                                            <p:txEl>
                                              <p:pRg st="2" end="2"/>
                                            </p:txEl>
                                          </p:spTgt>
                                        </p:tgtEl>
                                        <p:attrNameLst>
                                          <p:attrName>style.visibility</p:attrName>
                                        </p:attrNameLst>
                                      </p:cBhvr>
                                      <p:to>
                                        <p:strVal val="visible"/>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 presetClass="entr" presetSubtype="0" fill="hold" nodeType="clickEffect">
                                  <p:stCondLst>
                                    <p:cond delay="0"/>
                                  </p:stCondLst>
                                  <p:childTnLst>
                                    <p:set>
                                      <p:cBhvr>
                                        <p:cTn id="186" dur="1" fill="hold">
                                          <p:stCondLst>
                                            <p:cond delay="0"/>
                                          </p:stCondLst>
                                        </p:cTn>
                                        <p:tgtEl>
                                          <p:spTgt spid="64">
                                            <p:txEl>
                                              <p:pRg st="3" end="3"/>
                                            </p:txEl>
                                          </p:spTgt>
                                        </p:tgtEl>
                                        <p:attrNameLst>
                                          <p:attrName>style.visibility</p:attrName>
                                        </p:attrNameLst>
                                      </p:cBhvr>
                                      <p:to>
                                        <p:strVal val="visible"/>
                                      </p:to>
                                    </p:se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nodeType="clickEffect">
                                  <p:stCondLst>
                                    <p:cond delay="0"/>
                                  </p:stCondLst>
                                  <p:childTnLst>
                                    <p:set>
                                      <p:cBhvr>
                                        <p:cTn id="190" dur="1" fill="hold">
                                          <p:stCondLst>
                                            <p:cond delay="0"/>
                                          </p:stCondLst>
                                        </p:cTn>
                                        <p:tgtEl>
                                          <p:spTgt spid="64">
                                            <p:txEl>
                                              <p:pRg st="4" end="4"/>
                                            </p:txEl>
                                          </p:spTgt>
                                        </p:tgtEl>
                                        <p:attrNameLst>
                                          <p:attrName>style.visibility</p:attrName>
                                        </p:attrNameLst>
                                      </p:cBhvr>
                                      <p:to>
                                        <p:strVal val="visible"/>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 presetClass="entr" presetSubtype="0" fill="hold" nodeType="clickEffect">
                                  <p:stCondLst>
                                    <p:cond delay="0"/>
                                  </p:stCondLst>
                                  <p:childTnLst>
                                    <p:set>
                                      <p:cBhvr>
                                        <p:cTn id="194" dur="1" fill="hold">
                                          <p:stCondLst>
                                            <p:cond delay="0"/>
                                          </p:stCondLst>
                                        </p:cTn>
                                        <p:tgtEl>
                                          <p:spTgt spid="64">
                                            <p:txEl>
                                              <p:pRg st="5" end="5"/>
                                            </p:txEl>
                                          </p:spTgt>
                                        </p:tgtEl>
                                        <p:attrNameLst>
                                          <p:attrName>style.visibility</p:attrName>
                                        </p:attrNameLst>
                                      </p:cBhvr>
                                      <p:to>
                                        <p:strVal val="visible"/>
                                      </p:to>
                                    </p:se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 presetClass="entr" presetSubtype="0" fill="hold" nodeType="clickEffect">
                                  <p:stCondLst>
                                    <p:cond delay="0"/>
                                  </p:stCondLst>
                                  <p:childTnLst>
                                    <p:set>
                                      <p:cBhvr>
                                        <p:cTn id="198" dur="1" fill="hold">
                                          <p:stCondLst>
                                            <p:cond delay="0"/>
                                          </p:stCondLst>
                                        </p:cTn>
                                        <p:tgtEl>
                                          <p:spTgt spid="64">
                                            <p:txEl>
                                              <p:pRg st="6" end="6"/>
                                            </p:txEl>
                                          </p:spTgt>
                                        </p:tgtEl>
                                        <p:attrNameLst>
                                          <p:attrName>style.visibility</p:attrName>
                                        </p:attrNameLst>
                                      </p:cBhvr>
                                      <p:to>
                                        <p:strVal val="visible"/>
                                      </p:to>
                                    </p:se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 presetClass="entr" presetSubtype="0" fill="hold" nodeType="clickEffect">
                                  <p:stCondLst>
                                    <p:cond delay="0"/>
                                  </p:stCondLst>
                                  <p:childTnLst>
                                    <p:set>
                                      <p:cBhvr>
                                        <p:cTn id="202" dur="1" fill="hold">
                                          <p:stCondLst>
                                            <p:cond delay="0"/>
                                          </p:stCondLst>
                                        </p:cTn>
                                        <p:tgtEl>
                                          <p:spTgt spid="6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5" grpId="0" animBg="1"/>
      <p:bldP spid="16" grpId="0" animBg="1"/>
      <p:bldP spid="17" grpId="0" animBg="1"/>
      <p:bldP spid="20" grpId="0" animBg="1"/>
      <p:bldP spid="21" grpId="0" animBg="1"/>
      <p:bldP spid="22" grpId="0" animBg="1"/>
      <p:bldP spid="6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01E5-CB65-4520-A93A-4ECD2124AF50}"/>
              </a:ext>
            </a:extLst>
          </p:cNvPr>
          <p:cNvSpPr>
            <a:spLocks noGrp="1"/>
          </p:cNvSpPr>
          <p:nvPr>
            <p:ph type="title"/>
          </p:nvPr>
        </p:nvSpPr>
        <p:spPr/>
        <p:txBody>
          <a:bodyPr/>
          <a:lstStyle/>
          <a:p>
            <a:r>
              <a:rPr lang="en-US" sz="3200" dirty="0">
                <a:latin typeface="Calibri" panose="020F0502020204030204" pitchFamily="34" charset="0"/>
              </a:rPr>
              <a:t>RCW 7.77.080 – Disqualification of </a:t>
            </a:r>
            <a:br>
              <a:rPr lang="en-US" sz="3200" dirty="0">
                <a:latin typeface="Calibri" panose="020F0502020204030204" pitchFamily="34" charset="0"/>
              </a:rPr>
            </a:br>
            <a:r>
              <a:rPr lang="en-US" sz="3200" dirty="0">
                <a:latin typeface="Calibri" panose="020F0502020204030204" pitchFamily="34" charset="0"/>
              </a:rPr>
              <a:t>Collaborative lawyer and </a:t>
            </a:r>
            <a:br>
              <a:rPr lang="en-US" sz="3200" dirty="0">
                <a:latin typeface="Calibri" panose="020F0502020204030204" pitchFamily="34" charset="0"/>
              </a:rPr>
            </a:br>
            <a:r>
              <a:rPr lang="en-US" sz="3200" dirty="0">
                <a:latin typeface="Calibri" panose="020F0502020204030204" pitchFamily="34" charset="0"/>
              </a:rPr>
              <a:t>lawyers in associated law firm</a:t>
            </a:r>
          </a:p>
        </p:txBody>
      </p:sp>
      <p:sp>
        <p:nvSpPr>
          <p:cNvPr id="3" name="Content Placeholder 2">
            <a:extLst>
              <a:ext uri="{FF2B5EF4-FFF2-40B4-BE49-F238E27FC236}">
                <a16:creationId xmlns:a16="http://schemas.microsoft.com/office/drawing/2014/main" id="{1B47A429-24D2-4BAB-BA2D-3F39043FE7E9}"/>
              </a:ext>
            </a:extLst>
          </p:cNvPr>
          <p:cNvSpPr>
            <a:spLocks noGrp="1"/>
          </p:cNvSpPr>
          <p:nvPr>
            <p:ph idx="1"/>
          </p:nvPr>
        </p:nvSpPr>
        <p:spPr/>
        <p:txBody>
          <a:bodyPr>
            <a:normAutofit fontScale="55000" lnSpcReduction="20000"/>
          </a:bodyPr>
          <a:lstStyle/>
          <a:p>
            <a:endParaRPr lang="en-US" dirty="0">
              <a:solidFill>
                <a:schemeClr val="tx1"/>
              </a:solidFill>
            </a:endParaRPr>
          </a:p>
          <a:p>
            <a:pPr marL="0" indent="0">
              <a:buNone/>
            </a:pPr>
            <a:r>
              <a:rPr lang="en-US" dirty="0">
                <a:solidFill>
                  <a:schemeClr val="tx1"/>
                </a:solidFill>
              </a:rPr>
              <a:t>(1) Except as otherwise provided in subsection (3) of this section, a collaborative lawyer is disqualified from appearing before a tribunal to represent a party in a proceeding related to the collaborative matter.</a:t>
            </a:r>
          </a:p>
          <a:p>
            <a:pPr marL="0" indent="0">
              <a:buNone/>
            </a:pPr>
            <a:endParaRPr lang="en-US" dirty="0">
              <a:solidFill>
                <a:schemeClr val="tx1"/>
              </a:solidFill>
            </a:endParaRPr>
          </a:p>
          <a:p>
            <a:pPr marL="0" indent="0">
              <a:buNone/>
            </a:pPr>
            <a:r>
              <a:rPr lang="en-US" dirty="0">
                <a:solidFill>
                  <a:schemeClr val="tx1"/>
                </a:solidFill>
              </a:rPr>
              <a:t>(2) Except as otherwise provided in subsection (3) of this section and RCW </a:t>
            </a:r>
            <a:r>
              <a:rPr lang="en-US" dirty="0">
                <a:solidFill>
                  <a:schemeClr val="tx1"/>
                </a:solidFill>
                <a:hlinkClick r:id="rId2">
                  <a:extLst>
                    <a:ext uri="{A12FA001-AC4F-418D-AE19-62706E023703}">
                      <ahyp:hlinkClr xmlns:ahyp="http://schemas.microsoft.com/office/drawing/2018/hyperlinkcolor" val="tx"/>
                    </a:ext>
                  </a:extLst>
                </a:hlinkClick>
              </a:rPr>
              <a:t>7.77.090</a:t>
            </a:r>
            <a:r>
              <a:rPr lang="en-US" dirty="0">
                <a:solidFill>
                  <a:schemeClr val="tx1"/>
                </a:solidFill>
              </a:rPr>
              <a:t>, a lawyer in a law firm with which the collaborative lawyer is associated is disqualified from appearing before a tribunal to represent a party in a proceeding related to the collaborative matter if the collaborative lawyer is disqualified from doing so under subsection (1) of this section.</a:t>
            </a:r>
          </a:p>
          <a:p>
            <a:pPr marL="0" indent="0">
              <a:buNone/>
            </a:pPr>
            <a:endParaRPr lang="en-US" dirty="0">
              <a:solidFill>
                <a:schemeClr val="tx1"/>
              </a:solidFill>
            </a:endParaRPr>
          </a:p>
          <a:p>
            <a:pPr marL="0" indent="0">
              <a:buNone/>
            </a:pPr>
            <a:r>
              <a:rPr lang="en-US" dirty="0">
                <a:solidFill>
                  <a:schemeClr val="tx1"/>
                </a:solidFill>
              </a:rPr>
              <a:t>(3) A collaborative lawyer or a lawyer in a law firm with which the collaborative lawyer is associated may represent a party:</a:t>
            </a:r>
          </a:p>
          <a:p>
            <a:pPr marL="0" indent="0">
              <a:buNone/>
            </a:pPr>
            <a:r>
              <a:rPr lang="en-US" dirty="0">
                <a:solidFill>
                  <a:schemeClr val="tx1"/>
                </a:solidFill>
              </a:rPr>
              <a:t>	(a) To ask a tribunal to approve an agreement resulting from the collaborative law process; or</a:t>
            </a:r>
          </a:p>
          <a:p>
            <a:pPr marL="0" indent="0">
              <a:buNone/>
            </a:pPr>
            <a:r>
              <a:rPr lang="en-US" dirty="0">
                <a:solidFill>
                  <a:schemeClr val="tx1"/>
                </a:solidFill>
              </a:rPr>
              <a:t>	(b) To seek or defend an emergency order to protect the health, safety, welfare, or interest of a party, or family or household member, as defined in RCW </a:t>
            </a:r>
            <a:r>
              <a:rPr lang="en-US" dirty="0">
                <a:solidFill>
                  <a:schemeClr val="tx1"/>
                </a:solidFill>
                <a:hlinkClick r:id="rId3">
                  <a:extLst>
                    <a:ext uri="{A12FA001-AC4F-418D-AE19-62706E023703}">
                      <ahyp:hlinkClr xmlns:ahyp="http://schemas.microsoft.com/office/drawing/2018/hyperlinkcolor" val="tx"/>
                    </a:ext>
                  </a:extLst>
                </a:hlinkClick>
              </a:rPr>
              <a:t>26.50.010</a:t>
            </a:r>
            <a:r>
              <a:rPr lang="en-US" dirty="0">
                <a:solidFill>
                  <a:schemeClr val="tx1"/>
                </a:solidFill>
              </a:rPr>
              <a:t>, if a successor lawyer is not immediately available to represent that person.</a:t>
            </a:r>
          </a:p>
          <a:p>
            <a:pPr marL="0" indent="0">
              <a:buNone/>
            </a:pPr>
            <a:endParaRPr lang="en-US" dirty="0">
              <a:solidFill>
                <a:schemeClr val="tx1"/>
              </a:solidFill>
            </a:endParaRPr>
          </a:p>
          <a:p>
            <a:pPr marL="0" indent="0">
              <a:buNone/>
            </a:pPr>
            <a:r>
              <a:rPr lang="en-US" dirty="0">
                <a:solidFill>
                  <a:schemeClr val="tx1"/>
                </a:solidFill>
              </a:rPr>
              <a:t>(4) If subsection (3)(b) of this section applies, a collaborative lawyer, or lawyer in a law firm with which the collaborative lawyer is associated, may represent a party or family or household member only until the person is represented by a successor lawyer or reasonable measures are taken to protect the health, safety, welfare, or interest of the person.</a:t>
            </a:r>
          </a:p>
          <a:p>
            <a:endParaRPr lang="en-US" dirty="0"/>
          </a:p>
        </p:txBody>
      </p:sp>
    </p:spTree>
    <p:extLst>
      <p:ext uri="{BB962C8B-B14F-4D97-AF65-F5344CB8AC3E}">
        <p14:creationId xmlns:p14="http://schemas.microsoft.com/office/powerpoint/2010/main" val="2889624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219200"/>
            <a:ext cx="8534400" cy="4724400"/>
          </a:xfrm>
        </p:spPr>
        <p:txBody>
          <a:bodyPr>
            <a:normAutofit fontScale="77500" lnSpcReduction="20000"/>
          </a:bodyPr>
          <a:lstStyle/>
          <a:p>
            <a:pPr>
              <a:spcBef>
                <a:spcPct val="0"/>
              </a:spcBef>
              <a:defRPr/>
            </a:pPr>
            <a:r>
              <a:rPr lang="en-US" sz="2400" i="1" dirty="0">
                <a:solidFill>
                  <a:schemeClr val="tx1"/>
                </a:solidFill>
                <a:latin typeface="Arial" panose="020B0604020202020204" pitchFamily="34" charset="0"/>
                <a:cs typeface="Arial" panose="020B0604020202020204" pitchFamily="34" charset="0"/>
              </a:rPr>
              <a:t>By State – Programs Close to You</a:t>
            </a:r>
            <a:br>
              <a:rPr lang="en-US" sz="2400" dirty="0">
                <a:solidFill>
                  <a:schemeClr val="tx1"/>
                </a:solidFill>
                <a:latin typeface="Arial" panose="020B0604020202020204" pitchFamily="34" charset="0"/>
                <a:cs typeface="Arial" panose="020B0604020202020204" pitchFamily="34" charset="0"/>
              </a:rPr>
            </a:br>
            <a:r>
              <a:rPr lang="en-US" sz="2400" dirty="0">
                <a:solidFill>
                  <a:schemeClr val="tx2"/>
                </a:solidFill>
                <a:latin typeface="Arial" panose="020B0604020202020204" pitchFamily="34" charset="0"/>
                <a:cs typeface="Arial" panose="020B0604020202020204" pitchFamily="34" charset="0"/>
              </a:rPr>
              <a:t>An Abuse, Rape, and Domestic Violence Aid and Resource</a:t>
            </a:r>
          </a:p>
          <a:p>
            <a:pPr>
              <a:spcBef>
                <a:spcPct val="0"/>
              </a:spcBef>
              <a:defRPr/>
            </a:pPr>
            <a:r>
              <a:rPr lang="en-US" sz="2400" dirty="0">
                <a:latin typeface="Arial" panose="020B0604020202020204" pitchFamily="34" charset="0"/>
                <a:cs typeface="Arial" panose="020B0604020202020204" pitchFamily="34" charset="0"/>
                <a:hlinkClick r:id="rId3"/>
              </a:rPr>
              <a:t>www.aardvarc.org/dv/states/menu.shtml</a:t>
            </a:r>
            <a:r>
              <a:rPr lang="en-US" sz="2400" dirty="0">
                <a:latin typeface="Arial" panose="020B0604020202020204" pitchFamily="34" charset="0"/>
                <a:cs typeface="Arial" panose="020B0604020202020204" pitchFamily="34" charset="0"/>
              </a:rPr>
              <a:t> </a:t>
            </a:r>
          </a:p>
          <a:p>
            <a:pPr>
              <a:spcBef>
                <a:spcPct val="0"/>
              </a:spcBef>
              <a:defRPr/>
            </a:pPr>
            <a:endParaRPr lang="en-US" sz="2400" dirty="0">
              <a:latin typeface="Arial" panose="020B0604020202020204" pitchFamily="34" charset="0"/>
              <a:cs typeface="Arial" panose="020B0604020202020204" pitchFamily="34" charset="0"/>
            </a:endParaRPr>
          </a:p>
          <a:p>
            <a:pPr>
              <a:spcBef>
                <a:spcPct val="0"/>
              </a:spcBef>
              <a:defRPr/>
            </a:pPr>
            <a:r>
              <a:rPr lang="en-US" sz="2400" i="1" dirty="0">
                <a:solidFill>
                  <a:schemeClr val="tx1"/>
                </a:solidFill>
                <a:latin typeface="Arial" panose="020B0604020202020204" pitchFamily="34" charset="0"/>
                <a:cs typeface="Arial" panose="020B0604020202020204" pitchFamily="34" charset="0"/>
              </a:rPr>
              <a:t>For Men</a:t>
            </a:r>
            <a:br>
              <a:rPr lang="en-US" sz="2400" dirty="0">
                <a:solidFill>
                  <a:schemeClr val="tx1"/>
                </a:solidFill>
                <a:latin typeface="Arial" panose="020B0604020202020204" pitchFamily="34" charset="0"/>
                <a:cs typeface="Arial" panose="020B0604020202020204" pitchFamily="34" charset="0"/>
              </a:rPr>
            </a:br>
            <a:r>
              <a:rPr lang="en-US" altLang="en-US" sz="2400" dirty="0">
                <a:solidFill>
                  <a:schemeClr val="tx2"/>
                </a:solidFill>
                <a:latin typeface="Arial" panose="020B0604020202020204" pitchFamily="34" charset="0"/>
                <a:cs typeface="Arial" panose="020B0604020202020204" pitchFamily="34" charset="0"/>
              </a:rPr>
              <a:t>Domestic Violence – Another Perspective (articles) </a:t>
            </a:r>
            <a:r>
              <a:rPr lang="en-US" altLang="en-US" sz="2400" dirty="0">
                <a:solidFill>
                  <a:srgbClr val="072428"/>
                </a:solidFill>
                <a:latin typeface="Arial" panose="020B0604020202020204" pitchFamily="34" charset="0"/>
                <a:cs typeface="Arial" panose="020B0604020202020204" pitchFamily="34" charset="0"/>
                <a:hlinkClick r:id="rId4"/>
              </a:rPr>
              <a:t>http://menstuff.org/issues/byissue/domesticviolence.html</a:t>
            </a:r>
            <a:r>
              <a:rPr lang="en-US" altLang="en-US" sz="2400" dirty="0">
                <a:solidFill>
                  <a:srgbClr val="072428"/>
                </a:solidFill>
                <a:latin typeface="Arial" panose="020B0604020202020204" pitchFamily="34" charset="0"/>
                <a:cs typeface="Arial" panose="020B0604020202020204" pitchFamily="34" charset="0"/>
              </a:rPr>
              <a:t> </a:t>
            </a:r>
          </a:p>
          <a:p>
            <a:pPr>
              <a:spcBef>
                <a:spcPct val="0"/>
              </a:spcBef>
              <a:defRPr/>
            </a:pPr>
            <a:endParaRPr lang="en-US" altLang="en-US" sz="2400" dirty="0">
              <a:solidFill>
                <a:srgbClr val="072428"/>
              </a:solidFill>
              <a:latin typeface="Arial" panose="020B0604020202020204" pitchFamily="34" charset="0"/>
              <a:cs typeface="Arial" panose="020B0604020202020204" pitchFamily="34" charset="0"/>
            </a:endParaRPr>
          </a:p>
          <a:p>
            <a:pPr>
              <a:spcBef>
                <a:spcPct val="0"/>
              </a:spcBef>
              <a:defRPr/>
            </a:pPr>
            <a:r>
              <a:rPr lang="en-US" altLang="en-US" sz="2400" i="1" dirty="0">
                <a:solidFill>
                  <a:schemeClr val="tx1"/>
                </a:solidFill>
                <a:latin typeface="Arial" panose="020B0604020202020204" pitchFamily="34" charset="0"/>
                <a:cs typeface="Arial" panose="020B0604020202020204" pitchFamily="34" charset="0"/>
              </a:rPr>
              <a:t>For Men, GLBT, Teens, and the Elderly</a:t>
            </a:r>
            <a:br>
              <a:rPr lang="en-US" altLang="en-US" sz="2400" dirty="0">
                <a:latin typeface="Arial" panose="020B0604020202020204" pitchFamily="34" charset="0"/>
                <a:cs typeface="Arial" panose="020B0604020202020204" pitchFamily="34" charset="0"/>
              </a:rPr>
            </a:br>
            <a:r>
              <a:rPr lang="en-US" altLang="en-US" sz="2400" dirty="0">
                <a:solidFill>
                  <a:schemeClr val="tx2"/>
                </a:solidFill>
                <a:latin typeface="Arial" panose="020B0604020202020204" pitchFamily="34" charset="0"/>
                <a:cs typeface="Arial" panose="020B0604020202020204" pitchFamily="34" charset="0"/>
              </a:rPr>
              <a:t>Stop Abuse for Everyone (S.A.F.E.)</a:t>
            </a:r>
            <a:br>
              <a:rPr lang="en-US" altLang="en-US" sz="2400" dirty="0">
                <a:solidFill>
                  <a:schemeClr val="tx2"/>
                </a:solidFill>
                <a:latin typeface="Arial" panose="020B0604020202020204" pitchFamily="34" charset="0"/>
                <a:cs typeface="Arial" panose="020B0604020202020204" pitchFamily="34" charset="0"/>
              </a:rPr>
            </a:br>
            <a:r>
              <a:rPr lang="en-US" altLang="en-US" sz="2400" dirty="0">
                <a:solidFill>
                  <a:srgbClr val="072428"/>
                </a:solidFill>
                <a:latin typeface="Arial" panose="020B0604020202020204" pitchFamily="34" charset="0"/>
                <a:cs typeface="Arial" panose="020B0604020202020204" pitchFamily="34" charset="0"/>
              </a:rPr>
              <a:t> </a:t>
            </a:r>
            <a:r>
              <a:rPr lang="en-US" altLang="en-US" sz="2400" dirty="0">
                <a:solidFill>
                  <a:srgbClr val="072428"/>
                </a:solidFill>
                <a:latin typeface="Arial" panose="020B0604020202020204" pitchFamily="34" charset="0"/>
                <a:cs typeface="Arial" panose="020B0604020202020204" pitchFamily="34" charset="0"/>
                <a:hlinkClick r:id="rId5"/>
              </a:rPr>
              <a:t>http://www.stopabuseforeveryone.org/</a:t>
            </a:r>
            <a:r>
              <a:rPr lang="en-US" altLang="en-US" sz="2400" dirty="0">
                <a:solidFill>
                  <a:srgbClr val="072428"/>
                </a:solidFill>
                <a:latin typeface="Arial" panose="020B0604020202020204" pitchFamily="34" charset="0"/>
                <a:cs typeface="Arial" panose="020B0604020202020204" pitchFamily="34" charset="0"/>
              </a:rPr>
              <a:t> </a:t>
            </a:r>
          </a:p>
          <a:p>
            <a:pPr>
              <a:spcBef>
                <a:spcPct val="0"/>
              </a:spcBef>
              <a:defRPr/>
            </a:pPr>
            <a:endParaRPr lang="en-US" altLang="en-US" sz="2400" dirty="0">
              <a:solidFill>
                <a:srgbClr val="072428"/>
              </a:solidFill>
              <a:latin typeface="Arial" panose="020B0604020202020204" pitchFamily="34" charset="0"/>
              <a:cs typeface="Arial" panose="020B0604020202020204" pitchFamily="34" charset="0"/>
            </a:endParaRPr>
          </a:p>
          <a:p>
            <a:pPr>
              <a:spcBef>
                <a:spcPct val="0"/>
              </a:spcBef>
              <a:defRPr/>
            </a:pPr>
            <a:r>
              <a:rPr lang="en-US" altLang="en-US" sz="2400" i="1" dirty="0">
                <a:solidFill>
                  <a:schemeClr val="tx1"/>
                </a:solidFill>
                <a:latin typeface="Arial" panose="020B0604020202020204" pitchFamily="34" charset="0"/>
                <a:cs typeface="Arial" panose="020B0604020202020204" pitchFamily="34" charset="0"/>
              </a:rPr>
              <a:t>For Women</a:t>
            </a:r>
          </a:p>
          <a:p>
            <a:pPr>
              <a:spcBef>
                <a:spcPct val="0"/>
              </a:spcBef>
              <a:defRPr/>
            </a:pPr>
            <a:r>
              <a:rPr lang="en-US" altLang="en-US" sz="2400" dirty="0">
                <a:solidFill>
                  <a:schemeClr val="tx2"/>
                </a:solidFill>
                <a:latin typeface="Arial" panose="020B0604020202020204" pitchFamily="34" charset="0"/>
                <a:cs typeface="Arial" panose="020B0604020202020204" pitchFamily="34" charset="0"/>
              </a:rPr>
              <a:t>Domestic Abuse &amp; Domestic Violence: Help for Women </a:t>
            </a:r>
            <a:r>
              <a:rPr lang="en-US" altLang="en-US" sz="2400" dirty="0">
                <a:solidFill>
                  <a:srgbClr val="072428"/>
                </a:solidFill>
                <a:latin typeface="Arial" panose="020B0604020202020204" pitchFamily="34" charset="0"/>
                <a:cs typeface="Arial" panose="020B0604020202020204" pitchFamily="34" charset="0"/>
                <a:hlinkClick r:id="rId6"/>
              </a:rPr>
              <a:t>http://domesticabuseanddomesticviolence.com/</a:t>
            </a:r>
            <a:r>
              <a:rPr lang="en-US" altLang="en-US" sz="2400" dirty="0">
                <a:solidFill>
                  <a:srgbClr val="072428"/>
                </a:solidFill>
                <a:latin typeface="Arial" panose="020B0604020202020204" pitchFamily="34" charset="0"/>
                <a:cs typeface="Arial" panose="020B0604020202020204" pitchFamily="34" charset="0"/>
              </a:rPr>
              <a:t> </a:t>
            </a:r>
          </a:p>
          <a:p>
            <a:pPr>
              <a:spcBef>
                <a:spcPct val="0"/>
              </a:spcBef>
              <a:defRPr/>
            </a:pPr>
            <a:endParaRPr lang="en-US" altLang="en-US" sz="2400" dirty="0">
              <a:solidFill>
                <a:srgbClr val="072428"/>
              </a:solidFill>
              <a:latin typeface="Arial" panose="020B0604020202020204" pitchFamily="34" charset="0"/>
              <a:cs typeface="Arial" panose="020B0604020202020204" pitchFamily="34" charset="0"/>
            </a:endParaRPr>
          </a:p>
          <a:p>
            <a:endParaRPr lang="en-US" dirty="0"/>
          </a:p>
          <a:p>
            <a:pPr eaLnBrk="1" hangingPunct="1">
              <a:spcBef>
                <a:spcPct val="0"/>
              </a:spcBef>
              <a:buClrTx/>
              <a:buSzTx/>
              <a:defRPr/>
            </a:pPr>
            <a:endParaRPr lang="en-US" sz="2800" dirty="0">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62469" name="Title 1"/>
          <p:cNvSpPr txBox="1">
            <a:spLocks/>
          </p:cNvSpPr>
          <p:nvPr/>
        </p:nvSpPr>
        <p:spPr bwMode="auto">
          <a:xfrm>
            <a:off x="296883" y="228600"/>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dirty="0">
                <a:solidFill>
                  <a:schemeClr val="tx2"/>
                </a:solidFill>
                <a:latin typeface="Calibri" pitchFamily="34" charset="0"/>
              </a:rPr>
              <a:t>Domestic Violence Resources</a:t>
            </a:r>
          </a:p>
        </p:txBody>
      </p:sp>
      <p:sp>
        <p:nvSpPr>
          <p:cNvPr id="8" name="Title 1"/>
          <p:cNvSpPr>
            <a:spLocks noGrp="1"/>
          </p:cNvSpPr>
          <p:nvPr>
            <p:ph type="title"/>
          </p:nvPr>
        </p:nvSpPr>
        <p:spPr>
          <a:xfrm>
            <a:off x="609600" y="6248400"/>
            <a:ext cx="7924800" cy="533400"/>
          </a:xfrm>
        </p:spPr>
        <p:txBody>
          <a:bodyPr>
            <a:normAutofit/>
          </a:bodyPr>
          <a:lstStyle/>
          <a:p>
            <a:r>
              <a:rPr lang="en-US" altLang="en-US" sz="2000" dirty="0"/>
              <a:t>Domestic Violence and the UCLA</a:t>
            </a:r>
          </a:p>
        </p:txBody>
      </p:sp>
    </p:spTree>
    <p:extLst>
      <p:ext uri="{BB962C8B-B14F-4D97-AF65-F5344CB8AC3E}">
        <p14:creationId xmlns:p14="http://schemas.microsoft.com/office/powerpoint/2010/main" val="295544451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itle 1"/>
          <p:cNvSpPr>
            <a:spLocks noGrp="1"/>
          </p:cNvSpPr>
          <p:nvPr>
            <p:ph type="title"/>
          </p:nvPr>
        </p:nvSpPr>
        <p:spPr>
          <a:xfrm>
            <a:off x="609600" y="6248400"/>
            <a:ext cx="7924800" cy="533400"/>
          </a:xfrm>
        </p:spPr>
        <p:txBody>
          <a:bodyPr>
            <a:normAutofit/>
          </a:bodyPr>
          <a:lstStyle/>
          <a:p>
            <a:r>
              <a:rPr lang="en-US" altLang="en-US" sz="2000" dirty="0"/>
              <a:t>Domestic Violence and the UCLA</a:t>
            </a:r>
          </a:p>
        </p:txBody>
      </p:sp>
      <p:sp>
        <p:nvSpPr>
          <p:cNvPr id="4" name="Text Placeholder 3"/>
          <p:cNvSpPr>
            <a:spLocks noGrp="1"/>
          </p:cNvSpPr>
          <p:nvPr>
            <p:ph type="body" sz="half" idx="2"/>
          </p:nvPr>
        </p:nvSpPr>
        <p:spPr>
          <a:xfrm>
            <a:off x="304800" y="1524000"/>
            <a:ext cx="8534400" cy="4114800"/>
          </a:xfrm>
        </p:spPr>
        <p:txBody>
          <a:bodyPr>
            <a:normAutofit fontScale="92500" lnSpcReduction="20000"/>
          </a:bodyPr>
          <a:lstStyle/>
          <a:p>
            <a:pPr>
              <a:spcBef>
                <a:spcPct val="0"/>
              </a:spcBef>
              <a:defRPr/>
            </a:pPr>
            <a:r>
              <a:rPr lang="en-US" sz="2400" i="1" dirty="0">
                <a:solidFill>
                  <a:schemeClr val="tx1"/>
                </a:solidFill>
                <a:latin typeface="Arial" panose="020B0604020202020204" pitchFamily="34" charset="0"/>
                <a:cs typeface="Arial" panose="020B0604020202020204" pitchFamily="34" charset="0"/>
              </a:rPr>
              <a:t>National Domestic Violence Hotline </a:t>
            </a:r>
            <a:r>
              <a:rPr lang="en-US" sz="2400" dirty="0">
                <a:solidFill>
                  <a:schemeClr val="tx1"/>
                </a:solidFill>
                <a:latin typeface="Arial" panose="020B0604020202020204" pitchFamily="34" charset="0"/>
                <a:cs typeface="Arial" panose="020B0604020202020204" pitchFamily="34" charset="0"/>
              </a:rPr>
              <a:t>| 800-799-SAFE (7233) </a:t>
            </a:r>
            <a:r>
              <a:rPr lang="en-US" sz="2400" dirty="0">
                <a:latin typeface="Arial" panose="020B0604020202020204" pitchFamily="34" charset="0"/>
                <a:cs typeface="Arial" panose="020B0604020202020204" pitchFamily="34" charset="0"/>
                <a:hlinkClick r:id="rId3"/>
              </a:rPr>
              <a:t>www.ndvh.org</a:t>
            </a:r>
            <a:r>
              <a:rPr lang="en-US" sz="2400" dirty="0">
                <a:latin typeface="Arial" panose="020B0604020202020204" pitchFamily="34" charset="0"/>
                <a:cs typeface="Arial" panose="020B0604020202020204" pitchFamily="34" charset="0"/>
              </a:rPr>
              <a:t> </a:t>
            </a:r>
          </a:p>
          <a:p>
            <a:pPr>
              <a:spcBef>
                <a:spcPct val="0"/>
              </a:spcBef>
              <a:defRPr/>
            </a:pPr>
            <a:endParaRPr lang="en-US" sz="2400" dirty="0">
              <a:latin typeface="Arial" panose="020B0604020202020204" pitchFamily="34" charset="0"/>
              <a:cs typeface="Arial" panose="020B0604020202020204" pitchFamily="34" charset="0"/>
            </a:endParaRPr>
          </a:p>
          <a:p>
            <a:pPr eaLnBrk="1" hangingPunct="1">
              <a:spcBef>
                <a:spcPct val="0"/>
              </a:spcBef>
              <a:buClrTx/>
              <a:buSzTx/>
              <a:defRPr/>
            </a:pPr>
            <a:r>
              <a:rPr lang="en-US" sz="2400" i="1" dirty="0">
                <a:solidFill>
                  <a:schemeClr val="tx1"/>
                </a:solidFill>
                <a:latin typeface="Arial" panose="020B0604020202020204" pitchFamily="34" charset="0"/>
                <a:cs typeface="Arial" panose="020B0604020202020204" pitchFamily="34" charset="0"/>
              </a:rPr>
              <a:t>National Coalition Against Domestic Violence</a:t>
            </a:r>
            <a:br>
              <a:rPr lang="en-US" sz="2400" dirty="0">
                <a:latin typeface="Arial" panose="020B0604020202020204" pitchFamily="34" charset="0"/>
                <a:cs typeface="Arial" panose="020B0604020202020204" pitchFamily="34" charset="0"/>
              </a:rPr>
            </a:br>
            <a:r>
              <a:rPr lang="en-US" sz="2400" dirty="0">
                <a:solidFill>
                  <a:schemeClr val="tx2"/>
                </a:solidFill>
                <a:latin typeface="Arial" panose="020B0604020202020204" pitchFamily="34" charset="0"/>
                <a:cs typeface="Arial" panose="020B0604020202020204" pitchFamily="34" charset="0"/>
                <a:hlinkClick r:id="rId4"/>
              </a:rPr>
              <a:t>www.ncadv.org</a:t>
            </a:r>
            <a:r>
              <a:rPr lang="en-US" sz="2400" dirty="0">
                <a:solidFill>
                  <a:schemeClr val="tx2"/>
                </a:solidFill>
                <a:latin typeface="Arial" panose="020B0604020202020204" pitchFamily="34" charset="0"/>
                <a:cs typeface="Arial" panose="020B0604020202020204" pitchFamily="34" charset="0"/>
              </a:rPr>
              <a:t> </a:t>
            </a:r>
          </a:p>
          <a:p>
            <a:pPr eaLnBrk="1" hangingPunct="1">
              <a:spcBef>
                <a:spcPct val="0"/>
              </a:spcBef>
              <a:buClrTx/>
              <a:buSzTx/>
              <a:defRPr/>
            </a:pPr>
            <a:endParaRPr lang="en-US" altLang="en-US" sz="2400" dirty="0">
              <a:solidFill>
                <a:srgbClr val="072428"/>
              </a:solidFill>
              <a:latin typeface="Arial" panose="020B0604020202020204" pitchFamily="34" charset="0"/>
              <a:cs typeface="Arial" panose="020B0604020202020204" pitchFamily="34" charset="0"/>
            </a:endParaRPr>
          </a:p>
          <a:p>
            <a:pPr>
              <a:spcBef>
                <a:spcPct val="0"/>
              </a:spcBef>
              <a:defRPr/>
            </a:pPr>
            <a:r>
              <a:rPr lang="en-US" altLang="en-US" sz="2400" i="1" dirty="0">
                <a:solidFill>
                  <a:srgbClr val="072428"/>
                </a:solidFill>
                <a:latin typeface="Arial" panose="020B0604020202020204" pitchFamily="34" charset="0"/>
                <a:cs typeface="Arial" panose="020B0604020202020204" pitchFamily="34" charset="0"/>
              </a:rPr>
              <a:t>National Sexual Violence Resource Center</a:t>
            </a:r>
            <a:r>
              <a:rPr lang="en-US" altLang="en-US" sz="2400" dirty="0">
                <a:solidFill>
                  <a:srgbClr val="072428"/>
                </a:solidFill>
                <a:latin typeface="Arial" panose="020B0604020202020204" pitchFamily="34" charset="0"/>
                <a:cs typeface="Arial" panose="020B0604020202020204" pitchFamily="34" charset="0"/>
              </a:rPr>
              <a:t> </a:t>
            </a:r>
          </a:p>
          <a:p>
            <a:pPr>
              <a:spcBef>
                <a:spcPct val="0"/>
              </a:spcBef>
              <a:defRPr/>
            </a:pPr>
            <a:r>
              <a:rPr lang="en-US" sz="2400" dirty="0">
                <a:latin typeface="Arial" panose="020B0604020202020204" pitchFamily="34" charset="0"/>
                <a:cs typeface="Arial" panose="020B0604020202020204" pitchFamily="34" charset="0"/>
                <a:hlinkClick r:id="rId5"/>
              </a:rPr>
              <a:t>www.nsvrc.org/</a:t>
            </a:r>
            <a:endParaRPr lang="en-US" sz="2400" dirty="0">
              <a:latin typeface="Arial" panose="020B0604020202020204" pitchFamily="34" charset="0"/>
              <a:cs typeface="Arial" panose="020B0604020202020204" pitchFamily="34" charset="0"/>
            </a:endParaRPr>
          </a:p>
          <a:p>
            <a:pPr>
              <a:spcBef>
                <a:spcPct val="0"/>
              </a:spcBef>
              <a:defRPr/>
            </a:pPr>
            <a:endParaRPr lang="en-US" altLang="en-US" sz="2400" dirty="0">
              <a:solidFill>
                <a:srgbClr val="072428"/>
              </a:solidFill>
              <a:latin typeface="Arial" panose="020B0604020202020204" pitchFamily="34" charset="0"/>
              <a:cs typeface="Arial" panose="020B0604020202020204" pitchFamily="34" charset="0"/>
            </a:endParaRPr>
          </a:p>
          <a:p>
            <a:pPr eaLnBrk="1" hangingPunct="1">
              <a:spcBef>
                <a:spcPct val="0"/>
              </a:spcBef>
              <a:buClrTx/>
              <a:buSzTx/>
              <a:defRPr/>
            </a:pPr>
            <a:r>
              <a:rPr lang="en-US" altLang="en-US" sz="2400" i="1" dirty="0">
                <a:solidFill>
                  <a:srgbClr val="072428"/>
                </a:solidFill>
                <a:latin typeface="Arial" panose="020B0604020202020204" pitchFamily="34" charset="0"/>
                <a:cs typeface="Arial" panose="020B0604020202020204" pitchFamily="34" charset="0"/>
              </a:rPr>
              <a:t>Futures Without Violence</a:t>
            </a:r>
            <a:r>
              <a:rPr lang="en-US" altLang="en-US" sz="2400" dirty="0">
                <a:solidFill>
                  <a:srgbClr val="072428"/>
                </a:solidFill>
                <a:latin typeface="Arial" panose="020B0604020202020204" pitchFamily="34" charset="0"/>
                <a:cs typeface="Arial" panose="020B0604020202020204" pitchFamily="34" charset="0"/>
              </a:rPr>
              <a:t> </a:t>
            </a:r>
            <a:br>
              <a:rPr lang="en-US" altLang="en-US" sz="2400" dirty="0">
                <a:solidFill>
                  <a:srgbClr val="072428"/>
                </a:solidFill>
                <a:latin typeface="Arial" panose="020B0604020202020204" pitchFamily="34" charset="0"/>
                <a:cs typeface="Arial" panose="020B0604020202020204" pitchFamily="34" charset="0"/>
              </a:rPr>
            </a:br>
            <a:r>
              <a:rPr lang="en-US" altLang="en-US" sz="2400" dirty="0">
                <a:solidFill>
                  <a:srgbClr val="072428"/>
                </a:solidFill>
                <a:latin typeface="Arial" panose="020B0604020202020204" pitchFamily="34" charset="0"/>
                <a:cs typeface="Arial" panose="020B0604020202020204" pitchFamily="34" charset="0"/>
                <a:hlinkClick r:id="rId6"/>
              </a:rPr>
              <a:t>www.futureswithoutviolence.org</a:t>
            </a:r>
            <a:r>
              <a:rPr lang="en-US" altLang="en-US" sz="2400" dirty="0">
                <a:solidFill>
                  <a:srgbClr val="072428"/>
                </a:solidFill>
                <a:latin typeface="Arial" panose="020B0604020202020204" pitchFamily="34" charset="0"/>
                <a:cs typeface="Arial" panose="020B0604020202020204" pitchFamily="34" charset="0"/>
              </a:rPr>
              <a:t>  </a:t>
            </a:r>
          </a:p>
          <a:p>
            <a:pPr eaLnBrk="1" hangingPunct="1">
              <a:spcBef>
                <a:spcPct val="0"/>
              </a:spcBef>
              <a:buClrTx/>
              <a:buSzTx/>
              <a:defRPr/>
            </a:pPr>
            <a:endParaRPr lang="en-US" altLang="en-US" sz="2400" dirty="0">
              <a:solidFill>
                <a:srgbClr val="072428"/>
              </a:solidFill>
              <a:latin typeface="Arial" panose="020B0604020202020204" pitchFamily="34" charset="0"/>
              <a:cs typeface="Arial" panose="020B0604020202020204" pitchFamily="34" charset="0"/>
            </a:endParaRPr>
          </a:p>
          <a:p>
            <a:pPr eaLnBrk="1" hangingPunct="1">
              <a:spcBef>
                <a:spcPct val="0"/>
              </a:spcBef>
              <a:buClrTx/>
              <a:buSzTx/>
              <a:defRPr/>
            </a:pPr>
            <a:endParaRPr lang="en-US" altLang="en-US" sz="2400" dirty="0">
              <a:solidFill>
                <a:srgbClr val="072428"/>
              </a:solidFill>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62469" name="Title 1"/>
          <p:cNvSpPr txBox="1">
            <a:spLocks/>
          </p:cNvSpPr>
          <p:nvPr/>
        </p:nvSpPr>
        <p:spPr bwMode="auto">
          <a:xfrm>
            <a:off x="296883" y="381000"/>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dirty="0">
                <a:solidFill>
                  <a:schemeClr val="tx2"/>
                </a:solidFill>
                <a:latin typeface="Calibri" pitchFamily="34" charset="0"/>
              </a:rPr>
              <a:t>Domestic Violence Resources – National</a:t>
            </a:r>
          </a:p>
        </p:txBody>
      </p:sp>
    </p:spTree>
    <p:extLst>
      <p:ext uri="{BB962C8B-B14F-4D97-AF65-F5344CB8AC3E}">
        <p14:creationId xmlns:p14="http://schemas.microsoft.com/office/powerpoint/2010/main" val="326170816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6188034" y="0"/>
            <a:ext cx="2955966" cy="6858000"/>
          </a:xfrm>
          <a:prstGeom prst="rect">
            <a:avLst/>
          </a:prstGeom>
        </p:spPr>
      </p:pic>
      <p:sp>
        <p:nvSpPr>
          <p:cNvPr id="2" name="Title 1"/>
          <p:cNvSpPr>
            <a:spLocks noGrp="1"/>
          </p:cNvSpPr>
          <p:nvPr>
            <p:ph type="ctrTitle"/>
          </p:nvPr>
        </p:nvSpPr>
        <p:spPr>
          <a:xfrm>
            <a:off x="457200" y="2111375"/>
            <a:ext cx="5257800" cy="1470025"/>
          </a:xfrm>
        </p:spPr>
        <p:txBody>
          <a:bodyPr>
            <a:normAutofit fontScale="90000"/>
          </a:bodyPr>
          <a:lstStyle/>
          <a:p>
            <a:r>
              <a:rPr lang="en-US" dirty="0"/>
              <a:t>Conflict Diffusion</a:t>
            </a:r>
          </a:p>
        </p:txBody>
      </p:sp>
      <p:sp>
        <p:nvSpPr>
          <p:cNvPr id="10" name="Title 1"/>
          <p:cNvSpPr txBox="1">
            <a:spLocks/>
          </p:cNvSpPr>
          <p:nvPr/>
        </p:nvSpPr>
        <p:spPr>
          <a:xfrm>
            <a:off x="1066800" y="5029200"/>
            <a:ext cx="56388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latin typeface="Arial" panose="020B0604020202020204" pitchFamily="34" charset="0"/>
                <a:cs typeface="Arial" panose="020B0604020202020204" pitchFamily="34" charset="0"/>
              </a:rPr>
              <a:t>Presented by:</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Wendy Rawlings, MS, LMHC</a:t>
            </a:r>
          </a:p>
          <a:p>
            <a:pPr algn="l"/>
            <a:r>
              <a:rPr lang="en-US" sz="1600" dirty="0">
                <a:latin typeface="Arial" panose="020B0604020202020204" pitchFamily="34" charset="0"/>
                <a:cs typeface="Arial" panose="020B0604020202020204" pitchFamily="34" charset="0"/>
              </a:rPr>
              <a:t>Phyllis Duncan-Souza, MSW, LICSW</a:t>
            </a:r>
          </a:p>
          <a:p>
            <a:pPr algn="l"/>
            <a:r>
              <a:rPr lang="en-US" sz="1600" dirty="0">
                <a:latin typeface="Arial" panose="020B0604020202020204" pitchFamily="34" charset="0"/>
                <a:cs typeface="Arial" panose="020B0604020202020204" pitchFamily="34" charset="0"/>
              </a:rPr>
              <a:t>Leslie R. Bottimore, J.D. </a:t>
            </a:r>
          </a:p>
        </p:txBody>
      </p:sp>
    </p:spTree>
    <p:extLst>
      <p:ext uri="{BB962C8B-B14F-4D97-AF65-F5344CB8AC3E}">
        <p14:creationId xmlns:p14="http://schemas.microsoft.com/office/powerpoint/2010/main" val="987008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600200"/>
          </a:xfrm>
        </p:spPr>
        <p:txBody>
          <a:bodyPr>
            <a:normAutofit/>
          </a:bodyPr>
          <a:lstStyle/>
          <a:p>
            <a:r>
              <a:rPr lang="en-US" dirty="0"/>
              <a:t>How to apply this to your practice tomorrow</a:t>
            </a:r>
          </a:p>
        </p:txBody>
      </p:sp>
    </p:spTree>
    <p:extLst>
      <p:ext uri="{BB962C8B-B14F-4D97-AF65-F5344CB8AC3E}">
        <p14:creationId xmlns:p14="http://schemas.microsoft.com/office/powerpoint/2010/main" val="324730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Text Placeholder 3"/>
          <p:cNvSpPr>
            <a:spLocks noGrp="1"/>
          </p:cNvSpPr>
          <p:nvPr>
            <p:ph type="body" sz="half" idx="2"/>
          </p:nvPr>
        </p:nvSpPr>
        <p:spPr>
          <a:xfrm>
            <a:off x="838200" y="1981200"/>
            <a:ext cx="7467600" cy="4343400"/>
          </a:xfrm>
        </p:spPr>
        <p:txBody>
          <a:bodyPr>
            <a:normAutofit fontScale="92500" lnSpcReduction="10000"/>
          </a:bodyPr>
          <a:lstStyle/>
          <a:p>
            <a:pPr marL="457200" indent="-457200" algn="l">
              <a:buFont typeface="Arial" charset="0"/>
              <a:buChar char="•"/>
              <a:defRPr/>
            </a:pPr>
            <a:r>
              <a:rPr lang="en-US" altLang="en-US" sz="2800" dirty="0">
                <a:solidFill>
                  <a:schemeClr val="tx1"/>
                </a:solidFill>
                <a:latin typeface="Arial" charset="0"/>
                <a:cs typeface="Arial" charset="0"/>
              </a:rPr>
              <a:t>Collaborative practice relies on transparency, interest-based negotiations, and problem-solving.</a:t>
            </a:r>
          </a:p>
          <a:p>
            <a:pPr>
              <a:defRPr/>
            </a:pPr>
            <a:r>
              <a:rPr lang="en-US" altLang="en-US" sz="2800" dirty="0">
                <a:latin typeface="Arial" charset="0"/>
                <a:cs typeface="Arial" charset="0"/>
              </a:rPr>
              <a:t> </a:t>
            </a:r>
          </a:p>
          <a:p>
            <a:pPr marL="457200" indent="-457200" algn="l">
              <a:buFont typeface="Arial" charset="0"/>
              <a:buChar char="•"/>
              <a:defRPr/>
            </a:pPr>
            <a:r>
              <a:rPr lang="en-US" altLang="en-US" sz="2800" dirty="0">
                <a:solidFill>
                  <a:schemeClr val="tx1"/>
                </a:solidFill>
                <a:latin typeface="Arial" charset="0"/>
                <a:cs typeface="Arial" charset="0"/>
              </a:rPr>
              <a:t>Power imbalances, including coercive control and the dynamic of domestic abuse, can compromise the emotional safety necessary for our clients to work effectively within the Collaborative Law process</a:t>
            </a:r>
            <a:r>
              <a:rPr lang="en-US" altLang="en-US" sz="2800" dirty="0">
                <a:latin typeface="Arial" charset="0"/>
                <a:cs typeface="Arial" charset="0"/>
              </a:rPr>
              <a:t>.</a:t>
            </a:r>
          </a:p>
        </p:txBody>
      </p:sp>
      <p:sp>
        <p:nvSpPr>
          <p:cNvPr id="52229" name="Rectangle 5"/>
          <p:cNvSpPr txBox="1">
            <a:spLocks noChangeArrowheads="1"/>
          </p:cNvSpPr>
          <p:nvPr/>
        </p:nvSpPr>
        <p:spPr bwMode="gray">
          <a:xfrm>
            <a:off x="838200" y="847725"/>
            <a:ext cx="73152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nSpc>
                <a:spcPct val="95000"/>
              </a:lnSpc>
              <a:spcBef>
                <a:spcPct val="0"/>
              </a:spcBef>
              <a:buClrTx/>
              <a:buSzTx/>
              <a:buFontTx/>
              <a:buNone/>
            </a:pPr>
            <a:r>
              <a:rPr lang="en-US" altLang="en-US" sz="3200" b="1" dirty="0">
                <a:solidFill>
                  <a:schemeClr val="tx2"/>
                </a:solidFill>
                <a:latin typeface="Arial" charset="0"/>
                <a:cs typeface="Arial" charset="0"/>
              </a:rPr>
              <a:t>Coercive Relationship / </a:t>
            </a:r>
          </a:p>
          <a:p>
            <a:pPr>
              <a:lnSpc>
                <a:spcPct val="95000"/>
              </a:lnSpc>
              <a:spcBef>
                <a:spcPct val="0"/>
              </a:spcBef>
              <a:buClrTx/>
              <a:buSzTx/>
              <a:buFontTx/>
              <a:buNone/>
            </a:pPr>
            <a:r>
              <a:rPr lang="en-US" altLang="en-US" sz="3200" b="1" dirty="0">
                <a:solidFill>
                  <a:schemeClr val="tx2"/>
                </a:solidFill>
                <a:latin typeface="Arial" charset="0"/>
                <a:cs typeface="Arial" charset="0"/>
              </a:rPr>
              <a:t>Domestic Violence Screening </a:t>
            </a:r>
          </a:p>
          <a:p>
            <a:pPr>
              <a:lnSpc>
                <a:spcPct val="95000"/>
              </a:lnSpc>
              <a:spcBef>
                <a:spcPct val="0"/>
              </a:spcBef>
              <a:buClrTx/>
              <a:buSzTx/>
              <a:buFontTx/>
              <a:buNone/>
            </a:pPr>
            <a:r>
              <a:rPr lang="en-US" altLang="en-US" sz="3200" b="1" dirty="0">
                <a:solidFill>
                  <a:schemeClr val="tx2"/>
                </a:solidFill>
                <a:latin typeface="Arial" charset="0"/>
                <a:cs typeface="Arial" charset="0"/>
              </a:rPr>
              <a:t>and the UCLA</a:t>
            </a:r>
          </a:p>
        </p:txBody>
      </p:sp>
    </p:spTree>
    <p:extLst>
      <p:ext uri="{BB962C8B-B14F-4D97-AF65-F5344CB8AC3E}">
        <p14:creationId xmlns:p14="http://schemas.microsoft.com/office/powerpoint/2010/main" val="376041582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304800" y="704671"/>
            <a:ext cx="3049450" cy="1200329"/>
          </a:xfrm>
          <a:prstGeom prst="rect">
            <a:avLst/>
          </a:prstGeom>
          <a:noFill/>
        </p:spPr>
        <p:txBody>
          <a:bodyPr wrap="square" rtlCol="0">
            <a:spAutoFit/>
          </a:bodyPr>
          <a:lstStyle/>
          <a:p>
            <a:pPr algn="ctr"/>
            <a:r>
              <a:rPr lang="en-US" sz="7200" dirty="0">
                <a:solidFill>
                  <a:schemeClr val="tx2"/>
                </a:solidFill>
                <a:latin typeface="Calibri" panose="020F0502020204030204" pitchFamily="34" charset="0"/>
              </a:rPr>
              <a:t>Q &amp; A</a:t>
            </a:r>
          </a:p>
        </p:txBody>
      </p:sp>
    </p:spTree>
    <p:extLst>
      <p:ext uri="{BB962C8B-B14F-4D97-AF65-F5344CB8AC3E}">
        <p14:creationId xmlns:p14="http://schemas.microsoft.com/office/powerpoint/2010/main" val="285793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2133600"/>
            <a:ext cx="7467600" cy="3429000"/>
          </a:xfrm>
        </p:spPr>
        <p:txBody>
          <a:bodyPr>
            <a:normAutofit lnSpcReduction="10000"/>
          </a:bodyPr>
          <a:lstStyle/>
          <a:p>
            <a:pPr marL="457200" indent="-457200" algn="l">
              <a:buFont typeface="Arial" panose="020B0604020202020204" pitchFamily="34" charset="0"/>
              <a:buChar char="•"/>
              <a:defRPr/>
            </a:pPr>
            <a:r>
              <a:rPr lang="en-US" altLang="en-US" sz="2800" dirty="0">
                <a:solidFill>
                  <a:schemeClr val="tx1"/>
                </a:solidFill>
                <a:latin typeface="Arial" charset="0"/>
                <a:cs typeface="Arial" charset="0"/>
              </a:rPr>
              <a:t>Collaborative practice is not unique in this regard. </a:t>
            </a:r>
          </a:p>
          <a:p>
            <a:pPr marL="457200" indent="-457200">
              <a:buFont typeface="Arial" panose="020B0604020202020204" pitchFamily="34" charset="0"/>
              <a:buChar char="•"/>
              <a:defRPr/>
            </a:pPr>
            <a:endParaRPr lang="en-US" sz="28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defRPr/>
            </a:pPr>
            <a:r>
              <a:rPr lang="en-US" sz="2800" dirty="0">
                <a:solidFill>
                  <a:schemeClr val="tx1"/>
                </a:solidFill>
                <a:latin typeface="Arial" panose="020B0604020202020204" pitchFamily="34" charset="0"/>
                <a:cs typeface="Arial" panose="020B0604020202020204" pitchFamily="34" charset="0"/>
              </a:rPr>
              <a:t>The efficacy of the dispute resolution processes can and will be negatively impacted by family violence. </a:t>
            </a:r>
          </a:p>
          <a:p>
            <a:pPr>
              <a:defRPr/>
            </a:pPr>
            <a:endParaRPr lang="en-US" sz="2800" dirty="0">
              <a:latin typeface="Arial" panose="020B0604020202020204" pitchFamily="34" charset="0"/>
              <a:cs typeface="Arial" panose="020B0604020202020204" pitchFamily="34" charset="0"/>
            </a:endParaRPr>
          </a:p>
        </p:txBody>
      </p:sp>
      <p:sp>
        <p:nvSpPr>
          <p:cNvPr id="53253" name="Rectangle 5"/>
          <p:cNvSpPr txBox="1">
            <a:spLocks noChangeArrowheads="1"/>
          </p:cNvSpPr>
          <p:nvPr/>
        </p:nvSpPr>
        <p:spPr bwMode="gray">
          <a:xfrm>
            <a:off x="914400" y="1000125"/>
            <a:ext cx="73152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nSpc>
                <a:spcPct val="95000"/>
              </a:lnSpc>
              <a:spcBef>
                <a:spcPct val="0"/>
              </a:spcBef>
              <a:buClrTx/>
              <a:buSzTx/>
              <a:buFontTx/>
              <a:buNone/>
            </a:pPr>
            <a:r>
              <a:rPr lang="en-US" altLang="en-US" sz="3200" b="1" dirty="0">
                <a:solidFill>
                  <a:schemeClr val="tx2"/>
                </a:solidFill>
                <a:latin typeface="Arial" charset="0"/>
                <a:cs typeface="Arial" charset="0"/>
              </a:rPr>
              <a:t>Coercive Relationship / </a:t>
            </a:r>
          </a:p>
          <a:p>
            <a:pPr>
              <a:lnSpc>
                <a:spcPct val="95000"/>
              </a:lnSpc>
              <a:spcBef>
                <a:spcPct val="0"/>
              </a:spcBef>
              <a:buClrTx/>
              <a:buSzTx/>
              <a:buFontTx/>
              <a:buNone/>
            </a:pPr>
            <a:r>
              <a:rPr lang="en-US" altLang="en-US" sz="3200" b="1" dirty="0">
                <a:solidFill>
                  <a:schemeClr val="tx2"/>
                </a:solidFill>
                <a:latin typeface="Arial" charset="0"/>
                <a:cs typeface="Arial" charset="0"/>
              </a:rPr>
              <a:t>Domestic Violence Screening </a:t>
            </a:r>
          </a:p>
          <a:p>
            <a:pPr>
              <a:lnSpc>
                <a:spcPct val="95000"/>
              </a:lnSpc>
              <a:spcBef>
                <a:spcPct val="0"/>
              </a:spcBef>
              <a:buClrTx/>
              <a:buSzTx/>
              <a:buFontTx/>
              <a:buNone/>
            </a:pPr>
            <a:r>
              <a:rPr lang="en-US" altLang="en-US" sz="3200" b="1" dirty="0">
                <a:solidFill>
                  <a:schemeClr val="tx2"/>
                </a:solidFill>
                <a:latin typeface="Arial" charset="0"/>
                <a:cs typeface="Arial" charset="0"/>
              </a:rPr>
              <a:t>and the UCLA</a:t>
            </a:r>
          </a:p>
        </p:txBody>
      </p:sp>
    </p:spTree>
    <p:extLst>
      <p:ext uri="{BB962C8B-B14F-4D97-AF65-F5344CB8AC3E}">
        <p14:creationId xmlns:p14="http://schemas.microsoft.com/office/powerpoint/2010/main" val="161862966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Placeholder 3"/>
          <p:cNvSpPr>
            <a:spLocks noGrp="1"/>
          </p:cNvSpPr>
          <p:nvPr>
            <p:ph type="body" sz="half" idx="2"/>
          </p:nvPr>
        </p:nvSpPr>
        <p:spPr>
          <a:xfrm>
            <a:off x="762000" y="1524000"/>
            <a:ext cx="7467600" cy="4114800"/>
          </a:xfrm>
        </p:spPr>
        <p:txBody>
          <a:bodyPr>
            <a:normAutofit fontScale="92500"/>
          </a:bodyPr>
          <a:lstStyle/>
          <a:p>
            <a:pPr algn="just" eaLnBrk="1" hangingPunct="1">
              <a:lnSpc>
                <a:spcPct val="150000"/>
              </a:lnSpc>
              <a:spcBef>
                <a:spcPct val="0"/>
              </a:spcBef>
              <a:buClrTx/>
              <a:buSzTx/>
            </a:pPr>
            <a:r>
              <a:rPr lang="en-US" altLang="en-US" sz="2400" dirty="0">
                <a:solidFill>
                  <a:schemeClr val="tx1"/>
                </a:solidFill>
                <a:latin typeface="Arial" charset="0"/>
                <a:cs typeface="Arial" charset="0"/>
              </a:rPr>
              <a:t>Is a pattern of intentional, coercive, and abusive behavior that one person in an intimate relationship uses to gain power and control over another. Coercive or violent relationships are characterized by “physical abuse, alone or in combination with sexual, economic or emotional abuse, stalking, or other forms of coercive control, by an intimate partner often for the purpose of establishing and maintaining power and control over another.”</a:t>
            </a:r>
          </a:p>
          <a:p>
            <a:endParaRPr lang="en-US" altLang="en-US" sz="2800" dirty="0">
              <a:latin typeface="Arial" charset="0"/>
              <a:cs typeface="Arial" charset="0"/>
            </a:endParaRPr>
          </a:p>
        </p:txBody>
      </p:sp>
      <p:sp>
        <p:nvSpPr>
          <p:cNvPr id="54277" name="Rectangle 5"/>
          <p:cNvSpPr txBox="1">
            <a:spLocks noChangeArrowheads="1"/>
          </p:cNvSpPr>
          <p:nvPr/>
        </p:nvSpPr>
        <p:spPr bwMode="gray">
          <a:xfrm>
            <a:off x="762000" y="847725"/>
            <a:ext cx="7315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nSpc>
                <a:spcPct val="95000"/>
              </a:lnSpc>
              <a:spcBef>
                <a:spcPct val="0"/>
              </a:spcBef>
              <a:buClrTx/>
              <a:buSzTx/>
              <a:buFontTx/>
              <a:buNone/>
            </a:pPr>
            <a:r>
              <a:rPr lang="en-US" altLang="en-US" sz="3200" b="1">
                <a:solidFill>
                  <a:schemeClr val="tx2"/>
                </a:solidFill>
                <a:latin typeface="Arial" charset="0"/>
                <a:cs typeface="Arial" charset="0"/>
              </a:rPr>
              <a:t>Domestic Violence….</a:t>
            </a:r>
          </a:p>
        </p:txBody>
      </p:sp>
    </p:spTree>
    <p:extLst>
      <p:ext uri="{BB962C8B-B14F-4D97-AF65-F5344CB8AC3E}">
        <p14:creationId xmlns:p14="http://schemas.microsoft.com/office/powerpoint/2010/main" val="352046806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redroseministry.com/wp-content/uploads/2012/04/CycleofAbuse-Diagram6.pn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524" r="1524"/>
          <a:stretch>
            <a:fillRect/>
          </a:stretch>
        </p:blipFill>
        <p:spPr bwMode="auto">
          <a:xfrm>
            <a:off x="304800" y="228600"/>
            <a:ext cx="8534400" cy="6400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BB9968A-F2DB-4F76-9F45-9BBDE192F6D6}"/>
              </a:ext>
            </a:extLst>
          </p:cNvPr>
          <p:cNvSpPr/>
          <p:nvPr/>
        </p:nvSpPr>
        <p:spPr>
          <a:xfrm>
            <a:off x="914400" y="2971800"/>
            <a:ext cx="762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9305259-0BBE-4FD9-B855-A003F1254D99}"/>
              </a:ext>
            </a:extLst>
          </p:cNvPr>
          <p:cNvSpPr txBox="1"/>
          <p:nvPr/>
        </p:nvSpPr>
        <p:spPr>
          <a:xfrm>
            <a:off x="609600" y="2932211"/>
            <a:ext cx="1143000" cy="307777"/>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 is hopeful</a:t>
            </a:r>
          </a:p>
        </p:txBody>
      </p:sp>
    </p:spTree>
    <p:extLst>
      <p:ext uri="{BB962C8B-B14F-4D97-AF65-F5344CB8AC3E}">
        <p14:creationId xmlns:p14="http://schemas.microsoft.com/office/powerpoint/2010/main" val="207583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33400" y="1828800"/>
            <a:ext cx="7467600" cy="3505200"/>
          </a:xfrm>
        </p:spPr>
        <p:txBody>
          <a:bodyPr>
            <a:normAutofit/>
          </a:bodyPr>
          <a:lstStyle/>
          <a:p>
            <a:pPr eaLnBrk="1" hangingPunct="1">
              <a:spcBef>
                <a:spcPct val="0"/>
              </a:spcBef>
              <a:buClrTx/>
              <a:buSzTx/>
              <a:defRPr/>
            </a:pPr>
            <a:r>
              <a:rPr lang="en-US" sz="2800" dirty="0">
                <a:solidFill>
                  <a:schemeClr val="tx1"/>
                </a:solidFill>
                <a:latin typeface="Arial" panose="020B0604020202020204" pitchFamily="34" charset="0"/>
                <a:cs typeface="Arial" panose="020B0604020202020204" pitchFamily="34" charset="0"/>
              </a:rPr>
              <a:t>Requires that the Collaborative lawyer must:</a:t>
            </a:r>
          </a:p>
          <a:p>
            <a:pPr eaLnBrk="1" hangingPunct="1">
              <a:spcBef>
                <a:spcPct val="0"/>
              </a:spcBef>
              <a:buClrTx/>
              <a:buSzTx/>
              <a:defRPr/>
            </a:pPr>
            <a:endParaRPr lang="en-US" altLang="en-US" sz="2800" dirty="0">
              <a:solidFill>
                <a:srgbClr val="072428"/>
              </a:solidFill>
            </a:endParaRP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Make “reasonable inquiry”</a:t>
            </a: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Continuously and reasonably assess for coercive and violent behavior throughout the process</a:t>
            </a:r>
            <a:endParaRPr lang="en-US" sz="2800" dirty="0">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55301" name="Rectangle 5"/>
          <p:cNvSpPr txBox="1">
            <a:spLocks noChangeArrowheads="1"/>
          </p:cNvSpPr>
          <p:nvPr/>
        </p:nvSpPr>
        <p:spPr bwMode="gray">
          <a:xfrm>
            <a:off x="762000" y="847725"/>
            <a:ext cx="7315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nSpc>
                <a:spcPct val="95000"/>
              </a:lnSpc>
              <a:spcBef>
                <a:spcPct val="0"/>
              </a:spcBef>
              <a:buClrTx/>
              <a:buSzTx/>
              <a:buFontTx/>
              <a:buNone/>
            </a:pPr>
            <a:r>
              <a:rPr lang="en-US" altLang="en-US" sz="3200" b="1" dirty="0">
                <a:solidFill>
                  <a:schemeClr val="tx2"/>
                </a:solidFill>
                <a:latin typeface="Arial" charset="0"/>
                <a:cs typeface="Arial" charset="0"/>
              </a:rPr>
              <a:t>UCLA 7.77.130 (Washington State)</a:t>
            </a:r>
          </a:p>
        </p:txBody>
      </p:sp>
    </p:spTree>
    <p:extLst>
      <p:ext uri="{BB962C8B-B14F-4D97-AF65-F5344CB8AC3E}">
        <p14:creationId xmlns:p14="http://schemas.microsoft.com/office/powerpoint/2010/main" val="27574898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62000" y="1905000"/>
            <a:ext cx="7467600" cy="3276600"/>
          </a:xfrm>
        </p:spPr>
        <p:txBody>
          <a:bodyPr>
            <a:normAutofit fontScale="92500" lnSpcReduction="20000"/>
          </a:bodyPr>
          <a:lstStyle/>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Clients may be reluctant to disclose even when assured that the information will be kept confidential</a:t>
            </a:r>
            <a:r>
              <a:rPr lang="en-US" altLang="en-US" sz="2800" dirty="0">
                <a:solidFill>
                  <a:schemeClr val="tx2"/>
                </a:solidFill>
                <a:latin typeface="Arial" panose="020B0604020202020204" pitchFamily="34" charset="0"/>
                <a:cs typeface="Arial" panose="020B0604020202020204" pitchFamily="34" charset="0"/>
              </a:rPr>
              <a:t>….</a:t>
            </a:r>
            <a:r>
              <a:rPr lang="en-US" altLang="en-US" sz="2800" i="1" dirty="0">
                <a:solidFill>
                  <a:schemeClr val="tx2"/>
                </a:solidFill>
                <a:latin typeface="Arial" panose="020B0604020202020204" pitchFamily="34" charset="0"/>
                <a:cs typeface="Arial" panose="020B0604020202020204" pitchFamily="34" charset="0"/>
              </a:rPr>
              <a:t>to a point</a:t>
            </a:r>
            <a:r>
              <a:rPr lang="en-US" altLang="en-US" sz="2800" i="1" dirty="0">
                <a:solidFill>
                  <a:srgbClr val="072428"/>
                </a:solidFill>
                <a:latin typeface="Arial" panose="020B0604020202020204" pitchFamily="34" charset="0"/>
                <a:cs typeface="Arial" panose="020B0604020202020204" pitchFamily="34" charset="0"/>
              </a:rPr>
              <a:t>.</a:t>
            </a:r>
          </a:p>
          <a:p>
            <a:pPr marL="457200" indent="-457200" eaLnBrk="1" hangingPunct="1">
              <a:spcBef>
                <a:spcPct val="0"/>
              </a:spcBef>
              <a:buClrTx/>
              <a:buSzTx/>
              <a:buFont typeface="Arial" panose="020B0604020202020204" pitchFamily="34" charset="0"/>
              <a:buChar char="•"/>
              <a:defRPr/>
            </a:pPr>
            <a:endParaRPr lang="en-US" altLang="en-US" sz="2800" dirty="0">
              <a:solidFill>
                <a:srgbClr val="072428"/>
              </a:solidFill>
              <a:latin typeface="Arial" panose="020B0604020202020204" pitchFamily="34" charset="0"/>
              <a:cs typeface="Arial" panose="020B0604020202020204" pitchFamily="34" charset="0"/>
            </a:endParaRP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This behavior is self-preservation within the confines of their environment vs. self-defeating</a:t>
            </a:r>
          </a:p>
          <a:p>
            <a:pPr marL="457200" indent="-457200" eaLnBrk="1" hangingPunct="1">
              <a:lnSpc>
                <a:spcPct val="150000"/>
              </a:lnSpc>
              <a:spcBef>
                <a:spcPct val="0"/>
              </a:spcBef>
              <a:buClrTx/>
              <a:buSzTx/>
              <a:buFont typeface="Arial" panose="020B0604020202020204" pitchFamily="34" charset="0"/>
              <a:buChar char="•"/>
              <a:defRPr/>
            </a:pPr>
            <a:endParaRPr lang="en-US" sz="2800" dirty="0">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56325" name="Title 1"/>
          <p:cNvSpPr txBox="1">
            <a:spLocks/>
          </p:cNvSpPr>
          <p:nvPr/>
        </p:nvSpPr>
        <p:spPr bwMode="auto">
          <a:xfrm>
            <a:off x="609600" y="990600"/>
            <a:ext cx="487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a:solidFill>
                  <a:schemeClr val="tx2"/>
                </a:solidFill>
                <a:latin typeface="Calibri" pitchFamily="34" charset="0"/>
              </a:rPr>
              <a:t>Assessing the Client</a:t>
            </a:r>
          </a:p>
        </p:txBody>
      </p:sp>
    </p:spTree>
    <p:extLst>
      <p:ext uri="{BB962C8B-B14F-4D97-AF65-F5344CB8AC3E}">
        <p14:creationId xmlns:p14="http://schemas.microsoft.com/office/powerpoint/2010/main" val="111619621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62000" y="1905000"/>
            <a:ext cx="7467600" cy="3276600"/>
          </a:xfrm>
        </p:spPr>
        <p:txBody>
          <a:bodyPr>
            <a:normAutofit lnSpcReduction="10000"/>
          </a:bodyPr>
          <a:lstStyle/>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You will need to earn the trust of your client before s/he feels safe disclosing, because</a:t>
            </a:r>
            <a:br>
              <a:rPr lang="en-US" altLang="en-US" sz="2800" dirty="0">
                <a:solidFill>
                  <a:srgbClr val="072428"/>
                </a:solidFill>
                <a:latin typeface="Arial" panose="020B0604020202020204" pitchFamily="34" charset="0"/>
                <a:cs typeface="Arial" panose="020B0604020202020204" pitchFamily="34" charset="0"/>
              </a:rPr>
            </a:br>
            <a:endParaRPr lang="en-US" altLang="en-US" sz="1800" dirty="0">
              <a:solidFill>
                <a:srgbClr val="072428"/>
              </a:solidFill>
              <a:latin typeface="Arial" panose="020B0604020202020204" pitchFamily="34" charset="0"/>
              <a:cs typeface="Arial" panose="020B0604020202020204" pitchFamily="34" charset="0"/>
            </a:endParaRPr>
          </a:p>
          <a:p>
            <a:pPr marL="1096963" lvl="1" indent="-457200" eaLnBrk="1" hangingPunct="1">
              <a:lnSpc>
                <a:spcPct val="150000"/>
              </a:lnSpc>
              <a:spcBef>
                <a:spcPct val="0"/>
              </a:spcBef>
              <a:buClrTx/>
              <a:buSzTx/>
              <a:buFont typeface="Wingdings" panose="05000000000000000000" pitchFamily="2" charset="2"/>
              <a:buChar char="ü"/>
              <a:defRPr/>
            </a:pPr>
            <a:r>
              <a:rPr lang="en-US" altLang="en-US" sz="2600" dirty="0">
                <a:solidFill>
                  <a:srgbClr val="072428"/>
                </a:solidFill>
                <a:latin typeface="Arial" panose="020B0604020202020204" pitchFamily="34" charset="0"/>
                <a:cs typeface="Arial" panose="020B0604020202020204" pitchFamily="34" charset="0"/>
              </a:rPr>
              <a:t>Victims fear repercussions and/or</a:t>
            </a:r>
          </a:p>
          <a:p>
            <a:pPr marL="1096963" lvl="1" indent="-457200" eaLnBrk="1" hangingPunct="1">
              <a:lnSpc>
                <a:spcPct val="150000"/>
              </a:lnSpc>
              <a:spcBef>
                <a:spcPct val="0"/>
              </a:spcBef>
              <a:buClrTx/>
              <a:buSzTx/>
              <a:buFont typeface="Wingdings" panose="05000000000000000000" pitchFamily="2" charset="2"/>
              <a:buChar char="ü"/>
              <a:defRPr/>
            </a:pPr>
            <a:r>
              <a:rPr lang="en-US" altLang="en-US" sz="2600" dirty="0">
                <a:solidFill>
                  <a:srgbClr val="072428"/>
                </a:solidFill>
                <a:latin typeface="Arial" panose="020B0604020202020204" pitchFamily="34" charset="0"/>
                <a:cs typeface="Arial" panose="020B0604020202020204" pitchFamily="34" charset="0"/>
              </a:rPr>
              <a:t>The perpetrator is actively engaged in abuse.</a:t>
            </a:r>
          </a:p>
          <a:p>
            <a:pPr marL="457200" indent="-457200" eaLnBrk="1" hangingPunct="1">
              <a:lnSpc>
                <a:spcPct val="150000"/>
              </a:lnSpc>
              <a:spcBef>
                <a:spcPct val="0"/>
              </a:spcBef>
              <a:buClrTx/>
              <a:buSzTx/>
              <a:buFont typeface="Arial" panose="020B0604020202020204" pitchFamily="34" charset="0"/>
              <a:buChar char="•"/>
              <a:defRPr/>
            </a:pPr>
            <a:endParaRPr lang="en-US" sz="2800" dirty="0">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57349" name="Title 1"/>
          <p:cNvSpPr txBox="1">
            <a:spLocks/>
          </p:cNvSpPr>
          <p:nvPr/>
        </p:nvSpPr>
        <p:spPr bwMode="auto">
          <a:xfrm>
            <a:off x="609600" y="990600"/>
            <a:ext cx="487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a:solidFill>
                  <a:schemeClr val="tx2"/>
                </a:solidFill>
                <a:latin typeface="Calibri" pitchFamily="34" charset="0"/>
              </a:rPr>
              <a:t>Assessing the Client</a:t>
            </a:r>
          </a:p>
        </p:txBody>
      </p:sp>
    </p:spTree>
    <p:extLst>
      <p:ext uri="{BB962C8B-B14F-4D97-AF65-F5344CB8AC3E}">
        <p14:creationId xmlns:p14="http://schemas.microsoft.com/office/powerpoint/2010/main" val="53989890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914993"/>
            <a:ext cx="7467600" cy="3810000"/>
          </a:xfrm>
        </p:spPr>
        <p:txBody>
          <a:bodyPr>
            <a:normAutofit fontScale="85000" lnSpcReduction="20000"/>
          </a:bodyPr>
          <a:lstStyle/>
          <a:p>
            <a:pPr marL="457200" indent="-457200" algn="l" eaLnBrk="1" hangingPunct="1">
              <a:lnSpc>
                <a:spcPct val="150000"/>
              </a:lnSpc>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Completion of a written screening tool</a:t>
            </a:r>
          </a:p>
          <a:p>
            <a:pPr marL="457200" indent="-457200" eaLnBrk="1" hangingPunct="1">
              <a:lnSpc>
                <a:spcPct val="150000"/>
              </a:lnSpc>
              <a:spcBef>
                <a:spcPct val="0"/>
              </a:spcBef>
              <a:buClrTx/>
              <a:buSzTx/>
              <a:buFont typeface="Arial" panose="020B0604020202020204" pitchFamily="34" charset="0"/>
              <a:buChar char="•"/>
              <a:defRPr/>
            </a:pPr>
            <a:endParaRPr lang="en-US" altLang="en-US" sz="1000" dirty="0">
              <a:solidFill>
                <a:srgbClr val="072428"/>
              </a:solidFill>
              <a:latin typeface="Arial" panose="020B0604020202020204" pitchFamily="34" charset="0"/>
              <a:cs typeface="Arial" panose="020B0604020202020204" pitchFamily="34" charset="0"/>
            </a:endParaRP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Continued observation/monitoring/check-ins for indications of control and domination</a:t>
            </a:r>
          </a:p>
          <a:p>
            <a:pPr marL="457200" indent="-457200" algn="l" eaLnBrk="1" hangingPunct="1">
              <a:spcBef>
                <a:spcPct val="0"/>
              </a:spcBef>
              <a:buClrTx/>
              <a:buSzTx/>
              <a:buFont typeface="Arial" panose="020B0604020202020204" pitchFamily="34" charset="0"/>
              <a:buChar char="•"/>
              <a:defRPr/>
            </a:pPr>
            <a:endParaRPr lang="en-US" altLang="en-US" sz="2800" dirty="0">
              <a:solidFill>
                <a:srgbClr val="072428"/>
              </a:solidFill>
              <a:latin typeface="Arial" panose="020B0604020202020204" pitchFamily="34" charset="0"/>
              <a:cs typeface="Arial" panose="020B0604020202020204" pitchFamily="34" charset="0"/>
            </a:endParaRP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Awareness of attachment style and history</a:t>
            </a:r>
          </a:p>
          <a:p>
            <a:pPr marL="457200" indent="-457200" algn="l" eaLnBrk="1" hangingPunct="1">
              <a:spcBef>
                <a:spcPct val="0"/>
              </a:spcBef>
              <a:buClrTx/>
              <a:buSzTx/>
              <a:buFont typeface="Arial" panose="020B0604020202020204" pitchFamily="34" charset="0"/>
              <a:buChar char="•"/>
              <a:defRPr/>
            </a:pPr>
            <a:endParaRPr lang="en-US" altLang="en-US" sz="2800" dirty="0">
              <a:solidFill>
                <a:srgbClr val="072428"/>
              </a:solidFill>
              <a:latin typeface="Arial" panose="020B0604020202020204" pitchFamily="34" charset="0"/>
              <a:cs typeface="Arial" panose="020B0604020202020204" pitchFamily="34" charset="0"/>
            </a:endParaRPr>
          </a:p>
          <a:p>
            <a:pPr eaLnBrk="1" hangingPunct="1">
              <a:spcBef>
                <a:spcPct val="0"/>
              </a:spcBef>
              <a:buClrTx/>
              <a:buSzTx/>
              <a:defRPr/>
            </a:pPr>
            <a:endParaRPr lang="en-US" altLang="en-US" sz="1000" dirty="0">
              <a:solidFill>
                <a:srgbClr val="072428"/>
              </a:solidFill>
              <a:latin typeface="Arial" panose="020B0604020202020204" pitchFamily="34" charset="0"/>
              <a:cs typeface="Arial" panose="020B0604020202020204" pitchFamily="34" charset="0"/>
            </a:endParaRPr>
          </a:p>
          <a:p>
            <a:pPr marL="457200" indent="-457200" algn="l" eaLnBrk="1" hangingPunct="1">
              <a:spcBef>
                <a:spcPct val="0"/>
              </a:spcBef>
              <a:buClrTx/>
              <a:buSzTx/>
              <a:buFont typeface="Arial" panose="020B0604020202020204" pitchFamily="34" charset="0"/>
              <a:buChar char="•"/>
              <a:defRPr/>
            </a:pPr>
            <a:r>
              <a:rPr lang="en-US" altLang="en-US" sz="2800" dirty="0">
                <a:solidFill>
                  <a:srgbClr val="072428"/>
                </a:solidFill>
                <a:latin typeface="Arial" panose="020B0604020202020204" pitchFamily="34" charset="0"/>
                <a:cs typeface="Arial" panose="020B0604020202020204" pitchFamily="34" charset="0"/>
              </a:rPr>
              <a:t>Search of court and public records (for violence and coercion by both parties)</a:t>
            </a:r>
            <a:endParaRPr lang="en-US" sz="2800" dirty="0">
              <a:latin typeface="Arial" panose="020B0604020202020204" pitchFamily="34" charset="0"/>
              <a:cs typeface="Arial" panose="020B0604020202020204" pitchFamily="34" charset="0"/>
            </a:endParaRPr>
          </a:p>
          <a:p>
            <a:pPr>
              <a:defRPr/>
            </a:pPr>
            <a:endParaRPr lang="en-US" sz="2800" dirty="0">
              <a:latin typeface="Arial" panose="020B0604020202020204" pitchFamily="34" charset="0"/>
              <a:cs typeface="Arial" panose="020B0604020202020204" pitchFamily="34" charset="0"/>
            </a:endParaRPr>
          </a:p>
        </p:txBody>
      </p:sp>
      <p:sp>
        <p:nvSpPr>
          <p:cNvPr id="59397" name="Title 1"/>
          <p:cNvSpPr txBox="1">
            <a:spLocks/>
          </p:cNvSpPr>
          <p:nvPr/>
        </p:nvSpPr>
        <p:spPr bwMode="auto">
          <a:xfrm>
            <a:off x="609600" y="914400"/>
            <a:ext cx="7467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spcBef>
                <a:spcPct val="0"/>
              </a:spcBef>
              <a:buClrTx/>
              <a:buSzTx/>
              <a:buFontTx/>
              <a:buNone/>
            </a:pPr>
            <a:r>
              <a:rPr lang="en-US" altLang="en-US" sz="3200" dirty="0">
                <a:solidFill>
                  <a:schemeClr val="tx2"/>
                </a:solidFill>
                <a:latin typeface="Calibri" pitchFamily="34" charset="0"/>
              </a:rPr>
              <a:t>Reasonable Inquiry and </a:t>
            </a:r>
            <a:r>
              <a:rPr lang="en-US" altLang="en-US" sz="3200" b="1" dirty="0">
                <a:solidFill>
                  <a:schemeClr val="tx2"/>
                </a:solidFill>
                <a:latin typeface="Calibri" pitchFamily="34" charset="0"/>
              </a:rPr>
              <a:t>Continuous Assessment</a:t>
            </a:r>
          </a:p>
        </p:txBody>
      </p:sp>
    </p:spTree>
    <p:extLst>
      <p:ext uri="{BB962C8B-B14F-4D97-AF65-F5344CB8AC3E}">
        <p14:creationId xmlns:p14="http://schemas.microsoft.com/office/powerpoint/2010/main" val="3678943224"/>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356</TotalTime>
  <Words>1382</Words>
  <Application>Microsoft Office PowerPoint</Application>
  <PresentationFormat>On-screen Show (4:3)</PresentationFormat>
  <Paragraphs>195</Paragraphs>
  <Slides>20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Gothic</vt:lpstr>
      <vt:lpstr>Courier New</vt:lpstr>
      <vt:lpstr>Palatino Linotype</vt:lpstr>
      <vt:lpstr>Wingdings</vt:lpstr>
      <vt:lpstr>Executive</vt:lpstr>
      <vt:lpstr>Tangible Tools:  Assessing Coercion, Control,  Domestic Violence and the UCLA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RCW 7.77.080 – Disqualification of  Collaborative lawyer and  lawyers in associated law firm</vt:lpstr>
      <vt:lpstr>Domestic Violence and the UCLA</vt:lpstr>
      <vt:lpstr>Domestic Violence and the UCLA</vt:lpstr>
      <vt:lpstr>Conflict Diffusion</vt:lpstr>
      <vt:lpstr>How to apply this to your practice tomorrow</vt:lpstr>
      <vt:lpstr>PowerPoint Presentation</vt:lpstr>
    </vt:vector>
  </TitlesOfParts>
  <Company>Casey Family Programs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Protocol for Domestic Violence</dc:title>
  <dc:creator>Phyllis Duncan-Souza</dc:creator>
  <cp:lastModifiedBy>Wendy Rawlings</cp:lastModifiedBy>
  <cp:revision>32</cp:revision>
  <dcterms:created xsi:type="dcterms:W3CDTF">2014-08-08T20:43:48Z</dcterms:created>
  <dcterms:modified xsi:type="dcterms:W3CDTF">2018-08-14T06:36:51Z</dcterms:modified>
</cp:coreProperties>
</file>