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9"/>
  </p:notesMasterIdLst>
  <p:sldIdLst>
    <p:sldId id="265" r:id="rId2"/>
    <p:sldId id="282" r:id="rId3"/>
    <p:sldId id="266" r:id="rId4"/>
    <p:sldId id="267" r:id="rId5"/>
    <p:sldId id="269" r:id="rId6"/>
    <p:sldId id="270" r:id="rId7"/>
    <p:sldId id="271" r:id="rId8"/>
    <p:sldId id="279" r:id="rId9"/>
    <p:sldId id="260" r:id="rId10"/>
    <p:sldId id="276" r:id="rId11"/>
    <p:sldId id="263" r:id="rId12"/>
    <p:sldId id="283" r:id="rId13"/>
    <p:sldId id="272" r:id="rId14"/>
    <p:sldId id="284" r:id="rId15"/>
    <p:sldId id="274" r:id="rId16"/>
    <p:sldId id="277"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746D82-27A3-423F-8407-A7D868997336}">
          <p14:sldIdLst>
            <p14:sldId id="265"/>
            <p14:sldId id="282"/>
            <p14:sldId id="266"/>
            <p14:sldId id="267"/>
            <p14:sldId id="269"/>
            <p14:sldId id="270"/>
            <p14:sldId id="271"/>
            <p14:sldId id="279"/>
            <p14:sldId id="260"/>
            <p14:sldId id="276"/>
            <p14:sldId id="263"/>
            <p14:sldId id="283"/>
            <p14:sldId id="272"/>
            <p14:sldId id="284"/>
            <p14:sldId id="274"/>
            <p14:sldId id="277"/>
            <p14:sldId id="275"/>
          </p14:sldIdLst>
        </p14:section>
        <p14:section name="content" id="{DA35E381-5276-4269-BA88-228DCEDE2A6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ED6"/>
    <a:srgbClr val="F0E9BF"/>
    <a:srgbClr val="F4E6D1"/>
    <a:srgbClr val="E2EBF7"/>
    <a:srgbClr val="BC175C"/>
    <a:srgbClr val="003366"/>
    <a:srgbClr val="FFEBAD"/>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98" autoAdjust="0"/>
    <p:restoredTop sz="72109"/>
  </p:normalViewPr>
  <p:slideViewPr>
    <p:cSldViewPr snapToGrid="0">
      <p:cViewPr varScale="1">
        <p:scale>
          <a:sx n="86" d="100"/>
          <a:sy n="86" d="100"/>
        </p:scale>
        <p:origin x="2560" y="192"/>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114" d="100"/>
          <a:sy n="114" d="100"/>
        </p:scale>
        <p:origin x="2072"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9A59F-A6A7-4289-A210-2CE8C924FBA8}"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2A008AE8-B8F4-44CE-AB55-2289F37F7F4D}">
      <dgm:prSet custT="1"/>
      <dgm:spPr>
        <a:solidFill>
          <a:schemeClr val="bg2">
            <a:lumMod val="20000"/>
            <a:lumOff val="80000"/>
          </a:schemeClr>
        </a:solidFill>
      </dgm:spPr>
      <dgm:t>
        <a:bodyPr/>
        <a:lstStyle/>
        <a:p>
          <a:pPr>
            <a:lnSpc>
              <a:spcPct val="100000"/>
            </a:lnSpc>
          </a:pPr>
          <a:r>
            <a:rPr lang="en-CA" sz="2200" dirty="0">
              <a:solidFill>
                <a:schemeClr val="tx2"/>
              </a:solidFill>
              <a:latin typeface="Lucida Sans" panose="020B0602030504020204" pitchFamily="34" charset="77"/>
            </a:rPr>
            <a:t>Agreement reflects the values and goals of both spouses and acknowledges the relationship they are building together</a:t>
          </a:r>
          <a:endParaRPr lang="en-US" sz="2200" dirty="0">
            <a:solidFill>
              <a:schemeClr val="tx2"/>
            </a:solidFill>
            <a:latin typeface="Lucida Sans" panose="020B0602030504020204" pitchFamily="34" charset="77"/>
          </a:endParaRPr>
        </a:p>
      </dgm:t>
    </dgm:pt>
    <dgm:pt modelId="{F81775BE-A1A2-4F02-B7F1-91B8B8A115E4}" type="parTrans" cxnId="{84A1A92C-2001-44B1-8EFA-AD0FA7296A9B}">
      <dgm:prSet/>
      <dgm:spPr/>
      <dgm:t>
        <a:bodyPr/>
        <a:lstStyle/>
        <a:p>
          <a:endParaRPr lang="en-US"/>
        </a:p>
      </dgm:t>
    </dgm:pt>
    <dgm:pt modelId="{F17C84E5-9B5E-4847-A184-88D4407328E2}" type="sibTrans" cxnId="{84A1A92C-2001-44B1-8EFA-AD0FA7296A9B}">
      <dgm:prSet/>
      <dgm:spPr/>
      <dgm:t>
        <a:bodyPr/>
        <a:lstStyle/>
        <a:p>
          <a:endParaRPr lang="en-US"/>
        </a:p>
      </dgm:t>
    </dgm:pt>
    <dgm:pt modelId="{26C747E3-72EC-47E5-8E75-367266172226}">
      <dgm:prSet custT="1"/>
      <dgm:spPr/>
      <dgm:t>
        <a:bodyPr/>
        <a:lstStyle/>
        <a:p>
          <a:pPr>
            <a:lnSpc>
              <a:spcPct val="100000"/>
            </a:lnSpc>
          </a:pPr>
          <a:r>
            <a:rPr lang="en-CA" sz="2200">
              <a:solidFill>
                <a:schemeClr val="tx2"/>
              </a:solidFill>
              <a:latin typeface="Lucida Sans" panose="020B0602030504020204" pitchFamily="34" charset="77"/>
            </a:rPr>
            <a:t>Provides a full and clear picture of their financial situation</a:t>
          </a:r>
          <a:endParaRPr lang="en-US" sz="2200">
            <a:solidFill>
              <a:schemeClr val="tx2"/>
            </a:solidFill>
            <a:latin typeface="Lucida Sans" panose="020B0602030504020204" pitchFamily="34" charset="77"/>
          </a:endParaRPr>
        </a:p>
      </dgm:t>
    </dgm:pt>
    <dgm:pt modelId="{A7A1BC7C-2FB9-407B-BA4C-2AD08F92E542}" type="parTrans" cxnId="{2939864D-60FC-485A-B86B-EDB7C103A5DB}">
      <dgm:prSet/>
      <dgm:spPr/>
      <dgm:t>
        <a:bodyPr/>
        <a:lstStyle/>
        <a:p>
          <a:endParaRPr lang="en-US"/>
        </a:p>
      </dgm:t>
    </dgm:pt>
    <dgm:pt modelId="{2C563B81-A312-4E67-BDFE-4EFFD657F893}" type="sibTrans" cxnId="{2939864D-60FC-485A-B86B-EDB7C103A5DB}">
      <dgm:prSet/>
      <dgm:spPr/>
      <dgm:t>
        <a:bodyPr/>
        <a:lstStyle/>
        <a:p>
          <a:endParaRPr lang="en-US"/>
        </a:p>
      </dgm:t>
    </dgm:pt>
    <dgm:pt modelId="{041CF308-F2EF-4E03-9991-5CB5A0E686AE}">
      <dgm:prSet custT="1"/>
      <dgm:spPr/>
      <dgm:t>
        <a:bodyPr/>
        <a:lstStyle/>
        <a:p>
          <a:pPr>
            <a:lnSpc>
              <a:spcPct val="100000"/>
            </a:lnSpc>
          </a:pPr>
          <a:r>
            <a:rPr lang="en-CA" sz="2200">
              <a:solidFill>
                <a:schemeClr val="tx2"/>
              </a:solidFill>
              <a:latin typeface="Lucida Sans" panose="020B0602030504020204" pitchFamily="34" charset="77"/>
            </a:rPr>
            <a:t>Both parties understand and agree with the legal consequences of the agreement and are fully informed about the alternatives </a:t>
          </a:r>
          <a:endParaRPr lang="en-US" sz="2200">
            <a:solidFill>
              <a:schemeClr val="tx2"/>
            </a:solidFill>
            <a:latin typeface="Lucida Sans" panose="020B0602030504020204" pitchFamily="34" charset="77"/>
          </a:endParaRPr>
        </a:p>
      </dgm:t>
    </dgm:pt>
    <dgm:pt modelId="{8C1974FF-02DA-4E67-9C19-7591A0A5EAED}" type="parTrans" cxnId="{8BDE9474-2D68-4BD1-84EF-B0B5848B13EC}">
      <dgm:prSet/>
      <dgm:spPr/>
      <dgm:t>
        <a:bodyPr/>
        <a:lstStyle/>
        <a:p>
          <a:endParaRPr lang="en-US"/>
        </a:p>
      </dgm:t>
    </dgm:pt>
    <dgm:pt modelId="{0FF1D3AF-477A-46B1-BE68-3216CE988611}" type="sibTrans" cxnId="{8BDE9474-2D68-4BD1-84EF-B0B5848B13EC}">
      <dgm:prSet/>
      <dgm:spPr/>
      <dgm:t>
        <a:bodyPr/>
        <a:lstStyle/>
        <a:p>
          <a:endParaRPr lang="en-US"/>
        </a:p>
      </dgm:t>
    </dgm:pt>
    <dgm:pt modelId="{DC0CD284-67C6-4FB8-B2C5-F6FFF0B7F924}" type="pres">
      <dgm:prSet presAssocID="{35F9A59F-A6A7-4289-A210-2CE8C924FBA8}" presName="root" presStyleCnt="0">
        <dgm:presLayoutVars>
          <dgm:dir/>
          <dgm:resizeHandles val="exact"/>
        </dgm:presLayoutVars>
      </dgm:prSet>
      <dgm:spPr/>
    </dgm:pt>
    <dgm:pt modelId="{F87C3230-8B4E-4839-AFCE-1D883BB9E446}" type="pres">
      <dgm:prSet presAssocID="{2A008AE8-B8F4-44CE-AB55-2289F37F7F4D}" presName="compNode" presStyleCnt="0"/>
      <dgm:spPr/>
    </dgm:pt>
    <dgm:pt modelId="{CE2B5C5D-864C-415E-9E01-1BD95769EBA0}" type="pres">
      <dgm:prSet presAssocID="{2A008AE8-B8F4-44CE-AB55-2289F37F7F4D}" presName="bgRect" presStyleLbl="bgShp" presStyleIdx="0" presStyleCnt="3"/>
      <dgm:spPr>
        <a:solidFill>
          <a:schemeClr val="bg2">
            <a:lumMod val="20000"/>
            <a:lumOff val="80000"/>
            <a:alpha val="62000"/>
          </a:schemeClr>
        </a:solidFill>
      </dgm:spPr>
    </dgm:pt>
    <dgm:pt modelId="{F7B3C12D-2405-49DF-8818-3B6B49CF4F09}" type="pres">
      <dgm:prSet presAssocID="{2A008AE8-B8F4-44CE-AB55-2289F37F7F4D}" presName="iconRect" presStyleLbl="node1" presStyleIdx="0" presStyleCnt="3"/>
      <dgm:spPr>
        <a:blipFill>
          <a:blip xmlns:r="http://schemas.openxmlformats.org/officeDocument/2006/relationships" r:embed="rId1">
            <a:duotone>
              <a:schemeClr val="accent5">
                <a:shade val="45000"/>
                <a:satMod val="135000"/>
              </a:schemeClr>
              <a:prstClr val="white"/>
            </a:duotone>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miling with hearts face outline with solid fill"/>
        </a:ext>
      </dgm:extLst>
    </dgm:pt>
    <dgm:pt modelId="{CB92C717-450A-4F0A-9C4A-044AEF64A88C}" type="pres">
      <dgm:prSet presAssocID="{2A008AE8-B8F4-44CE-AB55-2289F37F7F4D}" presName="spaceRect" presStyleCnt="0"/>
      <dgm:spPr/>
    </dgm:pt>
    <dgm:pt modelId="{F88A4F11-A1E0-489E-8162-AEB897C30B95}" type="pres">
      <dgm:prSet presAssocID="{2A008AE8-B8F4-44CE-AB55-2289F37F7F4D}" presName="parTx" presStyleLbl="revTx" presStyleIdx="0" presStyleCnt="3">
        <dgm:presLayoutVars>
          <dgm:chMax val="0"/>
          <dgm:chPref val="0"/>
        </dgm:presLayoutVars>
      </dgm:prSet>
      <dgm:spPr/>
    </dgm:pt>
    <dgm:pt modelId="{374609AC-7EB6-43A2-BAEE-A2B6FA4C8B69}" type="pres">
      <dgm:prSet presAssocID="{F17C84E5-9B5E-4847-A184-88D4407328E2}" presName="sibTrans" presStyleCnt="0"/>
      <dgm:spPr/>
    </dgm:pt>
    <dgm:pt modelId="{B6987AAB-3A49-4C55-A006-6A3573665778}" type="pres">
      <dgm:prSet presAssocID="{26C747E3-72EC-47E5-8E75-367266172226}" presName="compNode" presStyleCnt="0"/>
      <dgm:spPr/>
    </dgm:pt>
    <dgm:pt modelId="{650BED4B-F9EE-4A83-A08A-18540CAD3103}" type="pres">
      <dgm:prSet presAssocID="{26C747E3-72EC-47E5-8E75-367266172226}" presName="bgRect" presStyleLbl="bgShp" presStyleIdx="1" presStyleCnt="3"/>
      <dgm:spPr>
        <a:solidFill>
          <a:schemeClr val="bg2">
            <a:lumMod val="20000"/>
            <a:lumOff val="80000"/>
          </a:schemeClr>
        </a:solidFill>
      </dgm:spPr>
    </dgm:pt>
    <dgm:pt modelId="{6213C9CE-4BEC-489F-A2D9-6B5EC71D7D34}" type="pres">
      <dgm:prSet presAssocID="{26C747E3-72EC-47E5-8E75-367266172226}" presName="iconRect" presStyleLbl="node1" presStyleIdx="1" presStyleCnt="3"/>
      <dgm:spPr>
        <a:blipFill>
          <a:blip xmlns:r="http://schemas.openxmlformats.org/officeDocument/2006/relationships"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A668F43B-485E-43B9-BD2B-EDED62B1FBA8}" type="pres">
      <dgm:prSet presAssocID="{26C747E3-72EC-47E5-8E75-367266172226}" presName="spaceRect" presStyleCnt="0"/>
      <dgm:spPr/>
    </dgm:pt>
    <dgm:pt modelId="{8362E8E4-83B3-41D7-B5D4-426286FE7760}" type="pres">
      <dgm:prSet presAssocID="{26C747E3-72EC-47E5-8E75-367266172226}" presName="parTx" presStyleLbl="revTx" presStyleIdx="1" presStyleCnt="3">
        <dgm:presLayoutVars>
          <dgm:chMax val="0"/>
          <dgm:chPref val="0"/>
        </dgm:presLayoutVars>
      </dgm:prSet>
      <dgm:spPr/>
    </dgm:pt>
    <dgm:pt modelId="{6771B608-BD73-431B-B819-7BF4B6FBEDFF}" type="pres">
      <dgm:prSet presAssocID="{2C563B81-A312-4E67-BDFE-4EFFD657F893}" presName="sibTrans" presStyleCnt="0"/>
      <dgm:spPr/>
    </dgm:pt>
    <dgm:pt modelId="{2AC07D9C-8290-4409-B457-CE4EDC998632}" type="pres">
      <dgm:prSet presAssocID="{041CF308-F2EF-4E03-9991-5CB5A0E686AE}" presName="compNode" presStyleCnt="0"/>
      <dgm:spPr/>
    </dgm:pt>
    <dgm:pt modelId="{C111C745-9274-417B-B778-BF1F18F3EA37}" type="pres">
      <dgm:prSet presAssocID="{041CF308-F2EF-4E03-9991-5CB5A0E686AE}" presName="bgRect" presStyleLbl="bgShp" presStyleIdx="2" presStyleCnt="3"/>
      <dgm:spPr>
        <a:solidFill>
          <a:schemeClr val="bg2">
            <a:lumMod val="20000"/>
            <a:lumOff val="80000"/>
          </a:schemeClr>
        </a:solidFill>
      </dgm:spPr>
    </dgm:pt>
    <dgm:pt modelId="{2B2A209F-7FD9-4982-A41A-EF910C4C486E}" type="pres">
      <dgm:prSet presAssocID="{041CF308-F2EF-4E03-9991-5CB5A0E686AE}" presName="iconRect" presStyleLbl="node1" presStyleIdx="2" presStyleCnt="3"/>
      <dgm:spPr>
        <a:blipFill>
          <a:blip xmlns:r="http://schemas.openxmlformats.org/officeDocument/2006/relationships" r:embed="rId5">
            <a:duotone>
              <a:schemeClr val="accent5">
                <a:shade val="45000"/>
                <a:satMod val="135000"/>
              </a:schemeClr>
              <a:prstClr val="white"/>
            </a:duotone>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ignature with solid fill"/>
        </a:ext>
      </dgm:extLst>
    </dgm:pt>
    <dgm:pt modelId="{8D5ED608-30EB-405B-A33B-FD33587C615B}" type="pres">
      <dgm:prSet presAssocID="{041CF308-F2EF-4E03-9991-5CB5A0E686AE}" presName="spaceRect" presStyleCnt="0"/>
      <dgm:spPr/>
    </dgm:pt>
    <dgm:pt modelId="{56D86E2B-14C8-4004-AE75-3D455D3F4FF0}" type="pres">
      <dgm:prSet presAssocID="{041CF308-F2EF-4E03-9991-5CB5A0E686AE}" presName="parTx" presStyleLbl="revTx" presStyleIdx="2" presStyleCnt="3">
        <dgm:presLayoutVars>
          <dgm:chMax val="0"/>
          <dgm:chPref val="0"/>
        </dgm:presLayoutVars>
      </dgm:prSet>
      <dgm:spPr/>
    </dgm:pt>
  </dgm:ptLst>
  <dgm:cxnLst>
    <dgm:cxn modelId="{74AE2206-541F-384B-BC63-85CC2C968761}" type="presOf" srcId="{26C747E3-72EC-47E5-8E75-367266172226}" destId="{8362E8E4-83B3-41D7-B5D4-426286FE7760}" srcOrd="0" destOrd="0" presId="urn:microsoft.com/office/officeart/2018/2/layout/IconVerticalSolidList"/>
    <dgm:cxn modelId="{84A1A92C-2001-44B1-8EFA-AD0FA7296A9B}" srcId="{35F9A59F-A6A7-4289-A210-2CE8C924FBA8}" destId="{2A008AE8-B8F4-44CE-AB55-2289F37F7F4D}" srcOrd="0" destOrd="0" parTransId="{F81775BE-A1A2-4F02-B7F1-91B8B8A115E4}" sibTransId="{F17C84E5-9B5E-4847-A184-88D4407328E2}"/>
    <dgm:cxn modelId="{87A47333-0D4A-8444-9750-206954C7B384}" type="presOf" srcId="{2A008AE8-B8F4-44CE-AB55-2289F37F7F4D}" destId="{F88A4F11-A1E0-489E-8162-AEB897C30B95}" srcOrd="0" destOrd="0" presId="urn:microsoft.com/office/officeart/2018/2/layout/IconVerticalSolidList"/>
    <dgm:cxn modelId="{2939864D-60FC-485A-B86B-EDB7C103A5DB}" srcId="{35F9A59F-A6A7-4289-A210-2CE8C924FBA8}" destId="{26C747E3-72EC-47E5-8E75-367266172226}" srcOrd="1" destOrd="0" parTransId="{A7A1BC7C-2FB9-407B-BA4C-2AD08F92E542}" sibTransId="{2C563B81-A312-4E67-BDFE-4EFFD657F893}"/>
    <dgm:cxn modelId="{8BDE9474-2D68-4BD1-84EF-B0B5848B13EC}" srcId="{35F9A59F-A6A7-4289-A210-2CE8C924FBA8}" destId="{041CF308-F2EF-4E03-9991-5CB5A0E686AE}" srcOrd="2" destOrd="0" parTransId="{8C1974FF-02DA-4E67-9C19-7591A0A5EAED}" sibTransId="{0FF1D3AF-477A-46B1-BE68-3216CE988611}"/>
    <dgm:cxn modelId="{13D2AB75-DD55-D94A-AC5A-7B3C100DBED3}" type="presOf" srcId="{041CF308-F2EF-4E03-9991-5CB5A0E686AE}" destId="{56D86E2B-14C8-4004-AE75-3D455D3F4FF0}" srcOrd="0" destOrd="0" presId="urn:microsoft.com/office/officeart/2018/2/layout/IconVerticalSolidList"/>
    <dgm:cxn modelId="{820386B7-36B7-7445-AACE-BFE73F4E6827}" type="presOf" srcId="{35F9A59F-A6A7-4289-A210-2CE8C924FBA8}" destId="{DC0CD284-67C6-4FB8-B2C5-F6FFF0B7F924}" srcOrd="0" destOrd="0" presId="urn:microsoft.com/office/officeart/2018/2/layout/IconVerticalSolidList"/>
    <dgm:cxn modelId="{584D8795-B23C-7F40-B7A5-FCF70A473A9F}" type="presParOf" srcId="{DC0CD284-67C6-4FB8-B2C5-F6FFF0B7F924}" destId="{F87C3230-8B4E-4839-AFCE-1D883BB9E446}" srcOrd="0" destOrd="0" presId="urn:microsoft.com/office/officeart/2018/2/layout/IconVerticalSolidList"/>
    <dgm:cxn modelId="{C12C75EF-E758-9149-A720-C3CC3D0402E4}" type="presParOf" srcId="{F87C3230-8B4E-4839-AFCE-1D883BB9E446}" destId="{CE2B5C5D-864C-415E-9E01-1BD95769EBA0}" srcOrd="0" destOrd="0" presId="urn:microsoft.com/office/officeart/2018/2/layout/IconVerticalSolidList"/>
    <dgm:cxn modelId="{8FCEAB94-6C49-9941-9987-CC6E74C9C857}" type="presParOf" srcId="{F87C3230-8B4E-4839-AFCE-1D883BB9E446}" destId="{F7B3C12D-2405-49DF-8818-3B6B49CF4F09}" srcOrd="1" destOrd="0" presId="urn:microsoft.com/office/officeart/2018/2/layout/IconVerticalSolidList"/>
    <dgm:cxn modelId="{CB1416CE-FB32-1040-BD5C-6CD6BC13171D}" type="presParOf" srcId="{F87C3230-8B4E-4839-AFCE-1D883BB9E446}" destId="{CB92C717-450A-4F0A-9C4A-044AEF64A88C}" srcOrd="2" destOrd="0" presId="urn:microsoft.com/office/officeart/2018/2/layout/IconVerticalSolidList"/>
    <dgm:cxn modelId="{1537601D-D737-2648-8232-3C6B7D163655}" type="presParOf" srcId="{F87C3230-8B4E-4839-AFCE-1D883BB9E446}" destId="{F88A4F11-A1E0-489E-8162-AEB897C30B95}" srcOrd="3" destOrd="0" presId="urn:microsoft.com/office/officeart/2018/2/layout/IconVerticalSolidList"/>
    <dgm:cxn modelId="{BA334F09-0840-8940-9829-166FF6538E2A}" type="presParOf" srcId="{DC0CD284-67C6-4FB8-B2C5-F6FFF0B7F924}" destId="{374609AC-7EB6-43A2-BAEE-A2B6FA4C8B69}" srcOrd="1" destOrd="0" presId="urn:microsoft.com/office/officeart/2018/2/layout/IconVerticalSolidList"/>
    <dgm:cxn modelId="{CF3D1691-6A2C-F24A-9BA5-594521704248}" type="presParOf" srcId="{DC0CD284-67C6-4FB8-B2C5-F6FFF0B7F924}" destId="{B6987AAB-3A49-4C55-A006-6A3573665778}" srcOrd="2" destOrd="0" presId="urn:microsoft.com/office/officeart/2018/2/layout/IconVerticalSolidList"/>
    <dgm:cxn modelId="{EB94666C-002C-B54B-A235-04AF991CD4CB}" type="presParOf" srcId="{B6987AAB-3A49-4C55-A006-6A3573665778}" destId="{650BED4B-F9EE-4A83-A08A-18540CAD3103}" srcOrd="0" destOrd="0" presId="urn:microsoft.com/office/officeart/2018/2/layout/IconVerticalSolidList"/>
    <dgm:cxn modelId="{0B8D847C-A57F-B142-86F7-297D0DDB7236}" type="presParOf" srcId="{B6987AAB-3A49-4C55-A006-6A3573665778}" destId="{6213C9CE-4BEC-489F-A2D9-6B5EC71D7D34}" srcOrd="1" destOrd="0" presId="urn:microsoft.com/office/officeart/2018/2/layout/IconVerticalSolidList"/>
    <dgm:cxn modelId="{61623BCD-897F-BE49-BF69-3223270E60A8}" type="presParOf" srcId="{B6987AAB-3A49-4C55-A006-6A3573665778}" destId="{A668F43B-485E-43B9-BD2B-EDED62B1FBA8}" srcOrd="2" destOrd="0" presId="urn:microsoft.com/office/officeart/2018/2/layout/IconVerticalSolidList"/>
    <dgm:cxn modelId="{97E0B68E-FD36-EF45-A14E-912CFCC4E404}" type="presParOf" srcId="{B6987AAB-3A49-4C55-A006-6A3573665778}" destId="{8362E8E4-83B3-41D7-B5D4-426286FE7760}" srcOrd="3" destOrd="0" presId="urn:microsoft.com/office/officeart/2018/2/layout/IconVerticalSolidList"/>
    <dgm:cxn modelId="{F1BF7283-C06B-4F4D-A48F-6D5639EAE59A}" type="presParOf" srcId="{DC0CD284-67C6-4FB8-B2C5-F6FFF0B7F924}" destId="{6771B608-BD73-431B-B819-7BF4B6FBEDFF}" srcOrd="3" destOrd="0" presId="urn:microsoft.com/office/officeart/2018/2/layout/IconVerticalSolidList"/>
    <dgm:cxn modelId="{1AF45616-8785-AA4F-AD29-82B863A3534E}" type="presParOf" srcId="{DC0CD284-67C6-4FB8-B2C5-F6FFF0B7F924}" destId="{2AC07D9C-8290-4409-B457-CE4EDC998632}" srcOrd="4" destOrd="0" presId="urn:microsoft.com/office/officeart/2018/2/layout/IconVerticalSolidList"/>
    <dgm:cxn modelId="{A628375A-29BC-9745-84C4-DAC8ACAB888B}" type="presParOf" srcId="{2AC07D9C-8290-4409-B457-CE4EDC998632}" destId="{C111C745-9274-417B-B778-BF1F18F3EA37}" srcOrd="0" destOrd="0" presId="urn:microsoft.com/office/officeart/2018/2/layout/IconVerticalSolidList"/>
    <dgm:cxn modelId="{F86F56A8-1C69-7945-BDC5-9FD1712E68D3}" type="presParOf" srcId="{2AC07D9C-8290-4409-B457-CE4EDC998632}" destId="{2B2A209F-7FD9-4982-A41A-EF910C4C486E}" srcOrd="1" destOrd="0" presId="urn:microsoft.com/office/officeart/2018/2/layout/IconVerticalSolidList"/>
    <dgm:cxn modelId="{274C8C88-7A9D-9E43-9F2F-2AF78D856D15}" type="presParOf" srcId="{2AC07D9C-8290-4409-B457-CE4EDC998632}" destId="{8D5ED608-30EB-405B-A33B-FD33587C615B}" srcOrd="2" destOrd="0" presId="urn:microsoft.com/office/officeart/2018/2/layout/IconVerticalSolidList"/>
    <dgm:cxn modelId="{A9D35735-5C64-984F-B0A9-F0D677327E7A}" type="presParOf" srcId="{2AC07D9C-8290-4409-B457-CE4EDC998632}" destId="{56D86E2B-14C8-4004-AE75-3D455D3F4FF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38F7E-C446-9E41-8418-3AAE6AC4889F}" type="doc">
      <dgm:prSet loTypeId="urn:microsoft.com/office/officeart/2005/8/layout/vList5" loCatId="" qsTypeId="urn:microsoft.com/office/officeart/2005/8/quickstyle/simple1" qsCatId="simple" csTypeId="urn:microsoft.com/office/officeart/2005/8/colors/accent1_1" csCatId="accent1" phldr="1"/>
      <dgm:spPr/>
      <dgm:t>
        <a:bodyPr/>
        <a:lstStyle/>
        <a:p>
          <a:endParaRPr lang="en-GB"/>
        </a:p>
      </dgm:t>
    </dgm:pt>
    <dgm:pt modelId="{17C4233C-37F6-B94A-BC33-5BCA20A58066}">
      <dgm:prSet phldrT="[Text]" custT="1"/>
      <dgm:spPr>
        <a:ln>
          <a:solidFill>
            <a:schemeClr val="accent1">
              <a:lumMod val="75000"/>
            </a:schemeClr>
          </a:solidFill>
        </a:ln>
      </dgm:spPr>
      <dgm:t>
        <a:bodyPr/>
        <a:lstStyle/>
        <a:p>
          <a:r>
            <a:rPr lang="en-GB" sz="1600" dirty="0">
              <a:latin typeface="Lucida Sans" panose="020B0602030504020204" pitchFamily="34" charset="77"/>
            </a:rPr>
            <a:t>Retain Collaborative Lawyers</a:t>
          </a:r>
        </a:p>
      </dgm:t>
    </dgm:pt>
    <dgm:pt modelId="{E428B14D-6ADC-0D46-8D29-3DF4E2B908F7}" type="parTrans" cxnId="{8BB803E3-76E7-444F-9F31-37A6173EAC7A}">
      <dgm:prSet/>
      <dgm:spPr/>
      <dgm:t>
        <a:bodyPr/>
        <a:lstStyle/>
        <a:p>
          <a:endParaRPr lang="en-GB"/>
        </a:p>
      </dgm:t>
    </dgm:pt>
    <dgm:pt modelId="{EC0634D8-BC3F-CF45-AF59-654102052EC5}" type="sibTrans" cxnId="{8BB803E3-76E7-444F-9F31-37A6173EAC7A}">
      <dgm:prSet/>
      <dgm:spPr/>
      <dgm:t>
        <a:bodyPr/>
        <a:lstStyle/>
        <a:p>
          <a:endParaRPr lang="en-GB"/>
        </a:p>
      </dgm:t>
    </dgm:pt>
    <dgm:pt modelId="{62ECB33C-DF50-8446-B0AA-3DE8587A0898}">
      <dgm:prSet phldrT="[Text]" custT="1"/>
      <dgm:spPr/>
      <dgm:t>
        <a:bodyPr/>
        <a:lstStyle/>
        <a:p>
          <a:r>
            <a:rPr lang="en-GB" sz="1600" dirty="0">
              <a:latin typeface="Lucida Sans" panose="020B0602030504020204" pitchFamily="34" charset="77"/>
            </a:rPr>
            <a:t>Interim or Standstill Agreement</a:t>
          </a:r>
        </a:p>
      </dgm:t>
    </dgm:pt>
    <dgm:pt modelId="{1D64A28A-8FB3-9E42-9BBB-BB801BAC36BC}" type="parTrans" cxnId="{DECAD048-B090-384B-A94A-E45D5B720AA7}">
      <dgm:prSet/>
      <dgm:spPr/>
      <dgm:t>
        <a:bodyPr/>
        <a:lstStyle/>
        <a:p>
          <a:endParaRPr lang="en-GB"/>
        </a:p>
      </dgm:t>
    </dgm:pt>
    <dgm:pt modelId="{F399CF06-FCF6-8543-B25B-F99E7E8C4BB0}" type="sibTrans" cxnId="{DECAD048-B090-384B-A94A-E45D5B720AA7}">
      <dgm:prSet/>
      <dgm:spPr/>
      <dgm:t>
        <a:bodyPr/>
        <a:lstStyle/>
        <a:p>
          <a:endParaRPr lang="en-GB"/>
        </a:p>
      </dgm:t>
    </dgm:pt>
    <dgm:pt modelId="{C50FEBB4-AE73-1149-8D22-7834A0329304}">
      <dgm:prSet phldrT="[Text]" custT="1"/>
      <dgm:spPr/>
      <dgm:t>
        <a:bodyPr/>
        <a:lstStyle/>
        <a:p>
          <a:r>
            <a:rPr lang="en-GB" sz="1600" dirty="0">
              <a:latin typeface="Lucida Sans" panose="020B0602030504020204" pitchFamily="34" charset="77"/>
            </a:rPr>
            <a:t>Retainer Agreements &amp;  Joint Process Agreement</a:t>
          </a:r>
        </a:p>
      </dgm:t>
    </dgm:pt>
    <dgm:pt modelId="{D3C24B6A-2BDC-8D48-84C7-4B211740B659}" type="parTrans" cxnId="{EB992B90-E453-EE44-AD14-F574995FD502}">
      <dgm:prSet/>
      <dgm:spPr/>
      <dgm:t>
        <a:bodyPr/>
        <a:lstStyle/>
        <a:p>
          <a:endParaRPr lang="en-GB"/>
        </a:p>
      </dgm:t>
    </dgm:pt>
    <dgm:pt modelId="{32A3723B-795B-EE42-83EC-82BC083A35F3}" type="sibTrans" cxnId="{EB992B90-E453-EE44-AD14-F574995FD502}">
      <dgm:prSet/>
      <dgm:spPr/>
      <dgm:t>
        <a:bodyPr/>
        <a:lstStyle/>
        <a:p>
          <a:endParaRPr lang="en-GB"/>
        </a:p>
      </dgm:t>
    </dgm:pt>
    <dgm:pt modelId="{4D834D92-EF1C-1644-8515-C70C3562BE7B}">
      <dgm:prSet phldrT="[Text]" custT="1"/>
      <dgm:spPr/>
      <dgm:t>
        <a:bodyPr/>
        <a:lstStyle/>
        <a:p>
          <a:r>
            <a:rPr lang="en-GB" sz="1600" dirty="0">
              <a:latin typeface="Lucida Sans" panose="020B0602030504020204" pitchFamily="34" charset="77"/>
            </a:rPr>
            <a:t>Team as Appropriate</a:t>
          </a:r>
        </a:p>
      </dgm:t>
    </dgm:pt>
    <dgm:pt modelId="{743EF8BD-3AA9-654B-A82F-D18F5E09B3F5}" type="parTrans" cxnId="{546DD5C6-B5F3-2442-A5E0-A56C10D9E906}">
      <dgm:prSet/>
      <dgm:spPr/>
      <dgm:t>
        <a:bodyPr/>
        <a:lstStyle/>
        <a:p>
          <a:endParaRPr lang="en-GB"/>
        </a:p>
      </dgm:t>
    </dgm:pt>
    <dgm:pt modelId="{8E26BA6D-C990-A844-A5A6-F0505DB59C35}" type="sibTrans" cxnId="{546DD5C6-B5F3-2442-A5E0-A56C10D9E906}">
      <dgm:prSet/>
      <dgm:spPr/>
      <dgm:t>
        <a:bodyPr/>
        <a:lstStyle/>
        <a:p>
          <a:endParaRPr lang="en-GB"/>
        </a:p>
      </dgm:t>
    </dgm:pt>
    <dgm:pt modelId="{82188B7E-4039-0C42-9EAB-379C4CE9DA18}">
      <dgm:prSet phldrT="[Text]" custT="1"/>
      <dgm:spPr/>
      <dgm:t>
        <a:bodyPr/>
        <a:lstStyle/>
        <a:p>
          <a:r>
            <a:rPr lang="en-GB" sz="1600" dirty="0">
              <a:latin typeface="Lucida Sans" panose="020B0602030504020204" pitchFamily="34" charset="77"/>
            </a:rPr>
            <a:t>Value Assets and Debts</a:t>
          </a:r>
        </a:p>
      </dgm:t>
    </dgm:pt>
    <dgm:pt modelId="{7006D029-0524-5441-B05B-881CA4F66E0F}" type="parTrans" cxnId="{06C755E2-E446-7143-A38B-567E68B509C9}">
      <dgm:prSet/>
      <dgm:spPr/>
      <dgm:t>
        <a:bodyPr/>
        <a:lstStyle/>
        <a:p>
          <a:endParaRPr lang="en-GB"/>
        </a:p>
      </dgm:t>
    </dgm:pt>
    <dgm:pt modelId="{CD17E81B-B77E-F348-B6D4-0EAB8EA2BB90}" type="sibTrans" cxnId="{06C755E2-E446-7143-A38B-567E68B509C9}">
      <dgm:prSet/>
      <dgm:spPr/>
      <dgm:t>
        <a:bodyPr/>
        <a:lstStyle/>
        <a:p>
          <a:endParaRPr lang="en-GB"/>
        </a:p>
      </dgm:t>
    </dgm:pt>
    <dgm:pt modelId="{F40F6524-C016-364C-8778-C8C0F5D4C71D}">
      <dgm:prSet phldrT="[Text]" custT="1"/>
      <dgm:spPr/>
      <dgm:t>
        <a:bodyPr/>
        <a:lstStyle/>
        <a:p>
          <a:r>
            <a:rPr lang="en-GB" sz="1600">
              <a:latin typeface="Lucida Sans" panose="020B0602030504020204" pitchFamily="34" charset="77"/>
            </a:rPr>
            <a:t>Financial Disclosure</a:t>
          </a:r>
        </a:p>
      </dgm:t>
    </dgm:pt>
    <dgm:pt modelId="{97F8B890-BB42-C04B-88E1-7E09E7DC7621}" type="parTrans" cxnId="{A0D554A3-0B2A-2342-834F-3E24E64B7CA9}">
      <dgm:prSet/>
      <dgm:spPr/>
      <dgm:t>
        <a:bodyPr/>
        <a:lstStyle/>
        <a:p>
          <a:endParaRPr lang="en-GB"/>
        </a:p>
      </dgm:t>
    </dgm:pt>
    <dgm:pt modelId="{32048FF1-FCE3-2742-A91E-B06AAC55DC8D}" type="sibTrans" cxnId="{A0D554A3-0B2A-2342-834F-3E24E64B7CA9}">
      <dgm:prSet/>
      <dgm:spPr/>
      <dgm:t>
        <a:bodyPr/>
        <a:lstStyle/>
        <a:p>
          <a:endParaRPr lang="en-GB"/>
        </a:p>
      </dgm:t>
    </dgm:pt>
    <dgm:pt modelId="{03812592-799A-1746-8B1C-C31296AD552C}">
      <dgm:prSet phldrT="[Text]" custT="1"/>
      <dgm:spPr/>
      <dgm:t>
        <a:bodyPr/>
        <a:lstStyle/>
        <a:p>
          <a:r>
            <a:rPr lang="en-GB" sz="1600" dirty="0">
              <a:latin typeface="Lucida Sans" panose="020B0602030504020204" pitchFamily="34" charset="77"/>
            </a:rPr>
            <a:t>Negotiation Meeting(s) </a:t>
          </a:r>
        </a:p>
      </dgm:t>
    </dgm:pt>
    <dgm:pt modelId="{3E249455-AE5F-8045-B735-EF804D1D674D}" type="parTrans" cxnId="{0FAF5591-65B3-A143-A701-BC3134C132D8}">
      <dgm:prSet/>
      <dgm:spPr/>
      <dgm:t>
        <a:bodyPr/>
        <a:lstStyle/>
        <a:p>
          <a:endParaRPr lang="en-GB"/>
        </a:p>
      </dgm:t>
    </dgm:pt>
    <dgm:pt modelId="{5DC964E5-1DA8-814F-902B-E84614F9EA14}" type="sibTrans" cxnId="{0FAF5591-65B3-A143-A701-BC3134C132D8}">
      <dgm:prSet/>
      <dgm:spPr/>
      <dgm:t>
        <a:bodyPr/>
        <a:lstStyle/>
        <a:p>
          <a:endParaRPr lang="en-GB"/>
        </a:p>
      </dgm:t>
    </dgm:pt>
    <dgm:pt modelId="{EF65C79D-BC33-C64D-ABD4-E57416DFD548}">
      <dgm:prSet phldrT="[Text]" custT="1"/>
      <dgm:spPr/>
      <dgm:t>
        <a:bodyPr/>
        <a:lstStyle/>
        <a:p>
          <a:r>
            <a:rPr lang="en-GB" sz="1600" dirty="0">
              <a:latin typeface="Lucida Sans" panose="020B0602030504020204" pitchFamily="34" charset="77"/>
            </a:rPr>
            <a:t>Explain the law, types of marriage contracts, </a:t>
          </a:r>
        </a:p>
      </dgm:t>
    </dgm:pt>
    <dgm:pt modelId="{F7106486-2EFE-494E-9545-07965B10B1A3}" type="parTrans" cxnId="{260703FC-B3A4-904A-9FAF-6A0D98717451}">
      <dgm:prSet/>
      <dgm:spPr/>
      <dgm:t>
        <a:bodyPr/>
        <a:lstStyle/>
        <a:p>
          <a:endParaRPr lang="en-GB"/>
        </a:p>
      </dgm:t>
    </dgm:pt>
    <dgm:pt modelId="{53CA3A2A-DA68-6246-ABF3-18FD39AB4929}" type="sibTrans" cxnId="{260703FC-B3A4-904A-9FAF-6A0D98717451}">
      <dgm:prSet/>
      <dgm:spPr/>
      <dgm:t>
        <a:bodyPr/>
        <a:lstStyle/>
        <a:p>
          <a:endParaRPr lang="en-GB"/>
        </a:p>
      </dgm:t>
    </dgm:pt>
    <dgm:pt modelId="{6B0F4633-E1E2-F34A-8020-DBC038B68092}">
      <dgm:prSet phldrT="[Text]" custT="1"/>
      <dgm:spPr/>
      <dgm:t>
        <a:bodyPr/>
        <a:lstStyle/>
        <a:p>
          <a:r>
            <a:rPr lang="en-GB" sz="1600" dirty="0">
              <a:latin typeface="Lucida Sans" panose="020B0602030504020204" pitchFamily="34" charset="77"/>
            </a:rPr>
            <a:t>Review Financial Information</a:t>
          </a:r>
        </a:p>
      </dgm:t>
    </dgm:pt>
    <dgm:pt modelId="{DBB7ADB8-895F-CA42-AE1D-8F1F4BAF65C8}" type="parTrans" cxnId="{DE2E240A-DD96-754D-A7D9-9A9D9DD31E0A}">
      <dgm:prSet/>
      <dgm:spPr/>
      <dgm:t>
        <a:bodyPr/>
        <a:lstStyle/>
        <a:p>
          <a:endParaRPr lang="en-GB"/>
        </a:p>
      </dgm:t>
    </dgm:pt>
    <dgm:pt modelId="{4E089419-F4DB-9E49-B797-374FCB0B281D}" type="sibTrans" cxnId="{DE2E240A-DD96-754D-A7D9-9A9D9DD31E0A}">
      <dgm:prSet/>
      <dgm:spPr/>
      <dgm:t>
        <a:bodyPr/>
        <a:lstStyle/>
        <a:p>
          <a:endParaRPr lang="en-GB"/>
        </a:p>
      </dgm:t>
    </dgm:pt>
    <dgm:pt modelId="{C284DD54-4B55-3049-B182-CBB8B88484AA}">
      <dgm:prSet phldrT="[Text]" custT="1"/>
      <dgm:spPr/>
      <dgm:t>
        <a:bodyPr/>
        <a:lstStyle/>
        <a:p>
          <a:r>
            <a:rPr lang="en-GB" sz="1600" dirty="0">
              <a:latin typeface="Lucida Sans" panose="020B0602030504020204" pitchFamily="34" charset="77"/>
            </a:rPr>
            <a:t>Relationship/Emotional Work</a:t>
          </a:r>
        </a:p>
      </dgm:t>
    </dgm:pt>
    <dgm:pt modelId="{0AE7A416-5A81-9448-A9D1-8F35A05FFEC8}" type="parTrans" cxnId="{E97D6485-4252-9844-A38B-BB6E4227A9D5}">
      <dgm:prSet/>
      <dgm:spPr/>
      <dgm:t>
        <a:bodyPr/>
        <a:lstStyle/>
        <a:p>
          <a:endParaRPr lang="en-GB"/>
        </a:p>
      </dgm:t>
    </dgm:pt>
    <dgm:pt modelId="{908288AB-5415-104B-8040-B7C3977EDD36}" type="sibTrans" cxnId="{E97D6485-4252-9844-A38B-BB6E4227A9D5}">
      <dgm:prSet/>
      <dgm:spPr/>
      <dgm:t>
        <a:bodyPr/>
        <a:lstStyle/>
        <a:p>
          <a:endParaRPr lang="en-GB"/>
        </a:p>
      </dgm:t>
    </dgm:pt>
    <dgm:pt modelId="{2E2F7F63-F6D9-7E45-A19B-0D3389BF1261}">
      <dgm:prSet phldrT="[Text]" custT="1"/>
      <dgm:spPr/>
      <dgm:t>
        <a:bodyPr/>
        <a:lstStyle/>
        <a:p>
          <a:r>
            <a:rPr lang="en-GB" sz="1600" dirty="0">
              <a:latin typeface="Lucida Sans" panose="020B0602030504020204" pitchFamily="34" charset="77"/>
            </a:rPr>
            <a:t>Goals and Concerns/Values/Vision of future</a:t>
          </a:r>
        </a:p>
      </dgm:t>
    </dgm:pt>
    <dgm:pt modelId="{14681DBE-342A-C341-ACE1-73F40BA2D647}" type="parTrans" cxnId="{E1357C44-5ACB-D443-A63B-D9F273D10354}">
      <dgm:prSet/>
      <dgm:spPr/>
      <dgm:t>
        <a:bodyPr/>
        <a:lstStyle/>
        <a:p>
          <a:endParaRPr lang="en-GB"/>
        </a:p>
      </dgm:t>
    </dgm:pt>
    <dgm:pt modelId="{D24A9A2D-5B28-9043-BD8F-1722A4197908}" type="sibTrans" cxnId="{E1357C44-5ACB-D443-A63B-D9F273D10354}">
      <dgm:prSet/>
      <dgm:spPr/>
      <dgm:t>
        <a:bodyPr/>
        <a:lstStyle/>
        <a:p>
          <a:endParaRPr lang="en-GB"/>
        </a:p>
      </dgm:t>
    </dgm:pt>
    <dgm:pt modelId="{50FBB6BA-F621-D340-9880-95F3A6D3D412}">
      <dgm:prSet custT="1"/>
      <dgm:spPr/>
      <dgm:t>
        <a:bodyPr/>
        <a:lstStyle/>
        <a:p>
          <a:r>
            <a:rPr lang="en-GB" sz="1600" dirty="0">
              <a:latin typeface="Lucida Sans" panose="020B0602030504020204" pitchFamily="34" charset="77"/>
            </a:rPr>
            <a:t>Generate Options</a:t>
          </a:r>
        </a:p>
      </dgm:t>
    </dgm:pt>
    <dgm:pt modelId="{4EF2C35E-4452-8C45-A696-024B090BBAE6}" type="parTrans" cxnId="{FD5B3A23-E899-EF43-A12F-BD149D6493EC}">
      <dgm:prSet/>
      <dgm:spPr/>
      <dgm:t>
        <a:bodyPr/>
        <a:lstStyle/>
        <a:p>
          <a:endParaRPr lang="en-GB"/>
        </a:p>
      </dgm:t>
    </dgm:pt>
    <dgm:pt modelId="{948D0E0F-31B4-A14B-8A9C-169029DD28C8}" type="sibTrans" cxnId="{FD5B3A23-E899-EF43-A12F-BD149D6493EC}">
      <dgm:prSet/>
      <dgm:spPr/>
      <dgm:t>
        <a:bodyPr/>
        <a:lstStyle/>
        <a:p>
          <a:endParaRPr lang="en-GB"/>
        </a:p>
      </dgm:t>
    </dgm:pt>
    <dgm:pt modelId="{068BF2EF-8702-954A-A56C-BC355DEF7F5C}">
      <dgm:prSet custT="1"/>
      <dgm:spPr/>
      <dgm:t>
        <a:bodyPr/>
        <a:lstStyle/>
        <a:p>
          <a:r>
            <a:rPr lang="en-GB" sz="1600" dirty="0">
              <a:latin typeface="Lucida Sans" panose="020B0602030504020204" pitchFamily="34" charset="77"/>
            </a:rPr>
            <a:t>Neutrals to Facilitate</a:t>
          </a:r>
        </a:p>
      </dgm:t>
    </dgm:pt>
    <dgm:pt modelId="{4EBAD6E7-B5B6-B341-9B82-B31E2CD0AD2B}" type="parTrans" cxnId="{B7CF4B9C-8831-B64E-840B-A6C4AF3E6ECC}">
      <dgm:prSet/>
      <dgm:spPr/>
      <dgm:t>
        <a:bodyPr/>
        <a:lstStyle/>
        <a:p>
          <a:endParaRPr lang="en-GB"/>
        </a:p>
      </dgm:t>
    </dgm:pt>
    <dgm:pt modelId="{382C4ABC-549E-5644-AD0E-26853B137EAE}" type="sibTrans" cxnId="{B7CF4B9C-8831-B64E-840B-A6C4AF3E6ECC}">
      <dgm:prSet/>
      <dgm:spPr/>
      <dgm:t>
        <a:bodyPr/>
        <a:lstStyle/>
        <a:p>
          <a:endParaRPr lang="en-GB"/>
        </a:p>
      </dgm:t>
    </dgm:pt>
    <dgm:pt modelId="{548A1A35-CD3F-B343-A77A-2A6EC828A8B3}">
      <dgm:prSet custT="1"/>
      <dgm:spPr/>
      <dgm:t>
        <a:bodyPr/>
        <a:lstStyle/>
        <a:p>
          <a:r>
            <a:rPr lang="en-GB" sz="1600">
              <a:latin typeface="Lucida Sans" panose="020B0602030504020204" pitchFamily="34" charset="77"/>
            </a:rPr>
            <a:t>Settlement Drafting</a:t>
          </a:r>
        </a:p>
      </dgm:t>
    </dgm:pt>
    <dgm:pt modelId="{6A0F728E-B253-9D4B-A975-5096A4BC73AB}" type="parTrans" cxnId="{ABD60991-5AB7-BC4C-8111-391F377FFA26}">
      <dgm:prSet/>
      <dgm:spPr/>
      <dgm:t>
        <a:bodyPr/>
        <a:lstStyle/>
        <a:p>
          <a:endParaRPr lang="en-GB"/>
        </a:p>
      </dgm:t>
    </dgm:pt>
    <dgm:pt modelId="{6E7300BC-BE3B-4040-B5CD-4574FB730C16}" type="sibTrans" cxnId="{ABD60991-5AB7-BC4C-8111-391F377FFA26}">
      <dgm:prSet/>
      <dgm:spPr/>
      <dgm:t>
        <a:bodyPr/>
        <a:lstStyle/>
        <a:p>
          <a:endParaRPr lang="en-GB"/>
        </a:p>
      </dgm:t>
    </dgm:pt>
    <dgm:pt modelId="{405A6765-C89B-364C-A4DC-D0F38ADDEB12}">
      <dgm:prSet custT="1"/>
      <dgm:spPr/>
      <dgm:t>
        <a:bodyPr/>
        <a:lstStyle/>
        <a:p>
          <a:r>
            <a:rPr lang="en-GB" sz="1600" dirty="0">
              <a:latin typeface="Lucida Sans" panose="020B0602030504020204" pitchFamily="34" charset="77"/>
            </a:rPr>
            <a:t>Joint drafting with questions and comments</a:t>
          </a:r>
        </a:p>
      </dgm:t>
    </dgm:pt>
    <dgm:pt modelId="{397BC835-C1BD-0047-BAE7-E6EC9801AA7B}" type="parTrans" cxnId="{B758ACD2-A30B-C74F-84A5-4EBC6D31360E}">
      <dgm:prSet/>
      <dgm:spPr/>
      <dgm:t>
        <a:bodyPr/>
        <a:lstStyle/>
        <a:p>
          <a:endParaRPr lang="en-GB"/>
        </a:p>
      </dgm:t>
    </dgm:pt>
    <dgm:pt modelId="{B93D1C5C-8A78-EB4C-89D2-2EA5BBCC9E15}" type="sibTrans" cxnId="{B758ACD2-A30B-C74F-84A5-4EBC6D31360E}">
      <dgm:prSet/>
      <dgm:spPr/>
      <dgm:t>
        <a:bodyPr/>
        <a:lstStyle/>
        <a:p>
          <a:endParaRPr lang="en-GB"/>
        </a:p>
      </dgm:t>
    </dgm:pt>
    <dgm:pt modelId="{F75E5E5B-E834-6B4E-9D35-488F3253F853}">
      <dgm:prSet custT="1"/>
      <dgm:spPr/>
      <dgm:t>
        <a:bodyPr/>
        <a:lstStyle/>
        <a:p>
          <a:r>
            <a:rPr lang="en-GB" sz="1600" dirty="0">
              <a:latin typeface="Lucida Sans" panose="020B0602030504020204" pitchFamily="34" charset="77"/>
            </a:rPr>
            <a:t>Review with Clients/ Time to reflect</a:t>
          </a:r>
        </a:p>
      </dgm:t>
    </dgm:pt>
    <dgm:pt modelId="{5EE36D92-6D2C-0A41-A629-6F89AA925EFB}" type="parTrans" cxnId="{F244BEC7-424D-DC4E-A3C6-98976CF30984}">
      <dgm:prSet/>
      <dgm:spPr/>
      <dgm:t>
        <a:bodyPr/>
        <a:lstStyle/>
        <a:p>
          <a:endParaRPr lang="en-GB"/>
        </a:p>
      </dgm:t>
    </dgm:pt>
    <dgm:pt modelId="{4472E23E-C3D2-6646-A2E3-116988A600B8}" type="sibTrans" cxnId="{F244BEC7-424D-DC4E-A3C6-98976CF30984}">
      <dgm:prSet/>
      <dgm:spPr/>
      <dgm:t>
        <a:bodyPr/>
        <a:lstStyle/>
        <a:p>
          <a:endParaRPr lang="en-GB"/>
        </a:p>
      </dgm:t>
    </dgm:pt>
    <dgm:pt modelId="{A9979C36-6EBD-8449-BFCB-BF56E46E5405}">
      <dgm:prSet custT="1"/>
      <dgm:spPr/>
      <dgm:t>
        <a:bodyPr/>
        <a:lstStyle/>
        <a:p>
          <a:r>
            <a:rPr lang="en-GB" sz="1600" dirty="0">
              <a:latin typeface="Lucida Sans" panose="020B0602030504020204" pitchFamily="34" charset="77"/>
            </a:rPr>
            <a:t>Tweak, Finalize and Sign</a:t>
          </a:r>
        </a:p>
      </dgm:t>
    </dgm:pt>
    <dgm:pt modelId="{80A074BB-84FE-3F4C-A27F-22224A5DBDC4}" type="parTrans" cxnId="{A4B69A1B-F3B1-EB4C-A386-9F3E16993677}">
      <dgm:prSet/>
      <dgm:spPr/>
      <dgm:t>
        <a:bodyPr/>
        <a:lstStyle/>
        <a:p>
          <a:endParaRPr lang="en-GB"/>
        </a:p>
      </dgm:t>
    </dgm:pt>
    <dgm:pt modelId="{38A5F9DB-0CF3-AD45-811A-CEE47714071C}" type="sibTrans" cxnId="{A4B69A1B-F3B1-EB4C-A386-9F3E16993677}">
      <dgm:prSet/>
      <dgm:spPr/>
      <dgm:t>
        <a:bodyPr/>
        <a:lstStyle/>
        <a:p>
          <a:endParaRPr lang="en-GB"/>
        </a:p>
      </dgm:t>
    </dgm:pt>
    <dgm:pt modelId="{2AF93CD8-87FC-454E-A0CD-C71FADA2FDDC}" type="pres">
      <dgm:prSet presAssocID="{DAD38F7E-C446-9E41-8418-3AAE6AC4889F}" presName="Name0" presStyleCnt="0">
        <dgm:presLayoutVars>
          <dgm:dir/>
          <dgm:animLvl val="lvl"/>
          <dgm:resizeHandles val="exact"/>
        </dgm:presLayoutVars>
      </dgm:prSet>
      <dgm:spPr/>
    </dgm:pt>
    <dgm:pt modelId="{6B5EC1A7-CF1E-FC49-B24A-630A4FE66189}" type="pres">
      <dgm:prSet presAssocID="{17C4233C-37F6-B94A-BC33-5BCA20A58066}" presName="linNode" presStyleCnt="0"/>
      <dgm:spPr/>
    </dgm:pt>
    <dgm:pt modelId="{98C30013-E315-E642-BAA2-5AB14A0CCDCB}" type="pres">
      <dgm:prSet presAssocID="{17C4233C-37F6-B94A-BC33-5BCA20A58066}" presName="parentText" presStyleLbl="node1" presStyleIdx="0" presStyleCnt="4" custScaleX="1130159" custLinFactNeighborX="381" custLinFactNeighborY="0">
        <dgm:presLayoutVars>
          <dgm:chMax val="1"/>
          <dgm:bulletEnabled val="1"/>
        </dgm:presLayoutVars>
      </dgm:prSet>
      <dgm:spPr/>
    </dgm:pt>
    <dgm:pt modelId="{E203E38A-17AA-5340-8507-5C690D7AE465}" type="pres">
      <dgm:prSet presAssocID="{17C4233C-37F6-B94A-BC33-5BCA20A58066}" presName="descendantText" presStyleLbl="alignAccFollowNode1" presStyleIdx="0" presStyleCnt="4" custScaleX="2000000" custLinFactNeighborX="677" custLinFactNeighborY="260">
        <dgm:presLayoutVars>
          <dgm:bulletEnabled val="1"/>
        </dgm:presLayoutVars>
      </dgm:prSet>
      <dgm:spPr/>
    </dgm:pt>
    <dgm:pt modelId="{3015D182-40D8-9F40-A489-1B7C23CD7995}" type="pres">
      <dgm:prSet presAssocID="{EC0634D8-BC3F-CF45-AF59-654102052EC5}" presName="sp" presStyleCnt="0"/>
      <dgm:spPr/>
    </dgm:pt>
    <dgm:pt modelId="{92EC864A-A6C1-5541-9E5E-44D3EB846580}" type="pres">
      <dgm:prSet presAssocID="{4D834D92-EF1C-1644-8515-C70C3562BE7B}" presName="linNode" presStyleCnt="0"/>
      <dgm:spPr/>
    </dgm:pt>
    <dgm:pt modelId="{8BCADFF8-F3B4-F94A-926D-4885A1FCE9C4}" type="pres">
      <dgm:prSet presAssocID="{4D834D92-EF1C-1644-8515-C70C3562BE7B}" presName="parentText" presStyleLbl="node1" presStyleIdx="1" presStyleCnt="4" custScaleX="1130159" custLinFactNeighborX="381" custLinFactNeighborY="208">
        <dgm:presLayoutVars>
          <dgm:chMax val="1"/>
          <dgm:bulletEnabled val="1"/>
        </dgm:presLayoutVars>
      </dgm:prSet>
      <dgm:spPr/>
    </dgm:pt>
    <dgm:pt modelId="{171CF74C-2A28-1344-A81F-1D9684585FA6}" type="pres">
      <dgm:prSet presAssocID="{4D834D92-EF1C-1644-8515-C70C3562BE7B}" presName="descendantText" presStyleLbl="alignAccFollowNode1" presStyleIdx="1" presStyleCnt="4" custScaleX="2000000" custLinFactNeighborX="677" custLinFactNeighborY="260">
        <dgm:presLayoutVars>
          <dgm:bulletEnabled val="1"/>
        </dgm:presLayoutVars>
      </dgm:prSet>
      <dgm:spPr/>
    </dgm:pt>
    <dgm:pt modelId="{78618941-4397-2C43-BD23-CD699A0D1C7C}" type="pres">
      <dgm:prSet presAssocID="{8E26BA6D-C990-A844-A5A6-F0505DB59C35}" presName="sp" presStyleCnt="0"/>
      <dgm:spPr/>
    </dgm:pt>
    <dgm:pt modelId="{E1BA9F6B-8B89-EF48-86BC-1E4BAAD6CDEA}" type="pres">
      <dgm:prSet presAssocID="{03812592-799A-1746-8B1C-C31296AD552C}" presName="linNode" presStyleCnt="0"/>
      <dgm:spPr/>
    </dgm:pt>
    <dgm:pt modelId="{9AFE8690-F88D-884A-9B9D-65AAAFF14AD9}" type="pres">
      <dgm:prSet presAssocID="{03812592-799A-1746-8B1C-C31296AD552C}" presName="parentText" presStyleLbl="node1" presStyleIdx="2" presStyleCnt="4" custScaleX="1130159" custLinFactNeighborX="381" custLinFactNeighborY="208">
        <dgm:presLayoutVars>
          <dgm:chMax val="1"/>
          <dgm:bulletEnabled val="1"/>
        </dgm:presLayoutVars>
      </dgm:prSet>
      <dgm:spPr/>
    </dgm:pt>
    <dgm:pt modelId="{431B7D68-F2A8-C840-9CD6-20ADCA01AE49}" type="pres">
      <dgm:prSet presAssocID="{03812592-799A-1746-8B1C-C31296AD552C}" presName="descendantText" presStyleLbl="alignAccFollowNode1" presStyleIdx="2" presStyleCnt="4" custScaleX="2000000" custLinFactNeighborX="677" custLinFactNeighborY="260">
        <dgm:presLayoutVars>
          <dgm:bulletEnabled val="1"/>
        </dgm:presLayoutVars>
      </dgm:prSet>
      <dgm:spPr/>
    </dgm:pt>
    <dgm:pt modelId="{12DE1E4A-8D4F-034E-841A-80BFDA80CFDB}" type="pres">
      <dgm:prSet presAssocID="{5DC964E5-1DA8-814F-902B-E84614F9EA14}" presName="sp" presStyleCnt="0"/>
      <dgm:spPr/>
    </dgm:pt>
    <dgm:pt modelId="{D8422D7C-FC05-3945-A7D2-B323991F8175}" type="pres">
      <dgm:prSet presAssocID="{548A1A35-CD3F-B343-A77A-2A6EC828A8B3}" presName="linNode" presStyleCnt="0"/>
      <dgm:spPr/>
    </dgm:pt>
    <dgm:pt modelId="{9BBAC61A-3F58-324F-B6C6-D78B3A600809}" type="pres">
      <dgm:prSet presAssocID="{548A1A35-CD3F-B343-A77A-2A6EC828A8B3}" presName="parentText" presStyleLbl="node1" presStyleIdx="3" presStyleCnt="4" custScaleX="1138909" custLinFactNeighborX="381" custLinFactNeighborY="208">
        <dgm:presLayoutVars>
          <dgm:chMax val="1"/>
          <dgm:bulletEnabled val="1"/>
        </dgm:presLayoutVars>
      </dgm:prSet>
      <dgm:spPr/>
    </dgm:pt>
    <dgm:pt modelId="{F45A7FCB-0FE7-014C-8973-C0A4B41499EE}" type="pres">
      <dgm:prSet presAssocID="{548A1A35-CD3F-B343-A77A-2A6EC828A8B3}" presName="descendantText" presStyleLbl="alignAccFollowNode1" presStyleIdx="3" presStyleCnt="4" custScaleX="2000000" custLinFactNeighborX="677" custLinFactNeighborY="260">
        <dgm:presLayoutVars>
          <dgm:bulletEnabled val="1"/>
        </dgm:presLayoutVars>
      </dgm:prSet>
      <dgm:spPr/>
    </dgm:pt>
  </dgm:ptLst>
  <dgm:cxnLst>
    <dgm:cxn modelId="{DE2E240A-DD96-754D-A7D9-9A9D9DD31E0A}" srcId="{03812592-799A-1746-8B1C-C31296AD552C}" destId="{6B0F4633-E1E2-F34A-8020-DBC038B68092}" srcOrd="2" destOrd="0" parTransId="{DBB7ADB8-895F-CA42-AE1D-8F1F4BAF65C8}" sibTransId="{4E089419-F4DB-9E49-B797-374FCB0B281D}"/>
    <dgm:cxn modelId="{CB629412-9ADD-2141-81CA-0C778DBFE93C}" type="presOf" srcId="{50FBB6BA-F621-D340-9880-95F3A6D3D412}" destId="{431B7D68-F2A8-C840-9CD6-20ADCA01AE49}" srcOrd="0" destOrd="3" presId="urn:microsoft.com/office/officeart/2005/8/layout/vList5"/>
    <dgm:cxn modelId="{A4B69A1B-F3B1-EB4C-A386-9F3E16993677}" srcId="{548A1A35-CD3F-B343-A77A-2A6EC828A8B3}" destId="{A9979C36-6EBD-8449-BFCB-BF56E46E5405}" srcOrd="2" destOrd="0" parTransId="{80A074BB-84FE-3F4C-A27F-22224A5DBDC4}" sibTransId="{38A5F9DB-0CF3-AD45-811A-CEE47714071C}"/>
    <dgm:cxn modelId="{FD5B3A23-E899-EF43-A12F-BD149D6493EC}" srcId="{03812592-799A-1746-8B1C-C31296AD552C}" destId="{50FBB6BA-F621-D340-9880-95F3A6D3D412}" srcOrd="3" destOrd="0" parTransId="{4EF2C35E-4452-8C45-A696-024B090BBAE6}" sibTransId="{948D0E0F-31B4-A14B-8A9C-169029DD28C8}"/>
    <dgm:cxn modelId="{C7C2DE24-4621-004B-A9AB-A970A67B206B}" type="presOf" srcId="{F40F6524-C016-364C-8778-C8C0F5D4C71D}" destId="{171CF74C-2A28-1344-A81F-1D9684585FA6}" srcOrd="0" destOrd="1" presId="urn:microsoft.com/office/officeart/2005/8/layout/vList5"/>
    <dgm:cxn modelId="{8FE1EC2B-15B0-5D45-B842-7354F52DACC7}" type="presOf" srcId="{4D834D92-EF1C-1644-8515-C70C3562BE7B}" destId="{8BCADFF8-F3B4-F94A-926D-4885A1FCE9C4}" srcOrd="0" destOrd="0" presId="urn:microsoft.com/office/officeart/2005/8/layout/vList5"/>
    <dgm:cxn modelId="{5562442C-714A-6E40-8827-84CC3BF120F9}" type="presOf" srcId="{82188B7E-4039-0C42-9EAB-379C4CE9DA18}" destId="{171CF74C-2A28-1344-A81F-1D9684585FA6}" srcOrd="0" destOrd="0" presId="urn:microsoft.com/office/officeart/2005/8/layout/vList5"/>
    <dgm:cxn modelId="{C035F934-2B48-544E-937E-AC33E573F64F}" type="presOf" srcId="{F75E5E5B-E834-6B4E-9D35-488F3253F853}" destId="{F45A7FCB-0FE7-014C-8973-C0A4B41499EE}" srcOrd="0" destOrd="1" presId="urn:microsoft.com/office/officeart/2005/8/layout/vList5"/>
    <dgm:cxn modelId="{E1357C44-5ACB-D443-A63B-D9F273D10354}" srcId="{17C4233C-37F6-B94A-BC33-5BCA20A58066}" destId="{2E2F7F63-F6D9-7E45-A19B-0D3389BF1261}" srcOrd="2" destOrd="0" parTransId="{14681DBE-342A-C341-ACE1-73F40BA2D647}" sibTransId="{D24A9A2D-5B28-9043-BD8F-1722A4197908}"/>
    <dgm:cxn modelId="{DECAD048-B090-384B-A94A-E45D5B720AA7}" srcId="{17C4233C-37F6-B94A-BC33-5BCA20A58066}" destId="{62ECB33C-DF50-8446-B0AA-3DE8587A0898}" srcOrd="0" destOrd="0" parTransId="{1D64A28A-8FB3-9E42-9BBB-BB801BAC36BC}" sibTransId="{F399CF06-FCF6-8543-B25B-F99E7E8C4BB0}"/>
    <dgm:cxn modelId="{88B4A15E-47B9-164F-A629-AC0986D1CBB4}" type="presOf" srcId="{A9979C36-6EBD-8449-BFCB-BF56E46E5405}" destId="{F45A7FCB-0FE7-014C-8973-C0A4B41499EE}" srcOrd="0" destOrd="2" presId="urn:microsoft.com/office/officeart/2005/8/layout/vList5"/>
    <dgm:cxn modelId="{E97D6485-4252-9844-A38B-BB6E4227A9D5}" srcId="{4D834D92-EF1C-1644-8515-C70C3562BE7B}" destId="{C284DD54-4B55-3049-B182-CBB8B88484AA}" srcOrd="2" destOrd="0" parTransId="{0AE7A416-5A81-9448-A9D1-8F35A05FFEC8}" sibTransId="{908288AB-5415-104B-8040-B7C3977EDD36}"/>
    <dgm:cxn modelId="{EB992B90-E453-EE44-AD14-F574995FD502}" srcId="{17C4233C-37F6-B94A-BC33-5BCA20A58066}" destId="{C50FEBB4-AE73-1149-8D22-7834A0329304}" srcOrd="1" destOrd="0" parTransId="{D3C24B6A-2BDC-8D48-84C7-4B211740B659}" sibTransId="{32A3723B-795B-EE42-83EC-82BC083A35F3}"/>
    <dgm:cxn modelId="{ABD60991-5AB7-BC4C-8111-391F377FFA26}" srcId="{DAD38F7E-C446-9E41-8418-3AAE6AC4889F}" destId="{548A1A35-CD3F-B343-A77A-2A6EC828A8B3}" srcOrd="3" destOrd="0" parTransId="{6A0F728E-B253-9D4B-A975-5096A4BC73AB}" sibTransId="{6E7300BC-BE3B-4040-B5CD-4574FB730C16}"/>
    <dgm:cxn modelId="{0FAF5591-65B3-A143-A701-BC3134C132D8}" srcId="{DAD38F7E-C446-9E41-8418-3AAE6AC4889F}" destId="{03812592-799A-1746-8B1C-C31296AD552C}" srcOrd="2" destOrd="0" parTransId="{3E249455-AE5F-8045-B735-EF804D1D674D}" sibTransId="{5DC964E5-1DA8-814F-902B-E84614F9EA14}"/>
    <dgm:cxn modelId="{1D417C95-60CE-2946-96FD-3B370A24A15B}" type="presOf" srcId="{6B0F4633-E1E2-F34A-8020-DBC038B68092}" destId="{431B7D68-F2A8-C840-9CD6-20ADCA01AE49}" srcOrd="0" destOrd="2" presId="urn:microsoft.com/office/officeart/2005/8/layout/vList5"/>
    <dgm:cxn modelId="{B7CF4B9C-8831-B64E-840B-A6C4AF3E6ECC}" srcId="{03812592-799A-1746-8B1C-C31296AD552C}" destId="{068BF2EF-8702-954A-A56C-BC355DEF7F5C}" srcOrd="0" destOrd="0" parTransId="{4EBAD6E7-B5B6-B341-9B82-B31E2CD0AD2B}" sibTransId="{382C4ABC-549E-5644-AD0E-26853B137EAE}"/>
    <dgm:cxn modelId="{886800A3-F66F-194B-80A4-1A86035D64D9}" type="presOf" srcId="{2E2F7F63-F6D9-7E45-A19B-0D3389BF1261}" destId="{E203E38A-17AA-5340-8507-5C690D7AE465}" srcOrd="0" destOrd="2" presId="urn:microsoft.com/office/officeart/2005/8/layout/vList5"/>
    <dgm:cxn modelId="{A0D554A3-0B2A-2342-834F-3E24E64B7CA9}" srcId="{4D834D92-EF1C-1644-8515-C70C3562BE7B}" destId="{F40F6524-C016-364C-8778-C8C0F5D4C71D}" srcOrd="1" destOrd="0" parTransId="{97F8B890-BB42-C04B-88E1-7E09E7DC7621}" sibTransId="{32048FF1-FCE3-2742-A91E-B06AAC55DC8D}"/>
    <dgm:cxn modelId="{835B1AAB-CC8B-E144-B683-9313E199CCAF}" type="presOf" srcId="{DAD38F7E-C446-9E41-8418-3AAE6AC4889F}" destId="{2AF93CD8-87FC-454E-A0CD-C71FADA2FDDC}" srcOrd="0" destOrd="0" presId="urn:microsoft.com/office/officeart/2005/8/layout/vList5"/>
    <dgm:cxn modelId="{BC682DB4-40FD-E441-9270-5F0A695D132A}" type="presOf" srcId="{C50FEBB4-AE73-1149-8D22-7834A0329304}" destId="{E203E38A-17AA-5340-8507-5C690D7AE465}" srcOrd="0" destOrd="1" presId="urn:microsoft.com/office/officeart/2005/8/layout/vList5"/>
    <dgm:cxn modelId="{4D7046BC-783A-8E42-BA4C-2319B1EE82E0}" type="presOf" srcId="{068BF2EF-8702-954A-A56C-BC355DEF7F5C}" destId="{431B7D68-F2A8-C840-9CD6-20ADCA01AE49}" srcOrd="0" destOrd="0" presId="urn:microsoft.com/office/officeart/2005/8/layout/vList5"/>
    <dgm:cxn modelId="{546DD5C6-B5F3-2442-A5E0-A56C10D9E906}" srcId="{DAD38F7E-C446-9E41-8418-3AAE6AC4889F}" destId="{4D834D92-EF1C-1644-8515-C70C3562BE7B}" srcOrd="1" destOrd="0" parTransId="{743EF8BD-3AA9-654B-A82F-D18F5E09B3F5}" sibTransId="{8E26BA6D-C990-A844-A5A6-F0505DB59C35}"/>
    <dgm:cxn modelId="{F244BEC7-424D-DC4E-A3C6-98976CF30984}" srcId="{548A1A35-CD3F-B343-A77A-2A6EC828A8B3}" destId="{F75E5E5B-E834-6B4E-9D35-488F3253F853}" srcOrd="1" destOrd="0" parTransId="{5EE36D92-6D2C-0A41-A629-6F89AA925EFB}" sibTransId="{4472E23E-C3D2-6646-A2E3-116988A600B8}"/>
    <dgm:cxn modelId="{B758ACD2-A30B-C74F-84A5-4EBC6D31360E}" srcId="{548A1A35-CD3F-B343-A77A-2A6EC828A8B3}" destId="{405A6765-C89B-364C-A4DC-D0F38ADDEB12}" srcOrd="0" destOrd="0" parTransId="{397BC835-C1BD-0047-BAE7-E6EC9801AA7B}" sibTransId="{B93D1C5C-8A78-EB4C-89D2-2EA5BBCC9E15}"/>
    <dgm:cxn modelId="{A33776D5-8FC7-6242-8B7A-71B6807FCCDC}" type="presOf" srcId="{17C4233C-37F6-B94A-BC33-5BCA20A58066}" destId="{98C30013-E315-E642-BAA2-5AB14A0CCDCB}" srcOrd="0" destOrd="0" presId="urn:microsoft.com/office/officeart/2005/8/layout/vList5"/>
    <dgm:cxn modelId="{CEF814D6-4332-DF47-9D83-8E096D79F336}" type="presOf" srcId="{548A1A35-CD3F-B343-A77A-2A6EC828A8B3}" destId="{9BBAC61A-3F58-324F-B6C6-D78B3A600809}" srcOrd="0" destOrd="0" presId="urn:microsoft.com/office/officeart/2005/8/layout/vList5"/>
    <dgm:cxn modelId="{0D9E4ADD-A39B-D84B-99CC-C75EA52BE0DA}" type="presOf" srcId="{03812592-799A-1746-8B1C-C31296AD552C}" destId="{9AFE8690-F88D-884A-9B9D-65AAAFF14AD9}" srcOrd="0" destOrd="0" presId="urn:microsoft.com/office/officeart/2005/8/layout/vList5"/>
    <dgm:cxn modelId="{5DC109E0-9974-E248-85A9-27B808D92E8D}" type="presOf" srcId="{C284DD54-4B55-3049-B182-CBB8B88484AA}" destId="{171CF74C-2A28-1344-A81F-1D9684585FA6}" srcOrd="0" destOrd="2" presId="urn:microsoft.com/office/officeart/2005/8/layout/vList5"/>
    <dgm:cxn modelId="{06C755E2-E446-7143-A38B-567E68B509C9}" srcId="{4D834D92-EF1C-1644-8515-C70C3562BE7B}" destId="{82188B7E-4039-0C42-9EAB-379C4CE9DA18}" srcOrd="0" destOrd="0" parTransId="{7006D029-0524-5441-B05B-881CA4F66E0F}" sibTransId="{CD17E81B-B77E-F348-B6D4-0EAB8EA2BB90}"/>
    <dgm:cxn modelId="{8BB803E3-76E7-444F-9F31-37A6173EAC7A}" srcId="{DAD38F7E-C446-9E41-8418-3AAE6AC4889F}" destId="{17C4233C-37F6-B94A-BC33-5BCA20A58066}" srcOrd="0" destOrd="0" parTransId="{E428B14D-6ADC-0D46-8D29-3DF4E2B908F7}" sibTransId="{EC0634D8-BC3F-CF45-AF59-654102052EC5}"/>
    <dgm:cxn modelId="{6C870BE3-68AF-EB4B-A0D5-6326EF9B3F3C}" type="presOf" srcId="{405A6765-C89B-364C-A4DC-D0F38ADDEB12}" destId="{F45A7FCB-0FE7-014C-8973-C0A4B41499EE}" srcOrd="0" destOrd="0" presId="urn:microsoft.com/office/officeart/2005/8/layout/vList5"/>
    <dgm:cxn modelId="{260703FC-B3A4-904A-9FAF-6A0D98717451}" srcId="{03812592-799A-1746-8B1C-C31296AD552C}" destId="{EF65C79D-BC33-C64D-ABD4-E57416DFD548}" srcOrd="1" destOrd="0" parTransId="{F7106486-2EFE-494E-9545-07965B10B1A3}" sibTransId="{53CA3A2A-DA68-6246-ABF3-18FD39AB4929}"/>
    <dgm:cxn modelId="{6ED552FC-3979-B047-953E-6240453F63DC}" type="presOf" srcId="{EF65C79D-BC33-C64D-ABD4-E57416DFD548}" destId="{431B7D68-F2A8-C840-9CD6-20ADCA01AE49}" srcOrd="0" destOrd="1" presId="urn:microsoft.com/office/officeart/2005/8/layout/vList5"/>
    <dgm:cxn modelId="{1EFB98FD-4A85-8648-9BC9-0FAF80404C5C}" type="presOf" srcId="{62ECB33C-DF50-8446-B0AA-3DE8587A0898}" destId="{E203E38A-17AA-5340-8507-5C690D7AE465}" srcOrd="0" destOrd="0" presId="urn:microsoft.com/office/officeart/2005/8/layout/vList5"/>
    <dgm:cxn modelId="{2E50EA7B-0685-8647-81F1-07C1B89F8688}" type="presParOf" srcId="{2AF93CD8-87FC-454E-A0CD-C71FADA2FDDC}" destId="{6B5EC1A7-CF1E-FC49-B24A-630A4FE66189}" srcOrd="0" destOrd="0" presId="urn:microsoft.com/office/officeart/2005/8/layout/vList5"/>
    <dgm:cxn modelId="{141A5E60-8A29-144C-921F-4E6BFFCD1F37}" type="presParOf" srcId="{6B5EC1A7-CF1E-FC49-B24A-630A4FE66189}" destId="{98C30013-E315-E642-BAA2-5AB14A0CCDCB}" srcOrd="0" destOrd="0" presId="urn:microsoft.com/office/officeart/2005/8/layout/vList5"/>
    <dgm:cxn modelId="{0B18BBE6-7CAF-F344-BB47-3456FA402AA3}" type="presParOf" srcId="{6B5EC1A7-CF1E-FC49-B24A-630A4FE66189}" destId="{E203E38A-17AA-5340-8507-5C690D7AE465}" srcOrd="1" destOrd="0" presId="urn:microsoft.com/office/officeart/2005/8/layout/vList5"/>
    <dgm:cxn modelId="{504F586D-E819-A34A-83A6-060E895F0458}" type="presParOf" srcId="{2AF93CD8-87FC-454E-A0CD-C71FADA2FDDC}" destId="{3015D182-40D8-9F40-A489-1B7C23CD7995}" srcOrd="1" destOrd="0" presId="urn:microsoft.com/office/officeart/2005/8/layout/vList5"/>
    <dgm:cxn modelId="{2D043704-3D38-AE40-8977-0D696F0182A1}" type="presParOf" srcId="{2AF93CD8-87FC-454E-A0CD-C71FADA2FDDC}" destId="{92EC864A-A6C1-5541-9E5E-44D3EB846580}" srcOrd="2" destOrd="0" presId="urn:microsoft.com/office/officeart/2005/8/layout/vList5"/>
    <dgm:cxn modelId="{3BAADFB8-8FB5-6147-A2AD-CB375DAA4225}" type="presParOf" srcId="{92EC864A-A6C1-5541-9E5E-44D3EB846580}" destId="{8BCADFF8-F3B4-F94A-926D-4885A1FCE9C4}" srcOrd="0" destOrd="0" presId="urn:microsoft.com/office/officeart/2005/8/layout/vList5"/>
    <dgm:cxn modelId="{DAB27250-A075-EC4B-A20E-87E1F9392532}" type="presParOf" srcId="{92EC864A-A6C1-5541-9E5E-44D3EB846580}" destId="{171CF74C-2A28-1344-A81F-1D9684585FA6}" srcOrd="1" destOrd="0" presId="urn:microsoft.com/office/officeart/2005/8/layout/vList5"/>
    <dgm:cxn modelId="{63635DF8-21E2-6B4D-B31B-E35573A77CB0}" type="presParOf" srcId="{2AF93CD8-87FC-454E-A0CD-C71FADA2FDDC}" destId="{78618941-4397-2C43-BD23-CD699A0D1C7C}" srcOrd="3" destOrd="0" presId="urn:microsoft.com/office/officeart/2005/8/layout/vList5"/>
    <dgm:cxn modelId="{398B34ED-BB60-634C-902E-B47EFF6A9A82}" type="presParOf" srcId="{2AF93CD8-87FC-454E-A0CD-C71FADA2FDDC}" destId="{E1BA9F6B-8B89-EF48-86BC-1E4BAAD6CDEA}" srcOrd="4" destOrd="0" presId="urn:microsoft.com/office/officeart/2005/8/layout/vList5"/>
    <dgm:cxn modelId="{EB03544C-654E-B64C-A65A-12540F77E0A7}" type="presParOf" srcId="{E1BA9F6B-8B89-EF48-86BC-1E4BAAD6CDEA}" destId="{9AFE8690-F88D-884A-9B9D-65AAAFF14AD9}" srcOrd="0" destOrd="0" presId="urn:microsoft.com/office/officeart/2005/8/layout/vList5"/>
    <dgm:cxn modelId="{47AB57D9-EB70-0A40-AB8E-DBA953F585E7}" type="presParOf" srcId="{E1BA9F6B-8B89-EF48-86BC-1E4BAAD6CDEA}" destId="{431B7D68-F2A8-C840-9CD6-20ADCA01AE49}" srcOrd="1" destOrd="0" presId="urn:microsoft.com/office/officeart/2005/8/layout/vList5"/>
    <dgm:cxn modelId="{F98ED6EA-26F8-2443-8492-761EE13A2BF0}" type="presParOf" srcId="{2AF93CD8-87FC-454E-A0CD-C71FADA2FDDC}" destId="{12DE1E4A-8D4F-034E-841A-80BFDA80CFDB}" srcOrd="5" destOrd="0" presId="urn:microsoft.com/office/officeart/2005/8/layout/vList5"/>
    <dgm:cxn modelId="{B7F63EAD-067C-514A-A9A0-2BDA2DF66669}" type="presParOf" srcId="{2AF93CD8-87FC-454E-A0CD-C71FADA2FDDC}" destId="{D8422D7C-FC05-3945-A7D2-B323991F8175}" srcOrd="6" destOrd="0" presId="urn:microsoft.com/office/officeart/2005/8/layout/vList5"/>
    <dgm:cxn modelId="{C020E08E-6D7D-6245-AF55-DF52D7B5BA78}" type="presParOf" srcId="{D8422D7C-FC05-3945-A7D2-B323991F8175}" destId="{9BBAC61A-3F58-324F-B6C6-D78B3A600809}" srcOrd="0" destOrd="0" presId="urn:microsoft.com/office/officeart/2005/8/layout/vList5"/>
    <dgm:cxn modelId="{A6E600F5-F77F-D746-97EA-B81745484539}" type="presParOf" srcId="{D8422D7C-FC05-3945-A7D2-B323991F8175}" destId="{F45A7FCB-0FE7-014C-8973-C0A4B41499E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B5C5D-864C-415E-9E01-1BD95769EBA0}">
      <dsp:nvSpPr>
        <dsp:cNvPr id="0" name=""/>
        <dsp:cNvSpPr/>
      </dsp:nvSpPr>
      <dsp:spPr>
        <a:xfrm>
          <a:off x="0" y="4474"/>
          <a:ext cx="7193527" cy="1532661"/>
        </a:xfrm>
        <a:prstGeom prst="roundRect">
          <a:avLst>
            <a:gd name="adj" fmla="val 10000"/>
          </a:avLst>
        </a:prstGeom>
        <a:solidFill>
          <a:schemeClr val="bg2">
            <a:lumMod val="20000"/>
            <a:lumOff val="80000"/>
            <a:alpha val="62000"/>
          </a:schemeClr>
        </a:solidFill>
        <a:ln>
          <a:noFill/>
        </a:ln>
        <a:effectLst/>
      </dsp:spPr>
      <dsp:style>
        <a:lnRef idx="0">
          <a:scrgbClr r="0" g="0" b="0"/>
        </a:lnRef>
        <a:fillRef idx="1">
          <a:scrgbClr r="0" g="0" b="0"/>
        </a:fillRef>
        <a:effectRef idx="0">
          <a:scrgbClr r="0" g="0" b="0"/>
        </a:effectRef>
        <a:fontRef idx="minor"/>
      </dsp:style>
    </dsp:sp>
    <dsp:sp modelId="{F7B3C12D-2405-49DF-8818-3B6B49CF4F09}">
      <dsp:nvSpPr>
        <dsp:cNvPr id="0" name=""/>
        <dsp:cNvSpPr/>
      </dsp:nvSpPr>
      <dsp:spPr>
        <a:xfrm>
          <a:off x="463630" y="349322"/>
          <a:ext cx="843787" cy="842963"/>
        </a:xfrm>
        <a:prstGeom prst="rect">
          <a:avLst/>
        </a:prstGeom>
        <a:blipFill>
          <a:blip xmlns:r="http://schemas.openxmlformats.org/officeDocument/2006/relationships" r:embed="rId1">
            <a:duotone>
              <a:schemeClr val="accent5">
                <a:shade val="45000"/>
                <a:satMod val="135000"/>
              </a:schemeClr>
              <a:prstClr val="white"/>
            </a:duotone>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8A4F11-A1E0-489E-8162-AEB897C30B95}">
      <dsp:nvSpPr>
        <dsp:cNvPr id="0" name=""/>
        <dsp:cNvSpPr/>
      </dsp:nvSpPr>
      <dsp:spPr>
        <a:xfrm>
          <a:off x="1771048" y="4474"/>
          <a:ext cx="5329444" cy="1534159"/>
        </a:xfrm>
        <a:prstGeom prst="rect">
          <a:avLst/>
        </a:prstGeom>
        <a:solidFill>
          <a:schemeClr val="bg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62365" tIns="162365" rIns="162365" bIns="162365" numCol="1" spcCol="1270" anchor="ctr" anchorCtr="0">
          <a:noAutofit/>
        </a:bodyPr>
        <a:lstStyle/>
        <a:p>
          <a:pPr marL="0" lvl="0" indent="0" algn="l" defTabSz="977900">
            <a:lnSpc>
              <a:spcPct val="100000"/>
            </a:lnSpc>
            <a:spcBef>
              <a:spcPct val="0"/>
            </a:spcBef>
            <a:spcAft>
              <a:spcPct val="35000"/>
            </a:spcAft>
            <a:buNone/>
          </a:pPr>
          <a:r>
            <a:rPr lang="en-CA" sz="2200" kern="1200" dirty="0">
              <a:solidFill>
                <a:schemeClr val="tx2"/>
              </a:solidFill>
              <a:latin typeface="Lucida Sans" panose="020B0602030504020204" pitchFamily="34" charset="77"/>
            </a:rPr>
            <a:t>Agreement reflects the values and goals of both spouses and acknowledges the relationship they are building together</a:t>
          </a:r>
          <a:endParaRPr lang="en-US" sz="2200" kern="1200" dirty="0">
            <a:solidFill>
              <a:schemeClr val="tx2"/>
            </a:solidFill>
            <a:latin typeface="Lucida Sans" panose="020B0602030504020204" pitchFamily="34" charset="77"/>
          </a:endParaRPr>
        </a:p>
      </dsp:txBody>
      <dsp:txXfrm>
        <a:off x="1771048" y="4474"/>
        <a:ext cx="5329444" cy="1534159"/>
      </dsp:txXfrm>
    </dsp:sp>
    <dsp:sp modelId="{650BED4B-F9EE-4A83-A08A-18540CAD3103}">
      <dsp:nvSpPr>
        <dsp:cNvPr id="0" name=""/>
        <dsp:cNvSpPr/>
      </dsp:nvSpPr>
      <dsp:spPr>
        <a:xfrm>
          <a:off x="0" y="1899612"/>
          <a:ext cx="7193527" cy="1532661"/>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6213C9CE-4BEC-489F-A2D9-6B5EC71D7D34}">
      <dsp:nvSpPr>
        <dsp:cNvPr id="0" name=""/>
        <dsp:cNvSpPr/>
      </dsp:nvSpPr>
      <dsp:spPr>
        <a:xfrm>
          <a:off x="463630" y="2244461"/>
          <a:ext cx="843787" cy="842963"/>
        </a:xfrm>
        <a:prstGeom prst="rect">
          <a:avLst/>
        </a:prstGeom>
        <a:blipFill>
          <a:blip xmlns:r="http://schemas.openxmlformats.org/officeDocument/2006/relationships" r:embed="rId3">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62E8E4-83B3-41D7-B5D4-426286FE7760}">
      <dsp:nvSpPr>
        <dsp:cNvPr id="0" name=""/>
        <dsp:cNvSpPr/>
      </dsp:nvSpPr>
      <dsp:spPr>
        <a:xfrm>
          <a:off x="1771048" y="1899612"/>
          <a:ext cx="5329444" cy="1534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65" tIns="162365" rIns="162365" bIns="162365" numCol="1" spcCol="1270" anchor="ctr" anchorCtr="0">
          <a:noAutofit/>
        </a:bodyPr>
        <a:lstStyle/>
        <a:p>
          <a:pPr marL="0" lvl="0" indent="0" algn="l" defTabSz="977900">
            <a:lnSpc>
              <a:spcPct val="100000"/>
            </a:lnSpc>
            <a:spcBef>
              <a:spcPct val="0"/>
            </a:spcBef>
            <a:spcAft>
              <a:spcPct val="35000"/>
            </a:spcAft>
            <a:buNone/>
          </a:pPr>
          <a:r>
            <a:rPr lang="en-CA" sz="2200" kern="1200">
              <a:solidFill>
                <a:schemeClr val="tx2"/>
              </a:solidFill>
              <a:latin typeface="Lucida Sans" panose="020B0602030504020204" pitchFamily="34" charset="77"/>
            </a:rPr>
            <a:t>Provides a full and clear picture of their financial situation</a:t>
          </a:r>
          <a:endParaRPr lang="en-US" sz="2200" kern="1200">
            <a:solidFill>
              <a:schemeClr val="tx2"/>
            </a:solidFill>
            <a:latin typeface="Lucida Sans" panose="020B0602030504020204" pitchFamily="34" charset="77"/>
          </a:endParaRPr>
        </a:p>
      </dsp:txBody>
      <dsp:txXfrm>
        <a:off x="1771048" y="1899612"/>
        <a:ext cx="5329444" cy="1534159"/>
      </dsp:txXfrm>
    </dsp:sp>
    <dsp:sp modelId="{C111C745-9274-417B-B778-BF1F18F3EA37}">
      <dsp:nvSpPr>
        <dsp:cNvPr id="0" name=""/>
        <dsp:cNvSpPr/>
      </dsp:nvSpPr>
      <dsp:spPr>
        <a:xfrm>
          <a:off x="0" y="3794751"/>
          <a:ext cx="7193527" cy="1532661"/>
        </a:xfrm>
        <a:prstGeom prst="roundRect">
          <a:avLst>
            <a:gd name="adj" fmla="val 10000"/>
          </a:avLst>
        </a:prstGeom>
        <a:solidFill>
          <a:schemeClr val="bg2">
            <a:lumMod val="20000"/>
            <a:lumOff val="80000"/>
          </a:schemeClr>
        </a:solidFill>
        <a:ln>
          <a:noFill/>
        </a:ln>
        <a:effectLst/>
      </dsp:spPr>
      <dsp:style>
        <a:lnRef idx="0">
          <a:scrgbClr r="0" g="0" b="0"/>
        </a:lnRef>
        <a:fillRef idx="1">
          <a:scrgbClr r="0" g="0" b="0"/>
        </a:fillRef>
        <a:effectRef idx="0">
          <a:scrgbClr r="0" g="0" b="0"/>
        </a:effectRef>
        <a:fontRef idx="minor"/>
      </dsp:style>
    </dsp:sp>
    <dsp:sp modelId="{2B2A209F-7FD9-4982-A41A-EF910C4C486E}">
      <dsp:nvSpPr>
        <dsp:cNvPr id="0" name=""/>
        <dsp:cNvSpPr/>
      </dsp:nvSpPr>
      <dsp:spPr>
        <a:xfrm>
          <a:off x="463630" y="4139599"/>
          <a:ext cx="843787" cy="842963"/>
        </a:xfrm>
        <a:prstGeom prst="rect">
          <a:avLst/>
        </a:prstGeom>
        <a:blipFill>
          <a:blip xmlns:r="http://schemas.openxmlformats.org/officeDocument/2006/relationships" r:embed="rId5">
            <a:duotone>
              <a:schemeClr val="accent5">
                <a:shade val="45000"/>
                <a:satMod val="135000"/>
              </a:schemeClr>
              <a:prstClr val="white"/>
            </a:duotone>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6D86E2B-14C8-4004-AE75-3D455D3F4FF0}">
      <dsp:nvSpPr>
        <dsp:cNvPr id="0" name=""/>
        <dsp:cNvSpPr/>
      </dsp:nvSpPr>
      <dsp:spPr>
        <a:xfrm>
          <a:off x="1771048" y="3794751"/>
          <a:ext cx="5329444" cy="1534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365" tIns="162365" rIns="162365" bIns="162365" numCol="1" spcCol="1270" anchor="ctr" anchorCtr="0">
          <a:noAutofit/>
        </a:bodyPr>
        <a:lstStyle/>
        <a:p>
          <a:pPr marL="0" lvl="0" indent="0" algn="l" defTabSz="977900">
            <a:lnSpc>
              <a:spcPct val="100000"/>
            </a:lnSpc>
            <a:spcBef>
              <a:spcPct val="0"/>
            </a:spcBef>
            <a:spcAft>
              <a:spcPct val="35000"/>
            </a:spcAft>
            <a:buNone/>
          </a:pPr>
          <a:r>
            <a:rPr lang="en-CA" sz="2200" kern="1200">
              <a:solidFill>
                <a:schemeClr val="tx2"/>
              </a:solidFill>
              <a:latin typeface="Lucida Sans" panose="020B0602030504020204" pitchFamily="34" charset="77"/>
            </a:rPr>
            <a:t>Both parties understand and agree with the legal consequences of the agreement and are fully informed about the alternatives </a:t>
          </a:r>
          <a:endParaRPr lang="en-US" sz="2200" kern="1200">
            <a:solidFill>
              <a:schemeClr val="tx2"/>
            </a:solidFill>
            <a:latin typeface="Lucida Sans" panose="020B0602030504020204" pitchFamily="34" charset="77"/>
          </a:endParaRPr>
        </a:p>
      </dsp:txBody>
      <dsp:txXfrm>
        <a:off x="1771048" y="3794751"/>
        <a:ext cx="5329444" cy="1534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3E38A-17AA-5340-8507-5C690D7AE465}">
      <dsp:nvSpPr>
        <dsp:cNvPr id="0" name=""/>
        <dsp:cNvSpPr/>
      </dsp:nvSpPr>
      <dsp:spPr>
        <a:xfrm rot="5400000">
          <a:off x="4394298" y="-2306785"/>
          <a:ext cx="1165725" cy="6082848"/>
        </a:xfrm>
        <a:prstGeom prst="round2Same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Interim or Standstill Agreement</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Retainer Agreements &amp;  Joint Process Agreement</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Goals and Concerns/Values/Vision of future</a:t>
          </a:r>
        </a:p>
      </dsp:txBody>
      <dsp:txXfrm rot="-5400000">
        <a:off x="1935737" y="208682"/>
        <a:ext cx="6025942" cy="1051913"/>
      </dsp:txXfrm>
    </dsp:sp>
    <dsp:sp modelId="{98C30013-E315-E642-BAA2-5AB14A0CCDCB}">
      <dsp:nvSpPr>
        <dsp:cNvPr id="0" name=""/>
        <dsp:cNvSpPr/>
      </dsp:nvSpPr>
      <dsp:spPr>
        <a:xfrm>
          <a:off x="2288" y="3029"/>
          <a:ext cx="1933477" cy="1457156"/>
        </a:xfrm>
        <a:prstGeom prst="roundRect">
          <a:avLst/>
        </a:prstGeom>
        <a:solidFill>
          <a:schemeClr val="lt1">
            <a:hueOff val="0"/>
            <a:satOff val="0"/>
            <a:lumOff val="0"/>
            <a:alphaOff val="0"/>
          </a:schemeClr>
        </a:solidFill>
        <a:ln w="127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Lucida Sans" panose="020B0602030504020204" pitchFamily="34" charset="77"/>
            </a:rPr>
            <a:t>Retain Collaborative Lawyers</a:t>
          </a:r>
        </a:p>
      </dsp:txBody>
      <dsp:txXfrm>
        <a:off x="73420" y="74161"/>
        <a:ext cx="1791213" cy="1314892"/>
      </dsp:txXfrm>
    </dsp:sp>
    <dsp:sp modelId="{171CF74C-2A28-1344-A81F-1D9684585FA6}">
      <dsp:nvSpPr>
        <dsp:cNvPr id="0" name=""/>
        <dsp:cNvSpPr/>
      </dsp:nvSpPr>
      <dsp:spPr>
        <a:xfrm rot="5400000">
          <a:off x="4394298" y="-776770"/>
          <a:ext cx="1165725" cy="6082848"/>
        </a:xfrm>
        <a:prstGeom prst="round2Same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Value Assets and Debts</a:t>
          </a:r>
        </a:p>
        <a:p>
          <a:pPr marL="171450" lvl="1" indent="-171450" algn="l" defTabSz="711200">
            <a:lnSpc>
              <a:spcPct val="90000"/>
            </a:lnSpc>
            <a:spcBef>
              <a:spcPct val="0"/>
            </a:spcBef>
            <a:spcAft>
              <a:spcPct val="15000"/>
            </a:spcAft>
            <a:buChar char="•"/>
          </a:pPr>
          <a:r>
            <a:rPr lang="en-GB" sz="1600" kern="1200">
              <a:latin typeface="Lucida Sans" panose="020B0602030504020204" pitchFamily="34" charset="77"/>
            </a:rPr>
            <a:t>Financial Disclosure</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Relationship/Emotional Work</a:t>
          </a:r>
        </a:p>
      </dsp:txBody>
      <dsp:txXfrm rot="-5400000">
        <a:off x="1935737" y="1738697"/>
        <a:ext cx="6025942" cy="1051913"/>
      </dsp:txXfrm>
    </dsp:sp>
    <dsp:sp modelId="{8BCADFF8-F3B4-F94A-926D-4885A1FCE9C4}">
      <dsp:nvSpPr>
        <dsp:cNvPr id="0" name=""/>
        <dsp:cNvSpPr/>
      </dsp:nvSpPr>
      <dsp:spPr>
        <a:xfrm>
          <a:off x="2288" y="1536075"/>
          <a:ext cx="1933477" cy="145715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Lucida Sans" panose="020B0602030504020204" pitchFamily="34" charset="77"/>
            </a:rPr>
            <a:t>Team as Appropriate</a:t>
          </a:r>
        </a:p>
      </dsp:txBody>
      <dsp:txXfrm>
        <a:off x="73420" y="1607207"/>
        <a:ext cx="1791213" cy="1314892"/>
      </dsp:txXfrm>
    </dsp:sp>
    <dsp:sp modelId="{431B7D68-F2A8-C840-9CD6-20ADCA01AE49}">
      <dsp:nvSpPr>
        <dsp:cNvPr id="0" name=""/>
        <dsp:cNvSpPr/>
      </dsp:nvSpPr>
      <dsp:spPr>
        <a:xfrm rot="5400000">
          <a:off x="4394298" y="753243"/>
          <a:ext cx="1165725" cy="6082848"/>
        </a:xfrm>
        <a:prstGeom prst="round2Same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Neutrals to Facilitate</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Explain the law, types of marriage contracts, </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Review Financial Information</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Generate Options</a:t>
          </a:r>
        </a:p>
      </dsp:txBody>
      <dsp:txXfrm rot="-5400000">
        <a:off x="1935737" y="3268710"/>
        <a:ext cx="6025942" cy="1051913"/>
      </dsp:txXfrm>
    </dsp:sp>
    <dsp:sp modelId="{9AFE8690-F88D-884A-9B9D-65AAAFF14AD9}">
      <dsp:nvSpPr>
        <dsp:cNvPr id="0" name=""/>
        <dsp:cNvSpPr/>
      </dsp:nvSpPr>
      <dsp:spPr>
        <a:xfrm>
          <a:off x="2288" y="3066089"/>
          <a:ext cx="1933477" cy="145715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Lucida Sans" panose="020B0602030504020204" pitchFamily="34" charset="77"/>
            </a:rPr>
            <a:t>Negotiation Meeting(s) </a:t>
          </a:r>
        </a:p>
      </dsp:txBody>
      <dsp:txXfrm>
        <a:off x="73420" y="3137221"/>
        <a:ext cx="1791213" cy="1314892"/>
      </dsp:txXfrm>
    </dsp:sp>
    <dsp:sp modelId="{F45A7FCB-0FE7-014C-8973-C0A4B41499EE}">
      <dsp:nvSpPr>
        <dsp:cNvPr id="0" name=""/>
        <dsp:cNvSpPr/>
      </dsp:nvSpPr>
      <dsp:spPr>
        <a:xfrm rot="5400000">
          <a:off x="4399015" y="2289523"/>
          <a:ext cx="1165725" cy="6070319"/>
        </a:xfrm>
        <a:prstGeom prst="round2SameRect">
          <a:avLst/>
        </a:prstGeom>
        <a:solidFill>
          <a:schemeClr val="lt1">
            <a:alpha val="90000"/>
            <a:tint val="40000"/>
            <a:hueOff val="0"/>
            <a:satOff val="0"/>
            <a:lumOff val="0"/>
            <a:alphaOff val="0"/>
          </a:schemeClr>
        </a:solidFill>
        <a:ln w="1270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Joint drafting with questions and comments</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Review with Clients/ Time to reflect</a:t>
          </a:r>
        </a:p>
        <a:p>
          <a:pPr marL="171450" lvl="1" indent="-171450" algn="l" defTabSz="711200">
            <a:lnSpc>
              <a:spcPct val="90000"/>
            </a:lnSpc>
            <a:spcBef>
              <a:spcPct val="0"/>
            </a:spcBef>
            <a:spcAft>
              <a:spcPct val="15000"/>
            </a:spcAft>
            <a:buChar char="•"/>
          </a:pPr>
          <a:r>
            <a:rPr lang="en-GB" sz="1600" kern="1200" dirty="0">
              <a:latin typeface="Lucida Sans" panose="020B0602030504020204" pitchFamily="34" charset="77"/>
            </a:rPr>
            <a:t>Tweak, Finalize and Sign</a:t>
          </a:r>
        </a:p>
      </dsp:txBody>
      <dsp:txXfrm rot="-5400000">
        <a:off x="1946718" y="4798726"/>
        <a:ext cx="6013413" cy="1051913"/>
      </dsp:txXfrm>
    </dsp:sp>
    <dsp:sp modelId="{9BBAC61A-3F58-324F-B6C6-D78B3A600809}">
      <dsp:nvSpPr>
        <dsp:cNvPr id="0" name=""/>
        <dsp:cNvSpPr/>
      </dsp:nvSpPr>
      <dsp:spPr>
        <a:xfrm>
          <a:off x="2286" y="4596103"/>
          <a:ext cx="1944433" cy="1457156"/>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a:latin typeface="Lucida Sans" panose="020B0602030504020204" pitchFamily="34" charset="77"/>
            </a:rPr>
            <a:t>Settlement Drafting</a:t>
          </a:r>
        </a:p>
      </dsp:txBody>
      <dsp:txXfrm>
        <a:off x="73418" y="4667235"/>
        <a:ext cx="1802169" cy="131489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0F9A3C-5FD0-5C41-9DF7-5D6C2B66B928}" type="datetimeFigureOut">
              <a:rPr lang="en-US" smtClean="0"/>
              <a:t>9/15/23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2360F-22B4-9F40-B739-FCE6A04CB928}" type="slidenum">
              <a:rPr lang="en-US" smtClean="0"/>
              <a:t>‹#›</a:t>
            </a:fld>
            <a:endParaRPr lang="en-US"/>
          </a:p>
        </p:txBody>
      </p:sp>
    </p:spTree>
    <p:extLst>
      <p:ext uri="{BB962C8B-B14F-4D97-AF65-F5344CB8AC3E}">
        <p14:creationId xmlns:p14="http://schemas.microsoft.com/office/powerpoint/2010/main" val="4172020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a:t>
            </a:fld>
            <a:endParaRPr lang="en-US" dirty="0"/>
          </a:p>
        </p:txBody>
      </p:sp>
    </p:spTree>
    <p:extLst>
      <p:ext uri="{BB962C8B-B14F-4D97-AF65-F5344CB8AC3E}">
        <p14:creationId xmlns:p14="http://schemas.microsoft.com/office/powerpoint/2010/main" val="3904579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10</a:t>
            </a:fld>
            <a:endParaRPr lang="en-US"/>
          </a:p>
        </p:txBody>
      </p:sp>
    </p:spTree>
    <p:extLst>
      <p:ext uri="{BB962C8B-B14F-4D97-AF65-F5344CB8AC3E}">
        <p14:creationId xmlns:p14="http://schemas.microsoft.com/office/powerpoint/2010/main" val="417683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Andrea is a creative, artistic soul who values dialogue and close relationships. She is generous and sometimes impulsive. She values her independence and her ability to live life on her own terms, including travelling and exploring new cultures. .   Her father, who is a successful business person, wants her to have a marriage contract that “protects” her investment in the house and her future.</a:t>
            </a:r>
          </a:p>
          <a:p>
            <a:endParaRPr lang="en-US" dirty="0"/>
          </a:p>
          <a:p>
            <a:endParaRPr lang="en-US" dirty="0"/>
          </a:p>
          <a:p>
            <a:r>
              <a:rPr lang="en-US" dirty="0"/>
              <a:t>Eric is hard working and likes to play hard when he has the time. He admires Andrea’s creativity and curiousity. He appreciates the stability that her family has. He very much cherishes his relationship with her parents and his own mother. Eric wants children and wants their life to be less stressful than his own upbringing. </a:t>
            </a:r>
          </a:p>
        </p:txBody>
      </p:sp>
      <p:sp>
        <p:nvSpPr>
          <p:cNvPr id="4" name="Slide Number Placeholder 3"/>
          <p:cNvSpPr>
            <a:spLocks noGrp="1"/>
          </p:cNvSpPr>
          <p:nvPr>
            <p:ph type="sldNum" sz="quarter" idx="5"/>
          </p:nvPr>
        </p:nvSpPr>
        <p:spPr/>
        <p:txBody>
          <a:bodyPr/>
          <a:lstStyle/>
          <a:p>
            <a:fld id="{6062360F-22B4-9F40-B739-FCE6A04CB928}" type="slidenum">
              <a:rPr lang="en-US" smtClean="0"/>
              <a:t>11</a:t>
            </a:fld>
            <a:endParaRPr lang="en-US"/>
          </a:p>
        </p:txBody>
      </p:sp>
    </p:spTree>
    <p:extLst>
      <p:ext uri="{BB962C8B-B14F-4D97-AF65-F5344CB8AC3E}">
        <p14:creationId xmlns:p14="http://schemas.microsoft.com/office/powerpoint/2010/main" val="159978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12</a:t>
            </a:fld>
            <a:endParaRPr lang="en-US"/>
          </a:p>
        </p:txBody>
      </p:sp>
    </p:spTree>
    <p:extLst>
      <p:ext uri="{BB962C8B-B14F-4D97-AF65-F5344CB8AC3E}">
        <p14:creationId xmlns:p14="http://schemas.microsoft.com/office/powerpoint/2010/main" val="7184116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13</a:t>
            </a:fld>
            <a:endParaRPr lang="en-US"/>
          </a:p>
        </p:txBody>
      </p:sp>
    </p:spTree>
    <p:extLst>
      <p:ext uri="{BB962C8B-B14F-4D97-AF65-F5344CB8AC3E}">
        <p14:creationId xmlns:p14="http://schemas.microsoft.com/office/powerpoint/2010/main" val="967126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15</a:t>
            </a:fld>
            <a:endParaRPr lang="en-US"/>
          </a:p>
        </p:txBody>
      </p:sp>
    </p:spTree>
    <p:extLst>
      <p:ext uri="{BB962C8B-B14F-4D97-AF65-F5344CB8AC3E}">
        <p14:creationId xmlns:p14="http://schemas.microsoft.com/office/powerpoint/2010/main" val="4147441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16</a:t>
            </a:fld>
            <a:endParaRPr lang="en-US"/>
          </a:p>
        </p:txBody>
      </p:sp>
    </p:spTree>
    <p:extLst>
      <p:ext uri="{BB962C8B-B14F-4D97-AF65-F5344CB8AC3E}">
        <p14:creationId xmlns:p14="http://schemas.microsoft.com/office/powerpoint/2010/main" val="3360997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2</a:t>
            </a:fld>
            <a:endParaRPr lang="en-US"/>
          </a:p>
        </p:txBody>
      </p:sp>
    </p:spTree>
    <p:extLst>
      <p:ext uri="{BB962C8B-B14F-4D97-AF65-F5344CB8AC3E}">
        <p14:creationId xmlns:p14="http://schemas.microsoft.com/office/powerpoint/2010/main" val="63795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3</a:t>
            </a:fld>
            <a:endParaRPr lang="en-US"/>
          </a:p>
        </p:txBody>
      </p:sp>
    </p:spTree>
    <p:extLst>
      <p:ext uri="{BB962C8B-B14F-4D97-AF65-F5344CB8AC3E}">
        <p14:creationId xmlns:p14="http://schemas.microsoft.com/office/powerpoint/2010/main" val="204854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4</a:t>
            </a:fld>
            <a:endParaRPr lang="en-US"/>
          </a:p>
        </p:txBody>
      </p:sp>
    </p:spTree>
    <p:extLst>
      <p:ext uri="{BB962C8B-B14F-4D97-AF65-F5344CB8AC3E}">
        <p14:creationId xmlns:p14="http://schemas.microsoft.com/office/powerpoint/2010/main" val="3856010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5</a:t>
            </a:fld>
            <a:endParaRPr lang="en-US"/>
          </a:p>
        </p:txBody>
      </p:sp>
    </p:spTree>
    <p:extLst>
      <p:ext uri="{BB962C8B-B14F-4D97-AF65-F5344CB8AC3E}">
        <p14:creationId xmlns:p14="http://schemas.microsoft.com/office/powerpoint/2010/main" val="158225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6</a:t>
            </a:fld>
            <a:endParaRPr lang="en-US"/>
          </a:p>
        </p:txBody>
      </p:sp>
    </p:spTree>
    <p:extLst>
      <p:ext uri="{BB962C8B-B14F-4D97-AF65-F5344CB8AC3E}">
        <p14:creationId xmlns:p14="http://schemas.microsoft.com/office/powerpoint/2010/main" val="36059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7</a:t>
            </a:fld>
            <a:endParaRPr lang="en-US"/>
          </a:p>
        </p:txBody>
      </p:sp>
    </p:spTree>
    <p:extLst>
      <p:ext uri="{BB962C8B-B14F-4D97-AF65-F5344CB8AC3E}">
        <p14:creationId xmlns:p14="http://schemas.microsoft.com/office/powerpoint/2010/main" val="290431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8</a:t>
            </a:fld>
            <a:endParaRPr lang="en-US"/>
          </a:p>
        </p:txBody>
      </p:sp>
    </p:spTree>
    <p:extLst>
      <p:ext uri="{BB962C8B-B14F-4D97-AF65-F5344CB8AC3E}">
        <p14:creationId xmlns:p14="http://schemas.microsoft.com/office/powerpoint/2010/main" val="1774902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6062360F-22B4-9F40-B739-FCE6A04CB928}" type="slidenum">
              <a:rPr lang="en-US" smtClean="0"/>
              <a:t>9</a:t>
            </a:fld>
            <a:endParaRPr lang="en-US"/>
          </a:p>
        </p:txBody>
      </p:sp>
    </p:spTree>
    <p:extLst>
      <p:ext uri="{BB962C8B-B14F-4D97-AF65-F5344CB8AC3E}">
        <p14:creationId xmlns:p14="http://schemas.microsoft.com/office/powerpoint/2010/main" val="1854592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9E51E-EDDD-6375-5895-9B621EBD4FF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4393290A-787B-82C3-EA21-E81590567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C387CB1-9BDB-8EE9-11F3-D579B953BA2F}"/>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805DA876-0ABA-BDAB-109D-855AFB759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B0DC-4211-F7F2-F3C1-039B6F15809A}"/>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829479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8C7F-1076-1DEB-B974-CEEC9266611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1390A1-A0D3-6779-F3D1-8952F8AAAB6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194D40-9BC0-CA49-7EA8-0C68D59448D9}"/>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050973D6-DC38-3FFE-C83F-AB38F0422A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B4FA50-085A-A384-A82D-21D78ED5AF71}"/>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12940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ECEDE2-57D4-A317-EC82-C911A702AA9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9A35B54-693A-7F4D-652A-F681BDC4BC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7B5FF0-089E-7C04-B09A-AD9D8964E04E}"/>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AB254932-D47E-BF7C-277C-3C0E914DEA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87716-6DB9-F08C-4942-7D3CA4241966}"/>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1906644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A795B-2EB8-F7DB-6BE2-3124DE31DED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25ED50E-6065-1EF6-C1EE-6D82655E036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417723-9220-1218-AEAC-73569963394B}"/>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57B7C3DD-163A-70D9-7E0D-9960486B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E88CE-7944-DF73-AE48-7CD8E0CAA566}"/>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184279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C1E5E-9688-4DEC-16C3-4B824AD1AC7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373718C-E5F4-2788-91DD-5C9E45219E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25A72AC-C562-53EF-02CC-69E0097B3C03}"/>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9EC5F9FD-D523-6E19-B03F-DA6170826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2E2498-BB58-8606-C9A8-B748262CCF0D}"/>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200645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E7FD-8025-5AB8-D335-95DBA135A6A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E143355-CFF9-894A-477A-ED553F9D664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FDC902B-709D-22AD-68F8-7441F0EE6BB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47A7643-71B3-B0D4-588E-AAD5C03204B8}"/>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6" name="Footer Placeholder 5">
            <a:extLst>
              <a:ext uri="{FF2B5EF4-FFF2-40B4-BE49-F238E27FC236}">
                <a16:creationId xmlns:a16="http://schemas.microsoft.com/office/drawing/2014/main" id="{9BF94659-BB99-8E8E-A764-97C607E83F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99D361-6243-93ED-4258-AA50F61C8087}"/>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194751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1C56-647E-8562-57A8-E04CD5F94C7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090B949-7721-C3A4-385D-5A20B193BD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E1EF7A3-D62B-6C32-A3EF-A65A760E7F1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E3DD0C4-806B-647C-BA9E-CD0696291C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AB2BB3A-94AA-93CC-1200-6A4E931ECB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909AF8C-1276-6328-29B1-DF8F15D750CF}"/>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8" name="Footer Placeholder 7">
            <a:extLst>
              <a:ext uri="{FF2B5EF4-FFF2-40B4-BE49-F238E27FC236}">
                <a16:creationId xmlns:a16="http://schemas.microsoft.com/office/drawing/2014/main" id="{54144BB0-52A5-FA1E-4BC7-9E4D36980D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6211F1A-A60D-4811-C074-AE0C7EED22CA}"/>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03738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3FE03-DA79-BC65-4410-F5F43087373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FFEA30-E92C-7C21-4547-5A0A89A60AE3}"/>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4" name="Footer Placeholder 3">
            <a:extLst>
              <a:ext uri="{FF2B5EF4-FFF2-40B4-BE49-F238E27FC236}">
                <a16:creationId xmlns:a16="http://schemas.microsoft.com/office/drawing/2014/main" id="{0FE961A3-9788-CA03-743A-F4A2CC33A4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283B73-C3A1-3005-D9BA-97C9FB1C2687}"/>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3151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2C7B1E-4C53-BC6F-CE97-16C038231BFF}"/>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3" name="Footer Placeholder 2">
            <a:extLst>
              <a:ext uri="{FF2B5EF4-FFF2-40B4-BE49-F238E27FC236}">
                <a16:creationId xmlns:a16="http://schemas.microsoft.com/office/drawing/2014/main" id="{73AB6C91-46FC-D8D6-35ED-97EFE5F9BF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FE89E3-ED51-0BAC-858F-FADF1B635D5C}"/>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77859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A80B3-0250-A626-B6C3-DE460D1372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A3B536C-1082-1F61-AAA1-BB346652B6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81ACDE8-6107-16C6-2C55-EF03E8601D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4AC5B04-FD59-4A59-0CDF-2DBE3800E843}"/>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6" name="Footer Placeholder 5">
            <a:extLst>
              <a:ext uri="{FF2B5EF4-FFF2-40B4-BE49-F238E27FC236}">
                <a16:creationId xmlns:a16="http://schemas.microsoft.com/office/drawing/2014/main" id="{D92B2DE5-B28D-8F65-69C8-60979DD74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C042D-1ABB-8ED1-4B7C-D437907F9111}"/>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409905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F1F9-A8CF-628C-F8EB-BEE8697C108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6F77945-B80A-7E8C-F138-4A5D9BBC9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B1CEA9-FB24-740B-E687-AD2120487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2C5315-6B27-80D9-8D1B-570F539AC72F}"/>
              </a:ext>
            </a:extLst>
          </p:cNvPr>
          <p:cNvSpPr>
            <a:spLocks noGrp="1"/>
          </p:cNvSpPr>
          <p:nvPr>
            <p:ph type="dt" sz="half" idx="10"/>
          </p:nvPr>
        </p:nvSpPr>
        <p:spPr/>
        <p:txBody>
          <a:bodyPr/>
          <a:lstStyle/>
          <a:p>
            <a:fld id="{B67A1F1C-A01F-464B-BD9C-6507D5AAE543}" type="datetimeFigureOut">
              <a:rPr lang="en-US" smtClean="0"/>
              <a:t>9/15/23</a:t>
            </a:fld>
            <a:endParaRPr lang="en-US"/>
          </a:p>
        </p:txBody>
      </p:sp>
      <p:sp>
        <p:nvSpPr>
          <p:cNvPr id="6" name="Footer Placeholder 5">
            <a:extLst>
              <a:ext uri="{FF2B5EF4-FFF2-40B4-BE49-F238E27FC236}">
                <a16:creationId xmlns:a16="http://schemas.microsoft.com/office/drawing/2014/main" id="{19A5F42D-2407-18A6-E052-06FF48AF4A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B7D14-F6AC-93AE-938A-0691790F7BAF}"/>
              </a:ext>
            </a:extLst>
          </p:cNvPr>
          <p:cNvSpPr>
            <a:spLocks noGrp="1"/>
          </p:cNvSpPr>
          <p:nvPr>
            <p:ph type="sldNum" sz="quarter" idx="12"/>
          </p:nvPr>
        </p:nvSpPr>
        <p:spPr/>
        <p:txBody>
          <a:bodyPr/>
          <a:lstStyle/>
          <a:p>
            <a:fld id="{E82B75D1-B185-AD44-A8F3-7475B49AD04D}" type="slidenum">
              <a:rPr lang="en-US" smtClean="0"/>
              <a:t>‹#›</a:t>
            </a:fld>
            <a:endParaRPr lang="en-US"/>
          </a:p>
        </p:txBody>
      </p:sp>
    </p:spTree>
    <p:extLst>
      <p:ext uri="{BB962C8B-B14F-4D97-AF65-F5344CB8AC3E}">
        <p14:creationId xmlns:p14="http://schemas.microsoft.com/office/powerpoint/2010/main" val="3000347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4E6D1">
            <a:alpha val="68233"/>
          </a:srgb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BAAF5B-EAE9-553E-4907-1262A58D5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9251C7D-AFB8-5C71-7DDB-B5D5073AF4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C13668C-EB30-29CE-11C9-BBC6A6CBD8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A1F1C-A01F-464B-BD9C-6507D5AAE543}" type="datetimeFigureOut">
              <a:rPr lang="en-US" smtClean="0"/>
              <a:t>9/15/23</a:t>
            </a:fld>
            <a:endParaRPr lang="en-US"/>
          </a:p>
        </p:txBody>
      </p:sp>
      <p:sp>
        <p:nvSpPr>
          <p:cNvPr id="5" name="Footer Placeholder 4">
            <a:extLst>
              <a:ext uri="{FF2B5EF4-FFF2-40B4-BE49-F238E27FC236}">
                <a16:creationId xmlns:a16="http://schemas.microsoft.com/office/drawing/2014/main" id="{0C22C285-1545-1415-79F4-7FA44EA91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D4F49B-A01D-B5AC-8ACA-1F8CA7C1B7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B75D1-B185-AD44-A8F3-7475B49AD04D}" type="slidenum">
              <a:rPr lang="en-US" smtClean="0"/>
              <a:t>‹#›</a:t>
            </a:fld>
            <a:endParaRPr lang="en-US"/>
          </a:p>
        </p:txBody>
      </p:sp>
    </p:spTree>
    <p:extLst>
      <p:ext uri="{BB962C8B-B14F-4D97-AF65-F5344CB8AC3E}">
        <p14:creationId xmlns:p14="http://schemas.microsoft.com/office/powerpoint/2010/main" val="109948891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caroline@felstiner.com" TargetMode="External"/><Relationship Id="rId2" Type="http://schemas.openxmlformats.org/officeDocument/2006/relationships/hyperlink" Target="mailto:clkalinowski@kalinowski-law-office.com" TargetMode="External"/><Relationship Id="rId1" Type="http://schemas.openxmlformats.org/officeDocument/2006/relationships/slideLayout" Target="../slideLayouts/slideLayout2.xml"/><Relationship Id="rId4" Type="http://schemas.openxmlformats.org/officeDocument/2006/relationships/hyperlink" Target="mailto:terri@collaborativedivorcesolutions.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2598-B80C-E76D-F4A8-804C654F9BC4}"/>
              </a:ext>
            </a:extLst>
          </p:cNvPr>
          <p:cNvSpPr>
            <a:spLocks noGrp="1"/>
          </p:cNvSpPr>
          <p:nvPr>
            <p:ph type="ctrTitle"/>
          </p:nvPr>
        </p:nvSpPr>
        <p:spPr>
          <a:xfrm>
            <a:off x="387115" y="755101"/>
            <a:ext cx="5372001" cy="4905319"/>
          </a:xfrm>
        </p:spPr>
        <p:txBody>
          <a:bodyPr anchor="ctr">
            <a:normAutofit/>
          </a:bodyPr>
          <a:lstStyle/>
          <a:p>
            <a:pPr algn="l"/>
            <a:r>
              <a:rPr lang="en-US" sz="4000" dirty="0">
                <a:solidFill>
                  <a:srgbClr val="003366"/>
                </a:solidFill>
                <a:latin typeface="Cambria" panose="02040503050406030204" pitchFamily="18" charset="0"/>
              </a:rPr>
              <a:t>Build Your Future: Using the Collaborative Process to Negotiate Cohabitation Agreements / Marriage Contracts </a:t>
            </a:r>
            <a:endParaRPr lang="en-CA" sz="4000" dirty="0">
              <a:solidFill>
                <a:srgbClr val="003366"/>
              </a:solidFill>
              <a:latin typeface="Cambria" panose="02040503050406030204" pitchFamily="18" charset="0"/>
            </a:endParaRPr>
          </a:p>
        </p:txBody>
      </p:sp>
      <p:pic>
        <p:nvPicPr>
          <p:cNvPr id="4" name="Picture 3" descr="A cartoon of a person and person talking&#10;&#10;Description automatically generated">
            <a:extLst>
              <a:ext uri="{FF2B5EF4-FFF2-40B4-BE49-F238E27FC236}">
                <a16:creationId xmlns:a16="http://schemas.microsoft.com/office/drawing/2014/main" id="{65B9F648-5380-609D-6359-FB9F04CF31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7648" y="539141"/>
            <a:ext cx="4737996" cy="5595121"/>
          </a:xfrm>
          <a:prstGeom prst="rect">
            <a:avLst/>
          </a:prstGeom>
          <a:ln w="28575">
            <a:solidFill>
              <a:schemeClr val="accent1">
                <a:lumMod val="75000"/>
              </a:schemeClr>
            </a:solidFill>
          </a:ln>
        </p:spPr>
      </p:pic>
    </p:spTree>
    <p:extLst>
      <p:ext uri="{BB962C8B-B14F-4D97-AF65-F5344CB8AC3E}">
        <p14:creationId xmlns:p14="http://schemas.microsoft.com/office/powerpoint/2010/main" val="2105153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EBB7-CB5E-F960-6CF9-B3DE953E5D0D}"/>
              </a:ext>
            </a:extLst>
          </p:cNvPr>
          <p:cNvSpPr>
            <a:spLocks noGrp="1"/>
          </p:cNvSpPr>
          <p:nvPr>
            <p:ph type="title"/>
          </p:nvPr>
        </p:nvSpPr>
        <p:spPr>
          <a:xfrm>
            <a:off x="788668" y="950977"/>
            <a:ext cx="10755630" cy="697350"/>
          </a:xfrm>
        </p:spPr>
        <p:txBody>
          <a:bodyPr>
            <a:normAutofit/>
          </a:bodyPr>
          <a:lstStyle/>
          <a:p>
            <a:r>
              <a:rPr lang="en-CA" sz="4000" dirty="0">
                <a:latin typeface="Cambria" panose="02040503050406030204" pitchFamily="18" charset="0"/>
              </a:rPr>
              <a:t>Decision-making (Process) Values:</a:t>
            </a:r>
          </a:p>
        </p:txBody>
      </p:sp>
      <p:graphicFrame>
        <p:nvGraphicFramePr>
          <p:cNvPr id="5" name="Table 5">
            <a:extLst>
              <a:ext uri="{FF2B5EF4-FFF2-40B4-BE49-F238E27FC236}">
                <a16:creationId xmlns:a16="http://schemas.microsoft.com/office/drawing/2014/main" id="{96248162-B9B1-A3B4-4A7C-31EEB7F77F50}"/>
              </a:ext>
            </a:extLst>
          </p:cNvPr>
          <p:cNvGraphicFramePr>
            <a:graphicFrameLocks noGrp="1"/>
          </p:cNvGraphicFramePr>
          <p:nvPr>
            <p:ph idx="1"/>
            <p:extLst>
              <p:ext uri="{D42A27DB-BD31-4B8C-83A1-F6EECF244321}">
                <p14:modId xmlns:p14="http://schemas.microsoft.com/office/powerpoint/2010/main" val="2370198328"/>
              </p:ext>
            </p:extLst>
          </p:nvPr>
        </p:nvGraphicFramePr>
        <p:xfrm>
          <a:off x="788668" y="2225674"/>
          <a:ext cx="10515600" cy="3355976"/>
        </p:xfrm>
        <a:graphic>
          <a:graphicData uri="http://schemas.openxmlformats.org/drawingml/2006/table">
            <a:tbl>
              <a:tblPr bandRow="1">
                <a:tableStyleId>{00A15C55-8517-42AA-B614-E9B94910E393}</a:tableStyleId>
              </a:tblPr>
              <a:tblGrid>
                <a:gridCol w="5257800">
                  <a:extLst>
                    <a:ext uri="{9D8B030D-6E8A-4147-A177-3AD203B41FA5}">
                      <a16:colId xmlns:a16="http://schemas.microsoft.com/office/drawing/2014/main" val="3508668740"/>
                    </a:ext>
                  </a:extLst>
                </a:gridCol>
                <a:gridCol w="5257800">
                  <a:extLst>
                    <a:ext uri="{9D8B030D-6E8A-4147-A177-3AD203B41FA5}">
                      <a16:colId xmlns:a16="http://schemas.microsoft.com/office/drawing/2014/main" val="1528516103"/>
                    </a:ext>
                  </a:extLst>
                </a:gridCol>
              </a:tblGrid>
              <a:tr h="838994">
                <a:tc>
                  <a:txBody>
                    <a:bodyPr/>
                    <a:lstStyle/>
                    <a:p>
                      <a:r>
                        <a:rPr lang="en-US" sz="1800" dirty="0">
                          <a:solidFill>
                            <a:schemeClr val="tx2"/>
                          </a:solidFill>
                          <a:latin typeface="Lucida Sans" panose="020B0602030504020204" pitchFamily="34" charset="77"/>
                        </a:rPr>
                        <a:t>Dialogue (discuss and talk it over before deciding)</a:t>
                      </a:r>
                    </a:p>
                  </a:txBody>
                  <a:tcPr marL="87453" marR="87453"/>
                </a:tc>
                <a:tc>
                  <a:txBody>
                    <a:bodyPr/>
                    <a:lstStyle/>
                    <a:p>
                      <a:r>
                        <a:rPr lang="en-US" dirty="0">
                          <a:solidFill>
                            <a:schemeClr val="tx2"/>
                          </a:solidFill>
                          <a:latin typeface="Lucida Sans" panose="020B0602030504020204" pitchFamily="34" charset="77"/>
                        </a:rPr>
                        <a:t>Hierarchy (I am the person in charge)</a:t>
                      </a:r>
                    </a:p>
                  </a:txBody>
                  <a:tcPr marL="87453" marR="87453"/>
                </a:tc>
                <a:extLst>
                  <a:ext uri="{0D108BD9-81ED-4DB2-BD59-A6C34878D82A}">
                    <a16:rowId xmlns:a16="http://schemas.microsoft.com/office/drawing/2014/main" val="1469879248"/>
                  </a:ext>
                </a:extLst>
              </a:tr>
              <a:tr h="838994">
                <a:tc>
                  <a:txBody>
                    <a:bodyPr/>
                    <a:lstStyle/>
                    <a:p>
                      <a:r>
                        <a:rPr lang="en-US" dirty="0">
                          <a:solidFill>
                            <a:schemeClr val="tx2"/>
                          </a:solidFill>
                          <a:latin typeface="Lucida Sans" panose="020B0602030504020204" pitchFamily="34" charset="77"/>
                        </a:rPr>
                        <a:t>Collaboration (work together to meet all needs)</a:t>
                      </a:r>
                    </a:p>
                  </a:txBody>
                  <a:tcPr marL="87453" marR="87453"/>
                </a:tc>
                <a:tc>
                  <a:txBody>
                    <a:bodyPr/>
                    <a:lstStyle/>
                    <a:p>
                      <a:r>
                        <a:rPr lang="en-US" dirty="0">
                          <a:solidFill>
                            <a:schemeClr val="tx2"/>
                          </a:solidFill>
                          <a:latin typeface="Lucida Sans" panose="020B0602030504020204" pitchFamily="34" charset="77"/>
                        </a:rPr>
                        <a:t>Delegation (leave it to others)</a:t>
                      </a:r>
                    </a:p>
                  </a:txBody>
                  <a:tcPr marL="87453" marR="87453"/>
                </a:tc>
                <a:extLst>
                  <a:ext uri="{0D108BD9-81ED-4DB2-BD59-A6C34878D82A}">
                    <a16:rowId xmlns:a16="http://schemas.microsoft.com/office/drawing/2014/main" val="941162501"/>
                  </a:ext>
                </a:extLst>
              </a:tr>
              <a:tr h="838994">
                <a:tc>
                  <a:txBody>
                    <a:bodyPr/>
                    <a:lstStyle/>
                    <a:p>
                      <a:r>
                        <a:rPr lang="en-US" dirty="0">
                          <a:solidFill>
                            <a:schemeClr val="tx2"/>
                          </a:solidFill>
                          <a:latin typeface="Lucida Sans" panose="020B0602030504020204" pitchFamily="34" charset="77"/>
                        </a:rPr>
                        <a:t>Exclusivity (only some participate in the decision)</a:t>
                      </a:r>
                    </a:p>
                  </a:txBody>
                  <a:tcPr marL="87453" marR="87453"/>
                </a:tc>
                <a:tc>
                  <a:txBody>
                    <a:bodyPr/>
                    <a:lstStyle/>
                    <a:p>
                      <a:r>
                        <a:rPr lang="en-US" dirty="0">
                          <a:solidFill>
                            <a:schemeClr val="tx2"/>
                          </a:solidFill>
                          <a:latin typeface="Lucida Sans" panose="020B0602030504020204" pitchFamily="34" charset="77"/>
                        </a:rPr>
                        <a:t>Inclusivity (consult with all affected)</a:t>
                      </a:r>
                    </a:p>
                  </a:txBody>
                  <a:tcPr marL="87453" marR="87453"/>
                </a:tc>
                <a:extLst>
                  <a:ext uri="{0D108BD9-81ED-4DB2-BD59-A6C34878D82A}">
                    <a16:rowId xmlns:a16="http://schemas.microsoft.com/office/drawing/2014/main" val="2434496834"/>
                  </a:ext>
                </a:extLst>
              </a:tr>
              <a:tr h="838994">
                <a:tc>
                  <a:txBody>
                    <a:bodyPr/>
                    <a:lstStyle/>
                    <a:p>
                      <a:r>
                        <a:rPr lang="en-US" dirty="0">
                          <a:solidFill>
                            <a:schemeClr val="tx2"/>
                          </a:solidFill>
                          <a:latin typeface="Lucida Sans" panose="020B0602030504020204" pitchFamily="34" charset="77"/>
                        </a:rPr>
                        <a:t>Equality (each person has an equal say)</a:t>
                      </a:r>
                    </a:p>
                  </a:txBody>
                  <a:tcPr marL="87453" marR="87453"/>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latin typeface="Lucida Sans" panose="020B0602030504020204" pitchFamily="34" charset="77"/>
                        </a:rPr>
                        <a:t>Reflective Thinking (take time, explore possibilities)</a:t>
                      </a:r>
                    </a:p>
                  </a:txBody>
                  <a:tcPr marL="87453" marR="87453"/>
                </a:tc>
                <a:extLst>
                  <a:ext uri="{0D108BD9-81ED-4DB2-BD59-A6C34878D82A}">
                    <a16:rowId xmlns:a16="http://schemas.microsoft.com/office/drawing/2014/main" val="1905505778"/>
                  </a:ext>
                </a:extLst>
              </a:tr>
            </a:tbl>
          </a:graphicData>
        </a:graphic>
      </p:graphicFrame>
    </p:spTree>
    <p:extLst>
      <p:ext uri="{BB962C8B-B14F-4D97-AF65-F5344CB8AC3E}">
        <p14:creationId xmlns:p14="http://schemas.microsoft.com/office/powerpoint/2010/main" val="1556934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D2F8-D544-5896-F676-B603E4A06BCD}"/>
              </a:ext>
            </a:extLst>
          </p:cNvPr>
          <p:cNvSpPr>
            <a:spLocks noGrp="1"/>
          </p:cNvSpPr>
          <p:nvPr>
            <p:ph type="title"/>
          </p:nvPr>
        </p:nvSpPr>
        <p:spPr>
          <a:xfrm>
            <a:off x="1162050" y="503047"/>
            <a:ext cx="5497207" cy="789599"/>
          </a:xfrm>
        </p:spPr>
        <p:txBody>
          <a:bodyPr anchor="t">
            <a:normAutofit/>
          </a:bodyPr>
          <a:lstStyle/>
          <a:p>
            <a:r>
              <a:rPr lang="en-CA" sz="4000" dirty="0">
                <a:latin typeface="Cambria" panose="02040503050406030204" pitchFamily="18" charset="0"/>
              </a:rPr>
              <a:t>Family case scenario:</a:t>
            </a:r>
          </a:p>
        </p:txBody>
      </p:sp>
      <p:sp>
        <p:nvSpPr>
          <p:cNvPr id="4" name="TextBox 3">
            <a:extLst>
              <a:ext uri="{FF2B5EF4-FFF2-40B4-BE49-F238E27FC236}">
                <a16:creationId xmlns:a16="http://schemas.microsoft.com/office/drawing/2014/main" id="{0C6C20B7-866A-4D1D-7091-2C08A0E24331}"/>
              </a:ext>
            </a:extLst>
          </p:cNvPr>
          <p:cNvSpPr txBox="1"/>
          <p:nvPr/>
        </p:nvSpPr>
        <p:spPr>
          <a:xfrm>
            <a:off x="1162050" y="1982450"/>
            <a:ext cx="9563100" cy="358290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200">
                <a:solidFill>
                  <a:schemeClr val="accent1">
                    <a:lumMod val="75000"/>
                  </a:schemeClr>
                </a:solidFill>
                <a:latin typeface="Lucida Sans" panose="020B0602030504020204" pitchFamily="34" charset="77"/>
              </a:rPr>
              <a:t>We are going to introduce to you Erica and Andrea. </a:t>
            </a:r>
          </a:p>
          <a:p>
            <a:pPr marL="342900" indent="-342900">
              <a:lnSpc>
                <a:spcPct val="150000"/>
              </a:lnSpc>
              <a:buFont typeface="Arial" panose="020B0604020202020204" pitchFamily="34" charset="0"/>
              <a:buChar char="•"/>
            </a:pPr>
            <a:r>
              <a:rPr lang="en-US" sz="2200">
                <a:solidFill>
                  <a:schemeClr val="accent1">
                    <a:lumMod val="75000"/>
                  </a:schemeClr>
                </a:solidFill>
                <a:latin typeface="Lucida Sans" panose="020B0602030504020204" pitchFamily="34" charset="77"/>
              </a:rPr>
              <a:t>Imagine this is your new file. </a:t>
            </a:r>
          </a:p>
          <a:p>
            <a:pPr marL="342900" indent="-342900">
              <a:lnSpc>
                <a:spcPct val="150000"/>
              </a:lnSpc>
              <a:buFont typeface="Arial" panose="020B0604020202020204" pitchFamily="34" charset="0"/>
              <a:buChar char="•"/>
            </a:pPr>
            <a:r>
              <a:rPr lang="en-US" sz="2200">
                <a:solidFill>
                  <a:schemeClr val="accent1">
                    <a:lumMod val="75000"/>
                  </a:schemeClr>
                </a:solidFill>
                <a:latin typeface="Lucida Sans" panose="020B0602030504020204" pitchFamily="34" charset="77"/>
              </a:rPr>
              <a:t>Think about the process you would design to support this hopeful couple. </a:t>
            </a:r>
          </a:p>
          <a:p>
            <a:pPr marL="342900" indent="-342900">
              <a:lnSpc>
                <a:spcPct val="150000"/>
              </a:lnSpc>
              <a:buFont typeface="Arial" panose="020B0604020202020204" pitchFamily="34" charset="0"/>
              <a:buChar char="•"/>
            </a:pPr>
            <a:r>
              <a:rPr lang="en-US" sz="2200">
                <a:solidFill>
                  <a:schemeClr val="accent1">
                    <a:lumMod val="75000"/>
                  </a:schemeClr>
                </a:solidFill>
                <a:latin typeface="Lucida Sans" panose="020B0602030504020204" pitchFamily="34" charset="77"/>
              </a:rPr>
              <a:t>Consider what may challenge the negotiation process and contemplate how the CP process you design can meet those challenges. </a:t>
            </a:r>
          </a:p>
        </p:txBody>
      </p:sp>
    </p:spTree>
    <p:extLst>
      <p:ext uri="{BB962C8B-B14F-4D97-AF65-F5344CB8AC3E}">
        <p14:creationId xmlns:p14="http://schemas.microsoft.com/office/powerpoint/2010/main" val="40259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A7091A-5719-4FD0-AD8B-22F44C1D55E6}"/>
              </a:ext>
            </a:extLst>
          </p:cNvPr>
          <p:cNvSpPr>
            <a:spLocks noGrp="1"/>
          </p:cNvSpPr>
          <p:nvPr>
            <p:ph idx="1"/>
          </p:nvPr>
        </p:nvSpPr>
        <p:spPr>
          <a:xfrm>
            <a:off x="457200" y="404961"/>
            <a:ext cx="10631347" cy="6048077"/>
          </a:xfrm>
        </p:spPr>
        <p:txBody>
          <a:bodyPr>
            <a:normAutofit/>
          </a:bodyPr>
          <a:lstStyle/>
          <a:p>
            <a:pPr>
              <a:lnSpc>
                <a:spcPct val="110000"/>
              </a:lnSpc>
            </a:pPr>
            <a:r>
              <a:rPr lang="en-CA" sz="1600" dirty="0">
                <a:solidFill>
                  <a:schemeClr val="tx2"/>
                </a:solidFill>
                <a:latin typeface="Lucida Sans" panose="020B0602030504020204" pitchFamily="34" charset="77"/>
              </a:rPr>
              <a:t>Eric and Andrea are in their early 30’s and have lived together for 3 years</a:t>
            </a:r>
          </a:p>
          <a:p>
            <a:pPr>
              <a:lnSpc>
                <a:spcPct val="110000"/>
              </a:lnSpc>
            </a:pPr>
            <a:r>
              <a:rPr lang="en-CA" sz="1600" dirty="0">
                <a:solidFill>
                  <a:schemeClr val="tx2"/>
                </a:solidFill>
                <a:latin typeface="Lucida Sans" panose="020B0602030504020204" pitchFamily="34" charset="77"/>
              </a:rPr>
              <a:t>Eric is a hard-working entrepreneur &amp; real estate developer.  He pays himself an income of $200,000 with frequent additional draws. </a:t>
            </a:r>
          </a:p>
          <a:p>
            <a:pPr>
              <a:lnSpc>
                <a:spcPct val="110000"/>
              </a:lnSpc>
            </a:pPr>
            <a:r>
              <a:rPr lang="en-CA" sz="1600" dirty="0">
                <a:solidFill>
                  <a:schemeClr val="tx2"/>
                </a:solidFill>
                <a:latin typeface="Lucida Sans" panose="020B0602030504020204" pitchFamily="34" charset="77"/>
              </a:rPr>
              <a:t>Andrea is a creative soul who values dialogue and close relationships. She is an artist, selling a few sculptures a year earning $15,000/</a:t>
            </a:r>
            <a:r>
              <a:rPr lang="en-CA" sz="1600" dirty="0" err="1">
                <a:solidFill>
                  <a:schemeClr val="tx2"/>
                </a:solidFill>
                <a:latin typeface="Lucida Sans" panose="020B0602030504020204" pitchFamily="34" charset="77"/>
              </a:rPr>
              <a:t>yr</a:t>
            </a:r>
            <a:endParaRPr lang="en-CA" sz="1600" dirty="0">
              <a:solidFill>
                <a:schemeClr val="tx2"/>
              </a:solidFill>
              <a:latin typeface="Lucida Sans" panose="020B0602030504020204" pitchFamily="34" charset="77"/>
            </a:endParaRPr>
          </a:p>
          <a:p>
            <a:pPr>
              <a:lnSpc>
                <a:spcPct val="110000"/>
              </a:lnSpc>
            </a:pPr>
            <a:r>
              <a:rPr lang="en-CA" sz="1600" dirty="0">
                <a:solidFill>
                  <a:schemeClr val="tx2"/>
                </a:solidFill>
                <a:latin typeface="Lucida Sans" panose="020B0602030504020204" pitchFamily="34" charset="77"/>
              </a:rPr>
              <a:t>Eric was raised by a single mother who struggled financially. Eric believes in ”handshake deals” and is uncomfortable with lawyers or legal documents. He cherishes his relationship with his mother and with Andrea’s parents. He appreciates the stability that her family has and wants to create the same financial security in his family with Andrea. </a:t>
            </a:r>
          </a:p>
          <a:p>
            <a:pPr>
              <a:lnSpc>
                <a:spcPct val="110000"/>
              </a:lnSpc>
            </a:pPr>
            <a:r>
              <a:rPr lang="en-CA" sz="1600" dirty="0">
                <a:solidFill>
                  <a:schemeClr val="tx2"/>
                </a:solidFill>
                <a:latin typeface="Lucida Sans" panose="020B0602030504020204" pitchFamily="34" charset="77"/>
              </a:rPr>
              <a:t>Andrea comes from a wealthy family.  She is a beneficiary of a trust and owns a cottage with her two sisters. She values her independence and her ability to live life on her own terms including exploring new places and cultures. </a:t>
            </a:r>
          </a:p>
          <a:p>
            <a:pPr>
              <a:lnSpc>
                <a:spcPct val="110000"/>
              </a:lnSpc>
            </a:pPr>
            <a:r>
              <a:rPr lang="en-CA" sz="1600" dirty="0">
                <a:solidFill>
                  <a:schemeClr val="tx2"/>
                </a:solidFill>
                <a:latin typeface="Lucida Sans" panose="020B0602030504020204" pitchFamily="34" charset="77"/>
              </a:rPr>
              <a:t>They recently purchased a renovated house together worth $2 million with a $1.2 million mortgage; part of the mortgage was invested in Eric’s business; Eric paid for the home renovations, and Andrea contributed $500,000 towards the purchase using a gift from her parents. They are planning on starting a family; Andrea expects to be a stay-at-home mother. </a:t>
            </a:r>
          </a:p>
          <a:p>
            <a:pPr>
              <a:lnSpc>
                <a:spcPct val="110000"/>
              </a:lnSpc>
            </a:pPr>
            <a:r>
              <a:rPr lang="en-CA" sz="1600" dirty="0">
                <a:solidFill>
                  <a:schemeClr val="tx2"/>
                </a:solidFill>
                <a:latin typeface="Lucida Sans" panose="020B0602030504020204" pitchFamily="34" charset="77"/>
              </a:rPr>
              <a:t>Andrea’s parents are concerned that her future wealth be protected and preserved. </a:t>
            </a:r>
          </a:p>
          <a:p>
            <a:pPr>
              <a:lnSpc>
                <a:spcPct val="110000"/>
              </a:lnSpc>
            </a:pPr>
            <a:r>
              <a:rPr lang="en-CA" sz="1600" dirty="0">
                <a:solidFill>
                  <a:schemeClr val="tx2"/>
                </a:solidFill>
                <a:latin typeface="Lucida Sans" panose="020B0602030504020204" pitchFamily="34" charset="77"/>
              </a:rPr>
              <a:t>Eric and Andrea are getting married in 5 months. </a:t>
            </a:r>
          </a:p>
          <a:p>
            <a:pPr>
              <a:lnSpc>
                <a:spcPct val="110000"/>
              </a:lnSpc>
            </a:pPr>
            <a:endParaRPr lang="en-CA" sz="1700" dirty="0"/>
          </a:p>
        </p:txBody>
      </p:sp>
    </p:spTree>
    <p:extLst>
      <p:ext uri="{BB962C8B-B14F-4D97-AF65-F5344CB8AC3E}">
        <p14:creationId xmlns:p14="http://schemas.microsoft.com/office/powerpoint/2010/main" val="415715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52876C-9F2C-31BE-0C77-F4CB8485F720}"/>
              </a:ext>
            </a:extLst>
          </p:cNvPr>
          <p:cNvSpPr>
            <a:spLocks noGrp="1"/>
          </p:cNvSpPr>
          <p:nvPr>
            <p:ph sz="half" idx="1"/>
          </p:nvPr>
        </p:nvSpPr>
        <p:spPr>
          <a:xfrm>
            <a:off x="1111624" y="1829308"/>
            <a:ext cx="9007737" cy="1171074"/>
          </a:xfrm>
          <a:noFill/>
        </p:spPr>
        <p:txBody>
          <a:bodyPr>
            <a:normAutofit/>
          </a:bodyPr>
          <a:lstStyle/>
          <a:p>
            <a:r>
              <a:rPr lang="en-CA" sz="3200" dirty="0">
                <a:solidFill>
                  <a:schemeClr val="tx2"/>
                </a:solidFill>
                <a:latin typeface="Lucida Sans" panose="020B0602030504020204" pitchFamily="34" charset="77"/>
              </a:rPr>
              <a:t>How would you design a collaborative process to help this family?</a:t>
            </a:r>
          </a:p>
        </p:txBody>
      </p:sp>
      <p:sp>
        <p:nvSpPr>
          <p:cNvPr id="4" name="Content Placeholder 3">
            <a:extLst>
              <a:ext uri="{FF2B5EF4-FFF2-40B4-BE49-F238E27FC236}">
                <a16:creationId xmlns:a16="http://schemas.microsoft.com/office/drawing/2014/main" id="{DD2DF342-EEE7-E26B-B4E1-EA9CD7EBC536}"/>
              </a:ext>
            </a:extLst>
          </p:cNvPr>
          <p:cNvSpPr>
            <a:spLocks noGrp="1"/>
          </p:cNvSpPr>
          <p:nvPr>
            <p:ph sz="half" idx="2"/>
          </p:nvPr>
        </p:nvSpPr>
        <p:spPr>
          <a:xfrm>
            <a:off x="1111624" y="3429000"/>
            <a:ext cx="9561742" cy="1776663"/>
          </a:xfrm>
        </p:spPr>
        <p:txBody>
          <a:bodyPr>
            <a:normAutofit/>
          </a:bodyPr>
          <a:lstStyle/>
          <a:p>
            <a:r>
              <a:rPr lang="en-CA" sz="3200" dirty="0">
                <a:solidFill>
                  <a:schemeClr val="tx2"/>
                </a:solidFill>
                <a:latin typeface="Lucida Sans" panose="020B0602030504020204" pitchFamily="34" charset="77"/>
              </a:rPr>
              <a:t>How would you ensure the process you build addresses the key features of a successful contract? </a:t>
            </a:r>
            <a:endParaRPr lang="en-CA" sz="3200" dirty="0">
              <a:solidFill>
                <a:schemeClr val="tx2"/>
              </a:solidFill>
              <a:highlight>
                <a:srgbClr val="FFFF00"/>
              </a:highlight>
              <a:latin typeface="Lucida Sans" panose="020B0602030504020204" pitchFamily="34" charset="77"/>
            </a:endParaRPr>
          </a:p>
        </p:txBody>
      </p:sp>
      <p:sp>
        <p:nvSpPr>
          <p:cNvPr id="2" name="TextBox 1">
            <a:extLst>
              <a:ext uri="{FF2B5EF4-FFF2-40B4-BE49-F238E27FC236}">
                <a16:creationId xmlns:a16="http://schemas.microsoft.com/office/drawing/2014/main" id="{D9FE399E-3E5D-E6B3-03CD-88356FED23C2}"/>
              </a:ext>
            </a:extLst>
          </p:cNvPr>
          <p:cNvSpPr txBox="1"/>
          <p:nvPr/>
        </p:nvSpPr>
        <p:spPr>
          <a:xfrm>
            <a:off x="4283242" y="692805"/>
            <a:ext cx="2542684" cy="707886"/>
          </a:xfrm>
          <a:prstGeom prst="rect">
            <a:avLst/>
          </a:prstGeom>
          <a:noFill/>
        </p:spPr>
        <p:txBody>
          <a:bodyPr wrap="none" rtlCol="0">
            <a:spAutoFit/>
          </a:bodyPr>
          <a:lstStyle/>
          <a:p>
            <a:pPr algn="ctr"/>
            <a:r>
              <a:rPr lang="en-US" sz="4000" dirty="0">
                <a:latin typeface="Cambria" panose="02040503050406030204" pitchFamily="18" charset="0"/>
              </a:rPr>
              <a:t>Discussion</a:t>
            </a:r>
          </a:p>
        </p:txBody>
      </p:sp>
    </p:spTree>
    <p:extLst>
      <p:ext uri="{BB962C8B-B14F-4D97-AF65-F5344CB8AC3E}">
        <p14:creationId xmlns:p14="http://schemas.microsoft.com/office/powerpoint/2010/main" val="3996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E23285-9D47-DFE8-ECC1-6A546A08D426}"/>
              </a:ext>
            </a:extLst>
          </p:cNvPr>
          <p:cNvSpPr>
            <a:spLocks noGrp="1"/>
          </p:cNvSpPr>
          <p:nvPr>
            <p:ph type="title"/>
          </p:nvPr>
        </p:nvSpPr>
        <p:spPr>
          <a:xfrm>
            <a:off x="181709" y="365125"/>
            <a:ext cx="3247291" cy="5833452"/>
          </a:xfrm>
        </p:spPr>
        <p:txBody>
          <a:bodyPr>
            <a:normAutofit/>
          </a:bodyPr>
          <a:lstStyle/>
          <a:p>
            <a:r>
              <a:rPr lang="en-US" sz="4000" dirty="0">
                <a:latin typeface="Cambria" panose="02040503050406030204" pitchFamily="18" charset="0"/>
              </a:rPr>
              <a:t>Summary of Collaborative Marriage Contract Negotiations</a:t>
            </a:r>
          </a:p>
        </p:txBody>
      </p:sp>
      <p:graphicFrame>
        <p:nvGraphicFramePr>
          <p:cNvPr id="10" name="Diagram 9">
            <a:extLst>
              <a:ext uri="{FF2B5EF4-FFF2-40B4-BE49-F238E27FC236}">
                <a16:creationId xmlns:a16="http://schemas.microsoft.com/office/drawing/2014/main" id="{BF62BAE5-6A7B-9B36-9F91-1DD8989F649D}"/>
              </a:ext>
            </a:extLst>
          </p:cNvPr>
          <p:cNvGraphicFramePr/>
          <p:nvPr>
            <p:extLst>
              <p:ext uri="{D42A27DB-BD31-4B8C-83A1-F6EECF244321}">
                <p14:modId xmlns:p14="http://schemas.microsoft.com/office/powerpoint/2010/main" val="2449689670"/>
              </p:ext>
            </p:extLst>
          </p:nvPr>
        </p:nvGraphicFramePr>
        <p:xfrm>
          <a:off x="3763107" y="365125"/>
          <a:ext cx="8018585" cy="6053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507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35E12-5571-C40E-EC41-0CD51732489B}"/>
              </a:ext>
            </a:extLst>
          </p:cNvPr>
          <p:cNvSpPr>
            <a:spLocks noGrp="1"/>
          </p:cNvSpPr>
          <p:nvPr>
            <p:ph type="title"/>
          </p:nvPr>
        </p:nvSpPr>
        <p:spPr>
          <a:xfrm>
            <a:off x="2464769" y="2812072"/>
            <a:ext cx="7262462" cy="616928"/>
          </a:xfrm>
        </p:spPr>
        <p:txBody>
          <a:bodyPr>
            <a:normAutofit fontScale="90000"/>
          </a:bodyPr>
          <a:lstStyle/>
          <a:p>
            <a:r>
              <a:rPr lang="en-US" sz="5300" dirty="0">
                <a:solidFill>
                  <a:srgbClr val="003366"/>
                </a:solidFill>
                <a:latin typeface="Cambria" panose="02040503050406030204" pitchFamily="18" charset="0"/>
              </a:rPr>
              <a:t>Questions and Comments</a:t>
            </a:r>
            <a:br>
              <a:rPr lang="en-US" sz="4800" dirty="0">
                <a:solidFill>
                  <a:srgbClr val="003366"/>
                </a:solidFill>
              </a:rPr>
            </a:br>
            <a:br>
              <a:rPr lang="en-US" sz="4800" dirty="0">
                <a:solidFill>
                  <a:srgbClr val="003366"/>
                </a:solidFill>
              </a:rPr>
            </a:br>
            <a:endParaRPr lang="en-CA" dirty="0">
              <a:solidFill>
                <a:schemeClr val="tx1"/>
              </a:solidFill>
              <a:latin typeface="Lucida Sans" panose="020B0602030504020204" pitchFamily="34" charset="77"/>
            </a:endParaRPr>
          </a:p>
        </p:txBody>
      </p:sp>
    </p:spTree>
    <p:extLst>
      <p:ext uri="{BB962C8B-B14F-4D97-AF65-F5344CB8AC3E}">
        <p14:creationId xmlns:p14="http://schemas.microsoft.com/office/powerpoint/2010/main" val="2459580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35E12-5571-C40E-EC41-0CD51732489B}"/>
              </a:ext>
            </a:extLst>
          </p:cNvPr>
          <p:cNvSpPr>
            <a:spLocks noGrp="1"/>
          </p:cNvSpPr>
          <p:nvPr>
            <p:ph type="title"/>
          </p:nvPr>
        </p:nvSpPr>
        <p:spPr>
          <a:xfrm>
            <a:off x="548639" y="950976"/>
            <a:ext cx="10995659" cy="4785795"/>
          </a:xfrm>
        </p:spPr>
        <p:txBody>
          <a:bodyPr>
            <a:normAutofit/>
          </a:bodyPr>
          <a:lstStyle/>
          <a:p>
            <a:r>
              <a:rPr lang="en-US" sz="4800" dirty="0">
                <a:latin typeface="Cambria" panose="02040503050406030204" pitchFamily="18" charset="0"/>
              </a:rPr>
              <a:t>Exit Poll: </a:t>
            </a:r>
            <a:br>
              <a:rPr lang="en-US" sz="4800" dirty="0"/>
            </a:br>
            <a:br>
              <a:rPr lang="en-US" sz="4000" dirty="0">
                <a:solidFill>
                  <a:schemeClr val="tx2"/>
                </a:solidFill>
                <a:latin typeface="Lucida Sans" panose="020B0602030504020204" pitchFamily="34" charset="77"/>
              </a:rPr>
            </a:br>
            <a:r>
              <a:rPr lang="en-US" sz="4000" dirty="0">
                <a:solidFill>
                  <a:schemeClr val="tx2"/>
                </a:solidFill>
                <a:latin typeface="Lucida Sans" panose="020B0602030504020204" pitchFamily="34" charset="77"/>
              </a:rPr>
              <a:t>How many would use the CP process on your next Marriage Contract/Cohabitation Agreement? </a:t>
            </a:r>
            <a:br>
              <a:rPr lang="en-US" sz="4000" dirty="0">
                <a:solidFill>
                  <a:schemeClr val="tx2"/>
                </a:solidFill>
                <a:latin typeface="Lucida Sans" panose="020B0602030504020204" pitchFamily="34" charset="77"/>
              </a:rPr>
            </a:br>
            <a:br>
              <a:rPr lang="en-US" sz="4000" dirty="0">
                <a:solidFill>
                  <a:schemeClr val="tx2"/>
                </a:solidFill>
                <a:latin typeface="Lucida Sans" panose="020B0602030504020204" pitchFamily="34" charset="77"/>
              </a:rPr>
            </a:br>
            <a:r>
              <a:rPr lang="en-US" sz="4000" dirty="0">
                <a:solidFill>
                  <a:schemeClr val="tx2"/>
                </a:solidFill>
                <a:latin typeface="Lucida Sans" panose="020B0602030504020204" pitchFamily="34" charset="77"/>
              </a:rPr>
              <a:t>Would you use a full team collaborative approach?</a:t>
            </a:r>
            <a:endParaRPr lang="en-CA" sz="4000" dirty="0">
              <a:solidFill>
                <a:schemeClr val="tx2"/>
              </a:solidFill>
              <a:latin typeface="Lucida Sans" panose="020B0602030504020204" pitchFamily="34" charset="77"/>
            </a:endParaRPr>
          </a:p>
        </p:txBody>
      </p:sp>
    </p:spTree>
    <p:extLst>
      <p:ext uri="{BB962C8B-B14F-4D97-AF65-F5344CB8AC3E}">
        <p14:creationId xmlns:p14="http://schemas.microsoft.com/office/powerpoint/2010/main" val="282305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4717D-1CF3-4133-8E45-1B7B2AC05241}"/>
              </a:ext>
            </a:extLst>
          </p:cNvPr>
          <p:cNvSpPr>
            <a:spLocks noGrp="1"/>
          </p:cNvSpPr>
          <p:nvPr>
            <p:ph type="title"/>
          </p:nvPr>
        </p:nvSpPr>
        <p:spPr>
          <a:xfrm>
            <a:off x="838200" y="365125"/>
            <a:ext cx="10515600" cy="884941"/>
          </a:xfrm>
        </p:spPr>
        <p:txBody>
          <a:bodyPr/>
          <a:lstStyle/>
          <a:p>
            <a:pPr algn="ctr"/>
            <a:r>
              <a:rPr lang="en-CA" dirty="0">
                <a:latin typeface="Cambria" panose="02040503050406030204" pitchFamily="18" charset="0"/>
              </a:rPr>
              <a:t>Thank you and enjoy </a:t>
            </a:r>
            <a:r>
              <a:rPr lang="en-CA" sz="4000" dirty="0">
                <a:latin typeface="Cambria" panose="02040503050406030204" pitchFamily="18" charset="0"/>
              </a:rPr>
              <a:t>the</a:t>
            </a:r>
            <a:r>
              <a:rPr lang="en-CA" dirty="0">
                <a:latin typeface="Cambria" panose="02040503050406030204" pitchFamily="18" charset="0"/>
              </a:rPr>
              <a:t> conference!</a:t>
            </a:r>
          </a:p>
        </p:txBody>
      </p:sp>
      <p:sp>
        <p:nvSpPr>
          <p:cNvPr id="3" name="Content Placeholder 2">
            <a:extLst>
              <a:ext uri="{FF2B5EF4-FFF2-40B4-BE49-F238E27FC236}">
                <a16:creationId xmlns:a16="http://schemas.microsoft.com/office/drawing/2014/main" id="{245B93EA-C599-76AB-BC47-E840F41446AC}"/>
              </a:ext>
            </a:extLst>
          </p:cNvPr>
          <p:cNvSpPr>
            <a:spLocks noGrp="1"/>
          </p:cNvSpPr>
          <p:nvPr>
            <p:ph idx="1"/>
          </p:nvPr>
        </p:nvSpPr>
        <p:spPr>
          <a:xfrm>
            <a:off x="1012657" y="1449924"/>
            <a:ext cx="10515600" cy="5042951"/>
          </a:xfrm>
        </p:spPr>
        <p:txBody>
          <a:bodyPr>
            <a:normAutofit lnSpcReduction="10000"/>
          </a:bodyPr>
          <a:lstStyle/>
          <a:p>
            <a:pPr marL="0" indent="0" algn="just">
              <a:lnSpc>
                <a:spcPct val="110000"/>
              </a:lnSpc>
              <a:spcBef>
                <a:spcPts val="0"/>
              </a:spcBef>
              <a:buNone/>
            </a:pPr>
            <a:r>
              <a:rPr lang="en-CA" sz="2200" b="1" dirty="0">
                <a:latin typeface="Lucida Sans" panose="020B0602030504020204" pitchFamily="34" charset="77"/>
              </a:rPr>
              <a:t>Cori Kalinowski, J.D.B.Comm.,</a:t>
            </a:r>
            <a:r>
              <a:rPr lang="en-CA" sz="2200" b="1" dirty="0" err="1">
                <a:latin typeface="Lucida Sans" panose="020B0602030504020204" pitchFamily="34" charset="77"/>
              </a:rPr>
              <a:t>AccFM,ACP</a:t>
            </a:r>
            <a:endParaRPr lang="en-CA" sz="2200" b="1" dirty="0">
              <a:latin typeface="Lucida Sans" panose="020B0602030504020204" pitchFamily="34" charset="77"/>
            </a:endParaRPr>
          </a:p>
          <a:p>
            <a:pPr marL="0" indent="0" algn="just">
              <a:lnSpc>
                <a:spcPct val="110000"/>
              </a:lnSpc>
              <a:spcBef>
                <a:spcPts val="0"/>
              </a:spcBef>
              <a:buNone/>
            </a:pPr>
            <a:r>
              <a:rPr lang="en-CA" sz="2200" b="1" dirty="0">
                <a:latin typeface="Lucida Sans" panose="020B0602030504020204" pitchFamily="34" charset="77"/>
              </a:rPr>
              <a:t>Lawyer and Mediator</a:t>
            </a:r>
          </a:p>
          <a:p>
            <a:pPr marL="0" indent="0" algn="just">
              <a:lnSpc>
                <a:spcPct val="110000"/>
              </a:lnSpc>
              <a:spcBef>
                <a:spcPts val="0"/>
              </a:spcBef>
              <a:buNone/>
            </a:pPr>
            <a:r>
              <a:rPr lang="en-CA" sz="2200" dirty="0">
                <a:solidFill>
                  <a:schemeClr val="accent1"/>
                </a:solidFill>
                <a:latin typeface="Lucida Sans" panose="020B0602030504020204" pitchFamily="34" charset="77"/>
                <a:hlinkClick r:id="rId2"/>
              </a:rPr>
              <a:t>clkalinowski@kalinowski-law-office.com</a:t>
            </a:r>
            <a:r>
              <a:rPr lang="en-CA" sz="2200" dirty="0">
                <a:solidFill>
                  <a:schemeClr val="accent1"/>
                </a:solidFill>
                <a:latin typeface="Lucida Sans" panose="020B0602030504020204" pitchFamily="34" charset="77"/>
              </a:rPr>
              <a:t> </a:t>
            </a:r>
          </a:p>
          <a:p>
            <a:pPr marL="0" indent="0" algn="just">
              <a:lnSpc>
                <a:spcPct val="110000"/>
              </a:lnSpc>
              <a:spcBef>
                <a:spcPts val="0"/>
              </a:spcBef>
              <a:buNone/>
            </a:pPr>
            <a:r>
              <a:rPr lang="en-CA" sz="2200" dirty="0">
                <a:latin typeface="Lucida Sans" panose="020B0602030504020204" pitchFamily="34" charset="77"/>
              </a:rPr>
              <a:t>1(416)598-9495</a:t>
            </a:r>
          </a:p>
          <a:p>
            <a:pPr marL="0" indent="0" algn="just">
              <a:spcBef>
                <a:spcPts val="0"/>
              </a:spcBef>
              <a:buNone/>
            </a:pPr>
            <a:endParaRPr lang="en-CA" sz="2200" dirty="0">
              <a:latin typeface="Lucida Sans" panose="020B0602030504020204" pitchFamily="34" charset="77"/>
            </a:endParaRPr>
          </a:p>
          <a:p>
            <a:pPr marL="0" indent="0" algn="just">
              <a:spcBef>
                <a:spcPts val="0"/>
              </a:spcBef>
              <a:buNone/>
            </a:pPr>
            <a:endParaRPr lang="en-CA" sz="2200" dirty="0">
              <a:latin typeface="Lucida Sans" panose="020B0602030504020204" pitchFamily="34" charset="77"/>
            </a:endParaRPr>
          </a:p>
          <a:p>
            <a:pPr marL="0" indent="0">
              <a:spcBef>
                <a:spcPts val="0"/>
              </a:spcBef>
              <a:buNone/>
            </a:pPr>
            <a:r>
              <a:rPr lang="en-CA" sz="2200" b="1" dirty="0">
                <a:latin typeface="Lucida Sans" panose="020B0602030504020204" pitchFamily="34" charset="77"/>
              </a:rPr>
              <a:t>Caroline Felstiner, MSW, AccFM</a:t>
            </a:r>
          </a:p>
          <a:p>
            <a:pPr marL="0" indent="0">
              <a:spcBef>
                <a:spcPts val="0"/>
              </a:spcBef>
              <a:buNone/>
            </a:pPr>
            <a:r>
              <a:rPr lang="en-CA" sz="2200" b="1" dirty="0">
                <a:latin typeface="Lucida Sans" panose="020B0602030504020204" pitchFamily="34" charset="77"/>
              </a:rPr>
              <a:t>Family Professional and Mediator</a:t>
            </a:r>
          </a:p>
          <a:p>
            <a:pPr marL="0" indent="0">
              <a:spcBef>
                <a:spcPts val="0"/>
              </a:spcBef>
              <a:buNone/>
            </a:pPr>
            <a:r>
              <a:rPr lang="en-CA" sz="2200" dirty="0">
                <a:latin typeface="Lucida Sans" panose="020B0602030504020204" pitchFamily="34" charset="77"/>
                <a:hlinkClick r:id="rId3"/>
              </a:rPr>
              <a:t>caroline@felstiner.com</a:t>
            </a:r>
            <a:endParaRPr lang="en-CA" sz="2200" dirty="0">
              <a:latin typeface="Lucida Sans" panose="020B0602030504020204" pitchFamily="34" charset="77"/>
            </a:endParaRPr>
          </a:p>
          <a:p>
            <a:pPr marL="0" indent="0">
              <a:spcBef>
                <a:spcPts val="0"/>
              </a:spcBef>
              <a:buNone/>
            </a:pPr>
            <a:r>
              <a:rPr lang="en-CA" sz="2200" dirty="0">
                <a:latin typeface="Lucida Sans" panose="020B0602030504020204" pitchFamily="34" charset="77"/>
              </a:rPr>
              <a:t>1(416)-723-6716</a:t>
            </a:r>
          </a:p>
          <a:p>
            <a:pPr marL="0" indent="0">
              <a:spcBef>
                <a:spcPts val="0"/>
              </a:spcBef>
              <a:buNone/>
            </a:pPr>
            <a:endParaRPr lang="en-CA" sz="2200" dirty="0">
              <a:latin typeface="Lucida Sans" panose="020B0602030504020204" pitchFamily="34" charset="77"/>
            </a:endParaRPr>
          </a:p>
          <a:p>
            <a:pPr marL="0" indent="0">
              <a:spcBef>
                <a:spcPts val="0"/>
              </a:spcBef>
              <a:buNone/>
            </a:pPr>
            <a:endParaRPr lang="en-CA" sz="2200" dirty="0">
              <a:latin typeface="Lucida Sans" panose="020B0602030504020204" pitchFamily="34" charset="77"/>
            </a:endParaRPr>
          </a:p>
          <a:p>
            <a:pPr marL="0" indent="0">
              <a:spcBef>
                <a:spcPts val="0"/>
              </a:spcBef>
              <a:buNone/>
            </a:pPr>
            <a:r>
              <a:rPr lang="en-CA" sz="2200" b="1" dirty="0">
                <a:latin typeface="Lucida Sans" panose="020B0602030504020204" pitchFamily="34" charset="77"/>
              </a:rPr>
              <a:t>Terri McDougall, PFP, CFDS-AA</a:t>
            </a:r>
          </a:p>
          <a:p>
            <a:pPr marL="0" indent="0">
              <a:spcBef>
                <a:spcPts val="0"/>
              </a:spcBef>
              <a:buNone/>
            </a:pPr>
            <a:r>
              <a:rPr lang="en-CA" sz="2200" b="1" dirty="0">
                <a:latin typeface="Lucida Sans" panose="020B0602030504020204" pitchFamily="34" charset="77"/>
              </a:rPr>
              <a:t>Chartered Financial Divorce Specialist – Advanced Accredited</a:t>
            </a:r>
          </a:p>
          <a:p>
            <a:pPr marL="0" indent="0">
              <a:spcBef>
                <a:spcPts val="0"/>
              </a:spcBef>
              <a:buNone/>
            </a:pPr>
            <a:r>
              <a:rPr lang="en-CA" sz="2200" dirty="0">
                <a:latin typeface="Lucida Sans" panose="020B0602030504020204" pitchFamily="34" charset="77"/>
                <a:hlinkClick r:id="rId4"/>
              </a:rPr>
              <a:t>terri@collaborativedivorcesolutions.ca</a:t>
            </a:r>
            <a:endParaRPr lang="en-CA" sz="2200" dirty="0">
              <a:latin typeface="Lucida Sans" panose="020B0602030504020204" pitchFamily="34" charset="77"/>
            </a:endParaRPr>
          </a:p>
          <a:p>
            <a:pPr marL="0" indent="0">
              <a:spcBef>
                <a:spcPts val="0"/>
              </a:spcBef>
              <a:buNone/>
            </a:pPr>
            <a:r>
              <a:rPr lang="en-CA" sz="2200" dirty="0">
                <a:latin typeface="Lucida Sans" panose="020B0602030504020204" pitchFamily="34" charset="77"/>
              </a:rPr>
              <a:t>1(416)799-7861</a:t>
            </a:r>
          </a:p>
          <a:p>
            <a:pPr marL="0" indent="0">
              <a:spcBef>
                <a:spcPts val="0"/>
              </a:spcBef>
              <a:buNone/>
            </a:pPr>
            <a:endParaRPr lang="en-CA" dirty="0"/>
          </a:p>
        </p:txBody>
      </p:sp>
    </p:spTree>
    <p:extLst>
      <p:ext uri="{BB962C8B-B14F-4D97-AF65-F5344CB8AC3E}">
        <p14:creationId xmlns:p14="http://schemas.microsoft.com/office/powerpoint/2010/main" val="15315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918AEE-0467-B5F6-2F01-5C51BEE81493}"/>
              </a:ext>
            </a:extLst>
          </p:cNvPr>
          <p:cNvSpPr>
            <a:spLocks noGrp="1"/>
          </p:cNvSpPr>
          <p:nvPr>
            <p:ph type="title"/>
          </p:nvPr>
        </p:nvSpPr>
        <p:spPr>
          <a:xfrm>
            <a:off x="537447" y="170329"/>
            <a:ext cx="9376574" cy="1076632"/>
          </a:xfrm>
        </p:spPr>
        <p:txBody>
          <a:bodyPr>
            <a:noAutofit/>
          </a:bodyPr>
          <a:lstStyle/>
          <a:p>
            <a:r>
              <a:rPr lang="en-US" sz="4000" dirty="0">
                <a:latin typeface="Cambria" panose="02040503050406030204" pitchFamily="18" charset="0"/>
              </a:rPr>
              <a:t>IACP FORUM, TORONTO 2023</a:t>
            </a:r>
            <a:endParaRPr lang="en-US" sz="4000" dirty="0"/>
          </a:p>
        </p:txBody>
      </p:sp>
      <p:pic>
        <p:nvPicPr>
          <p:cNvPr id="3" name="Content Placeholder 2" descr="A person and person standing together looking at the sun&#10;&#10;Description automatically generated">
            <a:extLst>
              <a:ext uri="{FF2B5EF4-FFF2-40B4-BE49-F238E27FC236}">
                <a16:creationId xmlns:a16="http://schemas.microsoft.com/office/drawing/2014/main" id="{D2EE690B-115D-A2A4-2E9C-6FBA11B1F3F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26016" y="1473994"/>
            <a:ext cx="4384099" cy="4384099"/>
          </a:xfrm>
        </p:spPr>
      </p:pic>
      <p:sp>
        <p:nvSpPr>
          <p:cNvPr id="7" name="TextBox 6">
            <a:extLst>
              <a:ext uri="{FF2B5EF4-FFF2-40B4-BE49-F238E27FC236}">
                <a16:creationId xmlns:a16="http://schemas.microsoft.com/office/drawing/2014/main" id="{F40F86D5-39D8-A019-48B8-EF1A5F896E12}"/>
              </a:ext>
            </a:extLst>
          </p:cNvPr>
          <p:cNvSpPr txBox="1"/>
          <p:nvPr/>
        </p:nvSpPr>
        <p:spPr>
          <a:xfrm>
            <a:off x="537447" y="2057910"/>
            <a:ext cx="6352508" cy="3216265"/>
          </a:xfrm>
          <a:prstGeom prst="rect">
            <a:avLst/>
          </a:prstGeom>
          <a:noFill/>
          <a:ln w="28575">
            <a:solidFill>
              <a:schemeClr val="accent1">
                <a:lumMod val="75000"/>
              </a:schemeClr>
            </a:solidFill>
          </a:ln>
        </p:spPr>
        <p:txBody>
          <a:bodyPr wrap="square" rtlCol="0">
            <a:spAutoFit/>
          </a:bodyPr>
          <a:lstStyle/>
          <a:p>
            <a:pPr>
              <a:spcBef>
                <a:spcPts val="600"/>
              </a:spcBef>
            </a:pPr>
            <a:endParaRPr lang="en-US" sz="2000" b="1" dirty="0">
              <a:latin typeface="Lucida Sans" panose="020B0602030504020204" pitchFamily="34" charset="77"/>
            </a:endParaRPr>
          </a:p>
          <a:p>
            <a:pPr>
              <a:spcBef>
                <a:spcPts val="600"/>
              </a:spcBef>
            </a:pPr>
            <a:r>
              <a:rPr lang="en-US" sz="2000" b="1" dirty="0">
                <a:latin typeface="Lucida Sans" panose="020B0602030504020204" pitchFamily="34" charset="77"/>
              </a:rPr>
              <a:t>CORI KALINOWSKI, JD, BComm, AccFM, ACP</a:t>
            </a:r>
          </a:p>
          <a:p>
            <a:pPr>
              <a:spcBef>
                <a:spcPts val="0"/>
              </a:spcBef>
            </a:pPr>
            <a:r>
              <a:rPr lang="en-US" sz="2000" b="1" dirty="0">
                <a:latin typeface="Lucida Sans" panose="020B0602030504020204" pitchFamily="34" charset="77"/>
              </a:rPr>
              <a:t>Family Lawyer &amp; Mediator</a:t>
            </a:r>
          </a:p>
          <a:p>
            <a:pPr indent="-228600">
              <a:spcBef>
                <a:spcPts val="0"/>
              </a:spcBef>
              <a:buFont typeface="Arial" panose="020B0604020202020204" pitchFamily="34" charset="0"/>
              <a:buChar char="•"/>
            </a:pPr>
            <a:endParaRPr lang="en-US" sz="2000" b="1" dirty="0">
              <a:latin typeface="Lucida Sans" panose="020B0602030504020204" pitchFamily="34" charset="77"/>
            </a:endParaRPr>
          </a:p>
          <a:p>
            <a:pPr>
              <a:spcBef>
                <a:spcPts val="0"/>
              </a:spcBef>
            </a:pPr>
            <a:r>
              <a:rPr lang="en-US" sz="2000" b="1" dirty="0">
                <a:latin typeface="Lucida Sans" panose="020B0602030504020204" pitchFamily="34" charset="77"/>
              </a:rPr>
              <a:t>CAROLINE FELSTINER, RSW, MSW, AccFM</a:t>
            </a:r>
          </a:p>
          <a:p>
            <a:pPr>
              <a:spcBef>
                <a:spcPts val="0"/>
              </a:spcBef>
            </a:pPr>
            <a:r>
              <a:rPr lang="en-US" sz="2000" b="1" dirty="0">
                <a:latin typeface="Lucida Sans" panose="020B0602030504020204" pitchFamily="34" charset="77"/>
              </a:rPr>
              <a:t>Family Professional &amp; Mediator</a:t>
            </a:r>
          </a:p>
          <a:p>
            <a:pPr>
              <a:spcBef>
                <a:spcPts val="0"/>
              </a:spcBef>
            </a:pPr>
            <a:endParaRPr lang="en-US" sz="2000" b="1" dirty="0">
              <a:latin typeface="Lucida Sans" panose="020B0602030504020204" pitchFamily="34" charset="77"/>
            </a:endParaRPr>
          </a:p>
          <a:p>
            <a:pPr>
              <a:lnSpc>
                <a:spcPct val="100000"/>
              </a:lnSpc>
              <a:spcBef>
                <a:spcPts val="0"/>
              </a:spcBef>
            </a:pPr>
            <a:r>
              <a:rPr lang="en-US" sz="2000" b="1" dirty="0">
                <a:latin typeface="Lucida Sans" panose="020B0602030504020204" pitchFamily="34" charset="77"/>
              </a:rPr>
              <a:t>TERRI MCDOUGALL, PFP, CFDS-AA            </a:t>
            </a:r>
          </a:p>
          <a:p>
            <a:pPr>
              <a:lnSpc>
                <a:spcPct val="100000"/>
              </a:lnSpc>
              <a:spcBef>
                <a:spcPts val="0"/>
              </a:spcBef>
            </a:pPr>
            <a:r>
              <a:rPr lang="en-US" sz="2000" b="1" dirty="0">
                <a:latin typeface="Lucida Sans" panose="020B0602030504020204" pitchFamily="34" charset="77"/>
              </a:rPr>
              <a:t>Financial Professional</a:t>
            </a:r>
          </a:p>
          <a:p>
            <a:endParaRPr lang="en-US" dirty="0"/>
          </a:p>
        </p:txBody>
      </p:sp>
    </p:spTree>
    <p:extLst>
      <p:ext uri="{BB962C8B-B14F-4D97-AF65-F5344CB8AC3E}">
        <p14:creationId xmlns:p14="http://schemas.microsoft.com/office/powerpoint/2010/main" val="2689563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AA6F7-12EF-C937-19D4-EA13AC3DE3FB}"/>
              </a:ext>
            </a:extLst>
          </p:cNvPr>
          <p:cNvSpPr>
            <a:spLocks noGrp="1"/>
          </p:cNvSpPr>
          <p:nvPr>
            <p:ph type="title"/>
          </p:nvPr>
        </p:nvSpPr>
        <p:spPr>
          <a:xfrm>
            <a:off x="838200" y="365126"/>
            <a:ext cx="10515600" cy="1094964"/>
          </a:xfrm>
        </p:spPr>
        <p:txBody>
          <a:bodyPr/>
          <a:lstStyle/>
          <a:p>
            <a:r>
              <a:rPr lang="en-CA">
                <a:solidFill>
                  <a:srgbClr val="003366"/>
                </a:solidFill>
                <a:latin typeface="Cambria" panose="02040503050406030204" pitchFamily="18" charset="0"/>
              </a:rPr>
              <a:t>Poll:</a:t>
            </a:r>
          </a:p>
        </p:txBody>
      </p:sp>
      <p:sp>
        <p:nvSpPr>
          <p:cNvPr id="3" name="Content Placeholder 2">
            <a:extLst>
              <a:ext uri="{FF2B5EF4-FFF2-40B4-BE49-F238E27FC236}">
                <a16:creationId xmlns:a16="http://schemas.microsoft.com/office/drawing/2014/main" id="{1DDCDFEF-CBEA-6C9C-D62A-D791B7619BF3}"/>
              </a:ext>
            </a:extLst>
          </p:cNvPr>
          <p:cNvSpPr>
            <a:spLocks noGrp="1"/>
          </p:cNvSpPr>
          <p:nvPr>
            <p:ph sz="half" idx="1"/>
          </p:nvPr>
        </p:nvSpPr>
        <p:spPr>
          <a:xfrm>
            <a:off x="838198" y="2029968"/>
            <a:ext cx="10515601" cy="2158574"/>
          </a:xfrm>
        </p:spPr>
        <p:txBody>
          <a:bodyPr>
            <a:normAutofit/>
          </a:bodyPr>
          <a:lstStyle/>
          <a:p>
            <a:r>
              <a:rPr lang="en-CA" sz="3600" dirty="0">
                <a:solidFill>
                  <a:srgbClr val="003366"/>
                </a:solidFill>
                <a:latin typeface="Lucida Sans" panose="020B0602030504020204" pitchFamily="34" charset="77"/>
              </a:rPr>
              <a:t>Who has had the opportunity to use the Collaborative process for marriage contracts?</a:t>
            </a:r>
          </a:p>
        </p:txBody>
      </p:sp>
      <p:sp>
        <p:nvSpPr>
          <p:cNvPr id="4" name="Content Placeholder 3">
            <a:extLst>
              <a:ext uri="{FF2B5EF4-FFF2-40B4-BE49-F238E27FC236}">
                <a16:creationId xmlns:a16="http://schemas.microsoft.com/office/drawing/2014/main" id="{0AD9A750-0628-BE93-1CCA-381EAF32EA6E}"/>
              </a:ext>
            </a:extLst>
          </p:cNvPr>
          <p:cNvSpPr>
            <a:spLocks noGrp="1"/>
          </p:cNvSpPr>
          <p:nvPr>
            <p:ph sz="half" idx="2"/>
          </p:nvPr>
        </p:nvSpPr>
        <p:spPr>
          <a:xfrm>
            <a:off x="838198" y="3900948"/>
            <a:ext cx="10974281" cy="2027903"/>
          </a:xfrm>
        </p:spPr>
        <p:txBody>
          <a:bodyPr>
            <a:normAutofit/>
          </a:bodyPr>
          <a:lstStyle/>
          <a:p>
            <a:r>
              <a:rPr lang="en-CA" sz="3600" dirty="0">
                <a:solidFill>
                  <a:srgbClr val="003366"/>
                </a:solidFill>
                <a:latin typeface="Lucida Sans" panose="020B0602030504020204" pitchFamily="34" charset="77"/>
              </a:rPr>
              <a:t>Who has used a full team for marriage contract negotiations? </a:t>
            </a:r>
          </a:p>
        </p:txBody>
      </p:sp>
      <p:cxnSp>
        <p:nvCxnSpPr>
          <p:cNvPr id="6" name="Straight Connector 5">
            <a:extLst>
              <a:ext uri="{FF2B5EF4-FFF2-40B4-BE49-F238E27FC236}">
                <a16:creationId xmlns:a16="http://schemas.microsoft.com/office/drawing/2014/main" id="{580F88A2-1315-9B55-3B39-2F152449D8D8}"/>
              </a:ext>
            </a:extLst>
          </p:cNvPr>
          <p:cNvCxnSpPr/>
          <p:nvPr/>
        </p:nvCxnSpPr>
        <p:spPr>
          <a:xfrm>
            <a:off x="838200" y="1690688"/>
            <a:ext cx="10326329" cy="0"/>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22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C8CD6-FB6B-D9AC-B219-19CB288293B0}"/>
              </a:ext>
            </a:extLst>
          </p:cNvPr>
          <p:cNvSpPr>
            <a:spLocks noGrp="1"/>
          </p:cNvSpPr>
          <p:nvPr>
            <p:ph type="title"/>
          </p:nvPr>
        </p:nvSpPr>
        <p:spPr>
          <a:xfrm>
            <a:off x="396976" y="752168"/>
            <a:ext cx="3998043" cy="5073445"/>
          </a:xfrm>
          <a:noFill/>
        </p:spPr>
        <p:txBody>
          <a:bodyPr>
            <a:normAutofit/>
          </a:bodyPr>
          <a:lstStyle/>
          <a:p>
            <a:r>
              <a:rPr lang="en-CA" sz="4000" dirty="0">
                <a:latin typeface="Cambria" panose="02040503050406030204" pitchFamily="18" charset="0"/>
              </a:rPr>
              <a:t>3 Key Features of Successful Marriage Contracts and Cohabitation Agreements:</a:t>
            </a:r>
          </a:p>
        </p:txBody>
      </p:sp>
      <p:graphicFrame>
        <p:nvGraphicFramePr>
          <p:cNvPr id="5" name="Content Placeholder 2">
            <a:extLst>
              <a:ext uri="{FF2B5EF4-FFF2-40B4-BE49-F238E27FC236}">
                <a16:creationId xmlns:a16="http://schemas.microsoft.com/office/drawing/2014/main" id="{79C9DB45-0487-A58A-54B2-09F8EE3264F0}"/>
              </a:ext>
            </a:extLst>
          </p:cNvPr>
          <p:cNvGraphicFramePr>
            <a:graphicFrameLocks noGrp="1"/>
          </p:cNvGraphicFramePr>
          <p:nvPr>
            <p:ph idx="1"/>
            <p:extLst>
              <p:ext uri="{D42A27DB-BD31-4B8C-83A1-F6EECF244321}">
                <p14:modId xmlns:p14="http://schemas.microsoft.com/office/powerpoint/2010/main" val="674199969"/>
              </p:ext>
            </p:extLst>
          </p:nvPr>
        </p:nvGraphicFramePr>
        <p:xfrm>
          <a:off x="4793228" y="686260"/>
          <a:ext cx="7193527" cy="53333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a:extLst>
              <a:ext uri="{FF2B5EF4-FFF2-40B4-BE49-F238E27FC236}">
                <a16:creationId xmlns:a16="http://schemas.microsoft.com/office/drawing/2014/main" id="{6A616C8F-70E1-BB0C-10B2-60A9F11EF51B}"/>
              </a:ext>
            </a:extLst>
          </p:cNvPr>
          <p:cNvCxnSpPr/>
          <p:nvPr/>
        </p:nvCxnSpPr>
        <p:spPr>
          <a:xfrm>
            <a:off x="4424516" y="752168"/>
            <a:ext cx="0" cy="5181293"/>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93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556E-CC32-AE41-8F53-2CF05563F619}"/>
              </a:ext>
            </a:extLst>
          </p:cNvPr>
          <p:cNvSpPr>
            <a:spLocks noGrp="1"/>
          </p:cNvSpPr>
          <p:nvPr>
            <p:ph type="title"/>
          </p:nvPr>
        </p:nvSpPr>
        <p:spPr>
          <a:xfrm>
            <a:off x="548639" y="662941"/>
            <a:ext cx="10995659" cy="1028700"/>
          </a:xfrm>
          <a:noFill/>
        </p:spPr>
        <p:txBody>
          <a:bodyPr>
            <a:normAutofit fontScale="90000"/>
          </a:bodyPr>
          <a:lstStyle/>
          <a:p>
            <a:r>
              <a:rPr lang="en-CA">
                <a:latin typeface="Cambria" panose="02040503050406030204" pitchFamily="18" charset="0"/>
              </a:rPr>
              <a:t>Challenges of Negotiating Marriage Contracts from a  Legal Perspective: </a:t>
            </a:r>
          </a:p>
        </p:txBody>
      </p:sp>
      <p:sp>
        <p:nvSpPr>
          <p:cNvPr id="3" name="Content Placeholder 2">
            <a:extLst>
              <a:ext uri="{FF2B5EF4-FFF2-40B4-BE49-F238E27FC236}">
                <a16:creationId xmlns:a16="http://schemas.microsoft.com/office/drawing/2014/main" id="{976DC071-495E-FBCB-E677-4C378C01A257}"/>
              </a:ext>
            </a:extLst>
          </p:cNvPr>
          <p:cNvSpPr>
            <a:spLocks noGrp="1"/>
          </p:cNvSpPr>
          <p:nvPr>
            <p:ph idx="1"/>
          </p:nvPr>
        </p:nvSpPr>
        <p:spPr>
          <a:xfrm>
            <a:off x="751429" y="2138519"/>
            <a:ext cx="10792872" cy="4056527"/>
          </a:xfrm>
          <a:noFill/>
        </p:spPr>
        <p:txBody>
          <a:bodyPr anchor="ctr">
            <a:normAutofit/>
          </a:bodyPr>
          <a:lstStyle/>
          <a:p>
            <a:r>
              <a:rPr lang="en-CA" sz="2200" dirty="0">
                <a:solidFill>
                  <a:schemeClr val="tx2"/>
                </a:solidFill>
                <a:latin typeface="Lucida Sans" panose="020B0602030504020204" pitchFamily="34" charset="77"/>
              </a:rPr>
              <a:t>Can’t predict the future</a:t>
            </a:r>
          </a:p>
          <a:p>
            <a:r>
              <a:rPr lang="en-CA" sz="2200" dirty="0">
                <a:solidFill>
                  <a:schemeClr val="tx2"/>
                </a:solidFill>
                <a:latin typeface="Lucida Sans" panose="020B0602030504020204" pitchFamily="34" charset="77"/>
              </a:rPr>
              <a:t>Third parties who are more invested in the negotiation than the spouses who may be reluctant participants  </a:t>
            </a:r>
          </a:p>
          <a:p>
            <a:r>
              <a:rPr lang="en-CA" sz="2200" dirty="0">
                <a:solidFill>
                  <a:schemeClr val="tx2"/>
                </a:solidFill>
                <a:latin typeface="Lucida Sans" panose="020B0602030504020204" pitchFamily="34" charset="77"/>
              </a:rPr>
              <a:t>Getting disclosure from third parties (extended family or business partners)</a:t>
            </a:r>
          </a:p>
          <a:p>
            <a:r>
              <a:rPr lang="en-CA" sz="2200" dirty="0">
                <a:solidFill>
                  <a:schemeClr val="tx2"/>
                </a:solidFill>
                <a:latin typeface="Lucida Sans" panose="020B0602030504020204" pitchFamily="34" charset="77"/>
              </a:rPr>
              <a:t>Manage power imbalance (disparate wealth), avoid duress</a:t>
            </a:r>
          </a:p>
          <a:p>
            <a:r>
              <a:rPr lang="en-CA" sz="2200" dirty="0">
                <a:solidFill>
                  <a:schemeClr val="tx2"/>
                </a:solidFill>
                <a:latin typeface="Lucida Sans" panose="020B0602030504020204" pitchFamily="34" charset="77"/>
              </a:rPr>
              <a:t>Lawyer may alienate their own client</a:t>
            </a:r>
          </a:p>
          <a:p>
            <a:r>
              <a:rPr lang="en-CA" sz="2200" dirty="0">
                <a:solidFill>
                  <a:schemeClr val="tx2"/>
                </a:solidFill>
                <a:latin typeface="Lucida Sans" panose="020B0602030504020204" pitchFamily="34" charset="77"/>
              </a:rPr>
              <a:t>May be a time crunch because of a pending wedding date</a:t>
            </a:r>
          </a:p>
          <a:p>
            <a:r>
              <a:rPr lang="en-CA" sz="2200" dirty="0">
                <a:solidFill>
                  <a:schemeClr val="tx2"/>
                </a:solidFill>
                <a:latin typeface="Lucida Sans" panose="020B0602030504020204" pitchFamily="34" charset="77"/>
              </a:rPr>
              <a:t>May turn into a Separation Agreement negotiation</a:t>
            </a:r>
          </a:p>
          <a:p>
            <a:pPr marL="0" indent="0">
              <a:buNone/>
            </a:pPr>
            <a:endParaRPr lang="en-CA" sz="2200" dirty="0">
              <a:solidFill>
                <a:schemeClr val="tx2"/>
              </a:solidFill>
              <a:latin typeface="Lucida Sans" panose="020B0602030504020204" pitchFamily="34" charset="77"/>
            </a:endParaRPr>
          </a:p>
        </p:txBody>
      </p:sp>
      <p:cxnSp>
        <p:nvCxnSpPr>
          <p:cNvPr id="5" name="Straight Connector 4">
            <a:extLst>
              <a:ext uri="{FF2B5EF4-FFF2-40B4-BE49-F238E27FC236}">
                <a16:creationId xmlns:a16="http://schemas.microsoft.com/office/drawing/2014/main" id="{2C20F67C-880D-037A-84D2-AAEAA5CA4A6C}"/>
              </a:ext>
            </a:extLst>
          </p:cNvPr>
          <p:cNvCxnSpPr/>
          <p:nvPr/>
        </p:nvCxnSpPr>
        <p:spPr>
          <a:xfrm>
            <a:off x="548639" y="1991032"/>
            <a:ext cx="10792871"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03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2E48-BD66-345F-EE71-0C1ED3F5AB8A}"/>
              </a:ext>
            </a:extLst>
          </p:cNvPr>
          <p:cNvSpPr>
            <a:spLocks noGrp="1"/>
          </p:cNvSpPr>
          <p:nvPr>
            <p:ph type="title"/>
          </p:nvPr>
        </p:nvSpPr>
        <p:spPr>
          <a:xfrm>
            <a:off x="647699" y="365125"/>
            <a:ext cx="10693813" cy="1325563"/>
          </a:xfrm>
          <a:noFill/>
        </p:spPr>
        <p:txBody>
          <a:bodyPr>
            <a:normAutofit/>
          </a:bodyPr>
          <a:lstStyle/>
          <a:p>
            <a:r>
              <a:rPr lang="en-CA" sz="4000" dirty="0">
                <a:latin typeface="Cambria" panose="02040503050406030204" pitchFamily="18" charset="0"/>
              </a:rPr>
              <a:t>Emotional/Relationship Challenges of Negotiating Marriage Contracts:</a:t>
            </a:r>
          </a:p>
        </p:txBody>
      </p:sp>
      <p:sp>
        <p:nvSpPr>
          <p:cNvPr id="3" name="Content Placeholder 2">
            <a:extLst>
              <a:ext uri="{FF2B5EF4-FFF2-40B4-BE49-F238E27FC236}">
                <a16:creationId xmlns:a16="http://schemas.microsoft.com/office/drawing/2014/main" id="{09EA5D8B-03F6-F4D6-499B-636298A344A4}"/>
              </a:ext>
            </a:extLst>
          </p:cNvPr>
          <p:cNvSpPr>
            <a:spLocks noGrp="1"/>
          </p:cNvSpPr>
          <p:nvPr>
            <p:ph idx="1"/>
          </p:nvPr>
        </p:nvSpPr>
        <p:spPr>
          <a:xfrm>
            <a:off x="548641" y="1504335"/>
            <a:ext cx="10995660" cy="4988539"/>
          </a:xfrm>
          <a:noFill/>
        </p:spPr>
        <p:txBody>
          <a:bodyPr anchor="ctr">
            <a:normAutofit/>
          </a:bodyPr>
          <a:lstStyle/>
          <a:p>
            <a:r>
              <a:rPr lang="en-CA" sz="2200" dirty="0">
                <a:solidFill>
                  <a:schemeClr val="tx2"/>
                </a:solidFill>
                <a:latin typeface="Lucida Sans" panose="020B0602030504020204" pitchFamily="34" charset="77"/>
              </a:rPr>
              <a:t>Negotiating a MC can be like opening Pandora’s box.  The process may uncover intense feelings about the couple’s relationship, commitment, future goals, communication or problem-solving styles </a:t>
            </a:r>
          </a:p>
          <a:p>
            <a:r>
              <a:rPr lang="en-CA" sz="2200" dirty="0">
                <a:solidFill>
                  <a:schemeClr val="tx2"/>
                </a:solidFill>
                <a:latin typeface="Lucida Sans" panose="020B0602030504020204" pitchFamily="34" charset="77"/>
              </a:rPr>
              <a:t>There are often third parties working in the background of the negotiation, influencing, demanding or pressing for a particular outcome (e.g. parents of the couple, adult children from previous relationships, business partners). The couple must manage their own negotiation while taking third party relationships into account </a:t>
            </a:r>
          </a:p>
          <a:p>
            <a:r>
              <a:rPr lang="en-CA" sz="2200" dirty="0">
                <a:solidFill>
                  <a:schemeClr val="tx2"/>
                </a:solidFill>
                <a:latin typeface="Lucida Sans" panose="020B0602030504020204" pitchFamily="34" charset="77"/>
              </a:rPr>
              <a:t>The process may raise doubts about the relationship which must be explored and resolved before a final contract is in place </a:t>
            </a:r>
          </a:p>
          <a:p>
            <a:r>
              <a:rPr lang="en-CA" sz="2200" dirty="0">
                <a:solidFill>
                  <a:schemeClr val="tx2"/>
                </a:solidFill>
                <a:latin typeface="Lucida Sans" panose="020B0602030504020204" pitchFamily="34" charset="77"/>
              </a:rPr>
              <a:t>The relationship may end during the process, triggering unexpected changes, disappointments and grief </a:t>
            </a:r>
          </a:p>
        </p:txBody>
      </p:sp>
      <p:cxnSp>
        <p:nvCxnSpPr>
          <p:cNvPr id="4" name="Straight Connector 3">
            <a:extLst>
              <a:ext uri="{FF2B5EF4-FFF2-40B4-BE49-F238E27FC236}">
                <a16:creationId xmlns:a16="http://schemas.microsoft.com/office/drawing/2014/main" id="{A79211F0-91E3-3858-BD3F-04E86F1AE812}"/>
              </a:ext>
            </a:extLst>
          </p:cNvPr>
          <p:cNvCxnSpPr/>
          <p:nvPr/>
        </p:nvCxnSpPr>
        <p:spPr>
          <a:xfrm>
            <a:off x="548641" y="1690688"/>
            <a:ext cx="10792871"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97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1153-E411-04A2-D386-43A19D9DE4CB}"/>
              </a:ext>
            </a:extLst>
          </p:cNvPr>
          <p:cNvSpPr>
            <a:spLocks noGrp="1"/>
          </p:cNvSpPr>
          <p:nvPr>
            <p:ph type="title"/>
          </p:nvPr>
        </p:nvSpPr>
        <p:spPr>
          <a:xfrm>
            <a:off x="548641" y="368710"/>
            <a:ext cx="10887297" cy="1056330"/>
          </a:xfrm>
        </p:spPr>
        <p:txBody>
          <a:bodyPr>
            <a:noAutofit/>
          </a:bodyPr>
          <a:lstStyle/>
          <a:p>
            <a:r>
              <a:rPr lang="en-CA" sz="4000">
                <a:latin typeface="Cambria" panose="02040503050406030204" pitchFamily="18" charset="0"/>
              </a:rPr>
              <a:t>Financial Challenges of Negotiating a Marriage Contract: </a:t>
            </a:r>
          </a:p>
        </p:txBody>
      </p:sp>
      <p:sp>
        <p:nvSpPr>
          <p:cNvPr id="3" name="Content Placeholder 2">
            <a:extLst>
              <a:ext uri="{FF2B5EF4-FFF2-40B4-BE49-F238E27FC236}">
                <a16:creationId xmlns:a16="http://schemas.microsoft.com/office/drawing/2014/main" id="{3EE4F983-660D-9951-5FAD-7EFBFC29634B}"/>
              </a:ext>
            </a:extLst>
          </p:cNvPr>
          <p:cNvSpPr>
            <a:spLocks noGrp="1"/>
          </p:cNvSpPr>
          <p:nvPr>
            <p:ph idx="1"/>
          </p:nvPr>
        </p:nvSpPr>
        <p:spPr>
          <a:xfrm>
            <a:off x="548641" y="1887794"/>
            <a:ext cx="11326684" cy="4601495"/>
          </a:xfrm>
        </p:spPr>
        <p:txBody>
          <a:bodyPr>
            <a:normAutofit fontScale="92500" lnSpcReduction="10000"/>
          </a:bodyPr>
          <a:lstStyle/>
          <a:p>
            <a:r>
              <a:rPr lang="en-CA" sz="2400">
                <a:solidFill>
                  <a:schemeClr val="tx2"/>
                </a:solidFill>
                <a:latin typeface="Lucida Sans" panose="020B0602030504020204" pitchFamily="34" charset="77"/>
              </a:rPr>
              <a:t>Differing attitudes towards money – savers vs. spenders; pay debt or invest, budget or spend</a:t>
            </a:r>
          </a:p>
          <a:p>
            <a:r>
              <a:rPr lang="en-CA" sz="2400">
                <a:solidFill>
                  <a:schemeClr val="tx2"/>
                </a:solidFill>
                <a:latin typeface="Lucida Sans" panose="020B0602030504020204" pitchFamily="34" charset="77"/>
              </a:rPr>
              <a:t>Cost benefit analysis of valuing assets (e.g. valuations of real estate, trust interests, business interests)</a:t>
            </a:r>
          </a:p>
          <a:p>
            <a:r>
              <a:rPr lang="en-CA" sz="2400">
                <a:solidFill>
                  <a:schemeClr val="tx2"/>
                </a:solidFill>
                <a:latin typeface="Lucida Sans" panose="020B0602030504020204" pitchFamily="34" charset="77"/>
              </a:rPr>
              <a:t>Accuracy of financial information about wealth, value of assets, inheritances, trust structures, </a:t>
            </a:r>
          </a:p>
          <a:p>
            <a:r>
              <a:rPr lang="en-CA" sz="2400">
                <a:solidFill>
                  <a:schemeClr val="tx2"/>
                </a:solidFill>
                <a:latin typeface="Lucida Sans" panose="020B0602030504020204" pitchFamily="34" charset="77"/>
              </a:rPr>
              <a:t>How to plan for the future, examples of consequences of options under consideration</a:t>
            </a:r>
          </a:p>
          <a:p>
            <a:r>
              <a:rPr lang="en-CA" sz="2400">
                <a:solidFill>
                  <a:schemeClr val="tx2"/>
                </a:solidFill>
                <a:latin typeface="Lucida Sans" panose="020B0602030504020204" pitchFamily="34" charset="77"/>
              </a:rPr>
              <a:t>Financial experience and education, ensuring knowledge about own and other’s finances </a:t>
            </a:r>
          </a:p>
          <a:p>
            <a:r>
              <a:rPr lang="en-CA" sz="2400">
                <a:solidFill>
                  <a:schemeClr val="tx2"/>
                </a:solidFill>
                <a:latin typeface="Lucida Sans" panose="020B0602030504020204" pitchFamily="34" charset="77"/>
              </a:rPr>
              <a:t>Employment/careers and earning potential especially if younger couple</a:t>
            </a:r>
          </a:p>
          <a:p>
            <a:r>
              <a:rPr lang="en-CA" sz="2400">
                <a:solidFill>
                  <a:schemeClr val="tx2"/>
                </a:solidFill>
                <a:latin typeface="Lucida Sans" panose="020B0602030504020204" pitchFamily="34" charset="77"/>
              </a:rPr>
              <a:t>Estate planning, (children from previous marriages, insurance and trust needs)</a:t>
            </a:r>
          </a:p>
          <a:p>
            <a:r>
              <a:rPr lang="en-CA" sz="2400">
                <a:solidFill>
                  <a:schemeClr val="tx2"/>
                </a:solidFill>
                <a:latin typeface="Lucida Sans" panose="020B0602030504020204" pitchFamily="34" charset="77"/>
              </a:rPr>
              <a:t>Ways to provide financial security given terms of the contract</a:t>
            </a:r>
          </a:p>
          <a:p>
            <a:pPr marL="0" indent="0">
              <a:buNone/>
            </a:pPr>
            <a:endParaRPr lang="en-CA">
              <a:latin typeface="Lucida Sans" panose="020B0602030504020204" pitchFamily="34" charset="77"/>
            </a:endParaRPr>
          </a:p>
        </p:txBody>
      </p:sp>
      <p:cxnSp>
        <p:nvCxnSpPr>
          <p:cNvPr id="4" name="Straight Connector 3">
            <a:extLst>
              <a:ext uri="{FF2B5EF4-FFF2-40B4-BE49-F238E27FC236}">
                <a16:creationId xmlns:a16="http://schemas.microsoft.com/office/drawing/2014/main" id="{8699EBAB-B6BF-8C99-30CB-69379E411868}"/>
              </a:ext>
            </a:extLst>
          </p:cNvPr>
          <p:cNvCxnSpPr/>
          <p:nvPr/>
        </p:nvCxnSpPr>
        <p:spPr>
          <a:xfrm>
            <a:off x="548641" y="1578078"/>
            <a:ext cx="10792871" cy="0"/>
          </a:xfrm>
          <a:prstGeom prst="line">
            <a:avLst/>
          </a:prstGeom>
          <a:ln w="349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894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4E6D1">
            <a:alpha val="68233"/>
          </a:srgb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6CD970-0A82-7A35-2809-FAB3F4928160}"/>
              </a:ext>
            </a:extLst>
          </p:cNvPr>
          <p:cNvSpPr>
            <a:spLocks noGrp="1"/>
          </p:cNvSpPr>
          <p:nvPr>
            <p:ph type="title"/>
          </p:nvPr>
        </p:nvSpPr>
        <p:spPr>
          <a:xfrm>
            <a:off x="627822" y="586012"/>
            <a:ext cx="3880971" cy="2501745"/>
          </a:xfrm>
        </p:spPr>
        <p:txBody>
          <a:bodyPr anchor="t">
            <a:normAutofit/>
          </a:bodyPr>
          <a:lstStyle/>
          <a:p>
            <a:r>
              <a:rPr lang="en-US" sz="4000" dirty="0">
                <a:latin typeface="Cambria" panose="02040503050406030204" pitchFamily="18" charset="0"/>
              </a:rPr>
              <a:t>Collaborative Process Design: Dealing with the Challenges</a:t>
            </a:r>
          </a:p>
        </p:txBody>
      </p:sp>
      <p:sp>
        <p:nvSpPr>
          <p:cNvPr id="3" name="Content Placeholder 2">
            <a:extLst>
              <a:ext uri="{FF2B5EF4-FFF2-40B4-BE49-F238E27FC236}">
                <a16:creationId xmlns:a16="http://schemas.microsoft.com/office/drawing/2014/main" id="{A642C577-156A-3CF6-D691-4EF1E9BE2792}"/>
              </a:ext>
            </a:extLst>
          </p:cNvPr>
          <p:cNvSpPr>
            <a:spLocks noGrp="1"/>
          </p:cNvSpPr>
          <p:nvPr>
            <p:ph idx="1"/>
          </p:nvPr>
        </p:nvSpPr>
        <p:spPr>
          <a:xfrm>
            <a:off x="4644300" y="586012"/>
            <a:ext cx="7130259" cy="5862914"/>
          </a:xfrm>
          <a:solidFill>
            <a:srgbClr val="F4E6D1">
              <a:alpha val="62311"/>
            </a:srgbClr>
          </a:solidFill>
        </p:spPr>
        <p:txBody>
          <a:bodyPr>
            <a:normAutofit/>
          </a:bodyPr>
          <a:lstStyle/>
          <a:p>
            <a:r>
              <a:rPr lang="en-US" sz="2200" dirty="0">
                <a:solidFill>
                  <a:schemeClr val="tx2"/>
                </a:solidFill>
                <a:latin typeface="Lucida Sans" panose="020B0602030504020204" pitchFamily="34" charset="77"/>
              </a:rPr>
              <a:t>Composition of Team</a:t>
            </a:r>
          </a:p>
          <a:p>
            <a:r>
              <a:rPr lang="en-US" sz="2200" dirty="0">
                <a:solidFill>
                  <a:schemeClr val="tx2"/>
                </a:solidFill>
                <a:latin typeface="Lucida Sans" panose="020B0602030504020204" pitchFamily="34" charset="77"/>
              </a:rPr>
              <a:t>Tools to identify, understand and work through the challenges that come up in Marriage Contract negotiations	</a:t>
            </a:r>
          </a:p>
          <a:p>
            <a:pPr lvl="1"/>
            <a:r>
              <a:rPr lang="en-US" sz="1800" dirty="0">
                <a:solidFill>
                  <a:schemeClr val="tx2"/>
                </a:solidFill>
                <a:latin typeface="Lucida Sans" panose="020B0602030504020204" pitchFamily="34" charset="77"/>
              </a:rPr>
              <a:t>Goals and Concerns Questionnaire</a:t>
            </a:r>
          </a:p>
          <a:p>
            <a:pPr lvl="1"/>
            <a:r>
              <a:rPr lang="en-US" sz="1800" dirty="0">
                <a:solidFill>
                  <a:schemeClr val="tx2"/>
                </a:solidFill>
                <a:latin typeface="Lucida Sans" panose="020B0602030504020204" pitchFamily="34" charset="77"/>
              </a:rPr>
              <a:t>Exploring underlying values</a:t>
            </a:r>
          </a:p>
          <a:p>
            <a:pPr lvl="1"/>
            <a:r>
              <a:rPr lang="en-US" sz="1800" dirty="0">
                <a:solidFill>
                  <a:schemeClr val="tx2"/>
                </a:solidFill>
                <a:latin typeface="Lucida Sans" panose="020B0602030504020204" pitchFamily="34" charset="77"/>
              </a:rPr>
              <a:t>Mining for Interests</a:t>
            </a:r>
          </a:p>
          <a:p>
            <a:pPr lvl="1"/>
            <a:r>
              <a:rPr lang="en-US" sz="1800" dirty="0">
                <a:solidFill>
                  <a:schemeClr val="tx2"/>
                </a:solidFill>
                <a:latin typeface="Lucida Sans" panose="020B0602030504020204" pitchFamily="34" charset="77"/>
              </a:rPr>
              <a:t>Speaking with interested 3</a:t>
            </a:r>
            <a:r>
              <a:rPr lang="en-US" sz="1800" baseline="30000" dirty="0">
                <a:solidFill>
                  <a:schemeClr val="tx2"/>
                </a:solidFill>
                <a:latin typeface="Lucida Sans" panose="020B0602030504020204" pitchFamily="34" charset="77"/>
              </a:rPr>
              <a:t>rd</a:t>
            </a:r>
            <a:r>
              <a:rPr lang="en-US" sz="1800" dirty="0">
                <a:solidFill>
                  <a:schemeClr val="tx2"/>
                </a:solidFill>
                <a:latin typeface="Lucida Sans" panose="020B0602030504020204" pitchFamily="34" charset="77"/>
              </a:rPr>
              <a:t> parties @ expectations</a:t>
            </a:r>
          </a:p>
          <a:p>
            <a:pPr lvl="1"/>
            <a:r>
              <a:rPr lang="en-US" sz="1800" dirty="0">
                <a:solidFill>
                  <a:schemeClr val="tx2"/>
                </a:solidFill>
                <a:latin typeface="Lucida Sans" panose="020B0602030504020204" pitchFamily="34" charset="77"/>
              </a:rPr>
              <a:t>Structure of meetings</a:t>
            </a:r>
          </a:p>
          <a:p>
            <a:pPr lvl="1"/>
            <a:r>
              <a:rPr lang="en-US" sz="1800" dirty="0">
                <a:solidFill>
                  <a:schemeClr val="tx2"/>
                </a:solidFill>
                <a:latin typeface="Lucida Sans" panose="020B0602030504020204" pitchFamily="34" charset="77"/>
              </a:rPr>
              <a:t>How to share sensitive financial information </a:t>
            </a:r>
          </a:p>
          <a:p>
            <a:r>
              <a:rPr lang="en-US" sz="2200" dirty="0">
                <a:solidFill>
                  <a:schemeClr val="tx2"/>
                </a:solidFill>
                <a:latin typeface="Lucida Sans" panose="020B0602030504020204" pitchFamily="34" charset="77"/>
              </a:rPr>
              <a:t>Identifying and accommodating different decision-making styles</a:t>
            </a:r>
          </a:p>
          <a:p>
            <a:r>
              <a:rPr lang="en-US" sz="2200" dirty="0">
                <a:solidFill>
                  <a:schemeClr val="tx2"/>
                </a:solidFill>
                <a:latin typeface="Lucida Sans" panose="020B0602030504020204" pitchFamily="34" charset="77"/>
              </a:rPr>
              <a:t>Team to discuss and decide which tools can be used to ease/smooth negotiation process </a:t>
            </a:r>
          </a:p>
          <a:p>
            <a:r>
              <a:rPr lang="en-US" sz="2200" dirty="0">
                <a:solidFill>
                  <a:schemeClr val="tx2"/>
                </a:solidFill>
                <a:latin typeface="Lucida Sans" panose="020B0602030504020204" pitchFamily="34" charset="77"/>
              </a:rPr>
              <a:t>Professional communications, </a:t>
            </a:r>
          </a:p>
        </p:txBody>
      </p:sp>
      <p:pic>
        <p:nvPicPr>
          <p:cNvPr id="13" name="Graphic 12" descr="Chevron arrows outline">
            <a:extLst>
              <a:ext uri="{FF2B5EF4-FFF2-40B4-BE49-F238E27FC236}">
                <a16:creationId xmlns:a16="http://schemas.microsoft.com/office/drawing/2014/main" id="{3E5585FC-F4A5-5E21-BB2A-5893A00C77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32506" y="3333134"/>
            <a:ext cx="2179288" cy="2179288"/>
          </a:xfrm>
          <a:prstGeom prst="rect">
            <a:avLst/>
          </a:prstGeom>
        </p:spPr>
      </p:pic>
    </p:spTree>
    <p:extLst>
      <p:ext uri="{BB962C8B-B14F-4D97-AF65-F5344CB8AC3E}">
        <p14:creationId xmlns:p14="http://schemas.microsoft.com/office/powerpoint/2010/main" val="688795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6EBB7-CB5E-F960-6CF9-B3DE953E5D0D}"/>
              </a:ext>
            </a:extLst>
          </p:cNvPr>
          <p:cNvSpPr>
            <a:spLocks noGrp="1"/>
          </p:cNvSpPr>
          <p:nvPr>
            <p:ph type="title"/>
          </p:nvPr>
        </p:nvSpPr>
        <p:spPr>
          <a:xfrm>
            <a:off x="796413" y="169938"/>
            <a:ext cx="10747885" cy="697350"/>
          </a:xfrm>
        </p:spPr>
        <p:txBody>
          <a:bodyPr>
            <a:normAutofit/>
          </a:bodyPr>
          <a:lstStyle/>
          <a:p>
            <a:r>
              <a:rPr lang="en-CA" sz="4000">
                <a:latin typeface="Cambria" panose="02040503050406030204" pitchFamily="18" charset="0"/>
              </a:rPr>
              <a:t>Core Values: Make a list of your 4 core values. </a:t>
            </a:r>
          </a:p>
        </p:txBody>
      </p:sp>
      <p:graphicFrame>
        <p:nvGraphicFramePr>
          <p:cNvPr id="7" name="Table 7">
            <a:extLst>
              <a:ext uri="{FF2B5EF4-FFF2-40B4-BE49-F238E27FC236}">
                <a16:creationId xmlns:a16="http://schemas.microsoft.com/office/drawing/2014/main" id="{C837B3FA-C724-EF32-52FB-DA0AB24AA259}"/>
              </a:ext>
            </a:extLst>
          </p:cNvPr>
          <p:cNvGraphicFramePr>
            <a:graphicFrameLocks noGrp="1"/>
          </p:cNvGraphicFramePr>
          <p:nvPr>
            <p:ph idx="1"/>
            <p:extLst>
              <p:ext uri="{D42A27DB-BD31-4B8C-83A1-F6EECF244321}">
                <p14:modId xmlns:p14="http://schemas.microsoft.com/office/powerpoint/2010/main" val="436213064"/>
              </p:ext>
            </p:extLst>
          </p:nvPr>
        </p:nvGraphicFramePr>
        <p:xfrm>
          <a:off x="549274" y="939168"/>
          <a:ext cx="10995024" cy="4979663"/>
        </p:xfrm>
        <a:graphic>
          <a:graphicData uri="http://schemas.openxmlformats.org/drawingml/2006/table">
            <a:tbl>
              <a:tblPr bandRow="1">
                <a:tableStyleId>{00A15C55-8517-42AA-B614-E9B94910E393}</a:tableStyleId>
              </a:tblPr>
              <a:tblGrid>
                <a:gridCol w="5497512">
                  <a:extLst>
                    <a:ext uri="{9D8B030D-6E8A-4147-A177-3AD203B41FA5}">
                      <a16:colId xmlns:a16="http://schemas.microsoft.com/office/drawing/2014/main" val="1981538906"/>
                    </a:ext>
                  </a:extLst>
                </a:gridCol>
                <a:gridCol w="5497512">
                  <a:extLst>
                    <a:ext uri="{9D8B030D-6E8A-4147-A177-3AD203B41FA5}">
                      <a16:colId xmlns:a16="http://schemas.microsoft.com/office/drawing/2014/main" val="2650409077"/>
                    </a:ext>
                  </a:extLst>
                </a:gridCol>
              </a:tblGrid>
              <a:tr h="383051">
                <a:tc>
                  <a:txBody>
                    <a:bodyPr/>
                    <a:lstStyle/>
                    <a:p>
                      <a:r>
                        <a:rPr lang="en-US" dirty="0">
                          <a:solidFill>
                            <a:schemeClr val="tx2"/>
                          </a:solidFill>
                        </a:rPr>
                        <a:t>Integrity</a:t>
                      </a:r>
                      <a:endParaRPr lang="en-US" dirty="0">
                        <a:solidFill>
                          <a:schemeClr val="tx2"/>
                        </a:solidFill>
                        <a:latin typeface="Lucida Sans" panose="020B0602030504020204" pitchFamily="34" charset="77"/>
                      </a:endParaRPr>
                    </a:p>
                  </a:txBody>
                  <a:tcPr/>
                </a:tc>
                <a:tc>
                  <a:txBody>
                    <a:bodyPr/>
                    <a:lstStyle/>
                    <a:p>
                      <a:r>
                        <a:rPr lang="en-US">
                          <a:solidFill>
                            <a:schemeClr val="tx2"/>
                          </a:solidFill>
                        </a:rPr>
                        <a:t>Giving to Others</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3078504952"/>
                  </a:ext>
                </a:extLst>
              </a:tr>
              <a:tr h="383051">
                <a:tc>
                  <a:txBody>
                    <a:bodyPr/>
                    <a:lstStyle/>
                    <a:p>
                      <a:r>
                        <a:rPr lang="en-US">
                          <a:solidFill>
                            <a:schemeClr val="tx2"/>
                          </a:solidFill>
                        </a:rPr>
                        <a:t>Time to Reflect, to be quiet</a:t>
                      </a:r>
                      <a:endParaRPr lang="en-US">
                        <a:solidFill>
                          <a:schemeClr val="tx2"/>
                        </a:solidFill>
                        <a:latin typeface="Lucida Sans" panose="020B0602030504020204" pitchFamily="34" charset="77"/>
                      </a:endParaRPr>
                    </a:p>
                  </a:txBody>
                  <a:tcPr/>
                </a:tc>
                <a:tc>
                  <a:txBody>
                    <a:bodyPr/>
                    <a:lstStyle/>
                    <a:p>
                      <a:r>
                        <a:rPr lang="en-US">
                          <a:solidFill>
                            <a:schemeClr val="tx2"/>
                          </a:solidFill>
                        </a:rPr>
                        <a:t>Family Vacations</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3268549222"/>
                  </a:ext>
                </a:extLst>
              </a:tr>
              <a:tr h="383051">
                <a:tc>
                  <a:txBody>
                    <a:bodyPr/>
                    <a:lstStyle/>
                    <a:p>
                      <a:r>
                        <a:rPr lang="en-US">
                          <a:solidFill>
                            <a:schemeClr val="tx2"/>
                          </a:solidFill>
                        </a:rPr>
                        <a:t>Self Improvement, Lifelong learning</a:t>
                      </a:r>
                      <a:endParaRPr lang="en-US">
                        <a:solidFill>
                          <a:schemeClr val="tx2"/>
                        </a:solidFill>
                        <a:latin typeface="Lucida Sans" panose="020B0602030504020204" pitchFamily="34" charset="77"/>
                      </a:endParaRPr>
                    </a:p>
                  </a:txBody>
                  <a:tcPr/>
                </a:tc>
                <a:tc>
                  <a:txBody>
                    <a:bodyPr/>
                    <a:lstStyle/>
                    <a:p>
                      <a:r>
                        <a:rPr lang="en-US">
                          <a:solidFill>
                            <a:schemeClr val="tx2"/>
                          </a:solidFill>
                        </a:rPr>
                        <a:t>Loyalty/Faithfulness</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2872324686"/>
                  </a:ext>
                </a:extLst>
              </a:tr>
              <a:tr h="383051">
                <a:tc>
                  <a:txBody>
                    <a:bodyPr/>
                    <a:lstStyle/>
                    <a:p>
                      <a:r>
                        <a:rPr lang="en-US">
                          <a:solidFill>
                            <a:schemeClr val="tx2"/>
                          </a:solidFill>
                        </a:rPr>
                        <a:t>Independence</a:t>
                      </a:r>
                      <a:endParaRPr lang="en-US">
                        <a:solidFill>
                          <a:schemeClr val="tx2"/>
                        </a:solidFill>
                        <a:latin typeface="Lucida Sans" panose="020B0602030504020204" pitchFamily="34" charset="77"/>
                      </a:endParaRPr>
                    </a:p>
                  </a:txBody>
                  <a:tcPr/>
                </a:tc>
                <a:tc>
                  <a:txBody>
                    <a:bodyPr/>
                    <a:lstStyle/>
                    <a:p>
                      <a:r>
                        <a:rPr lang="en-US">
                          <a:solidFill>
                            <a:schemeClr val="tx2"/>
                          </a:solidFill>
                        </a:rPr>
                        <a:t>Personal Image</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121938437"/>
                  </a:ext>
                </a:extLst>
              </a:tr>
              <a:tr h="383051">
                <a:tc>
                  <a:txBody>
                    <a:bodyPr/>
                    <a:lstStyle/>
                    <a:p>
                      <a:r>
                        <a:rPr lang="en-US">
                          <a:solidFill>
                            <a:schemeClr val="tx2"/>
                          </a:solidFill>
                        </a:rPr>
                        <a:t>Caring for the Environment</a:t>
                      </a:r>
                      <a:endParaRPr lang="en-US">
                        <a:solidFill>
                          <a:schemeClr val="tx2"/>
                        </a:solidFill>
                        <a:latin typeface="Lucida Sans" panose="020B0602030504020204" pitchFamily="34" charset="77"/>
                      </a:endParaRPr>
                    </a:p>
                  </a:txBody>
                  <a:tcPr/>
                </a:tc>
                <a:tc>
                  <a:txBody>
                    <a:bodyPr/>
                    <a:lstStyle/>
                    <a:p>
                      <a:r>
                        <a:rPr lang="en-US">
                          <a:solidFill>
                            <a:schemeClr val="tx2"/>
                          </a:solidFill>
                        </a:rPr>
                        <a:t>Spend to Enjoy life now</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814946265"/>
                  </a:ext>
                </a:extLst>
              </a:tr>
              <a:tr h="383051">
                <a:tc>
                  <a:txBody>
                    <a:bodyPr/>
                    <a:lstStyle/>
                    <a:p>
                      <a:r>
                        <a:rPr lang="en-US">
                          <a:solidFill>
                            <a:schemeClr val="tx2"/>
                          </a:solidFill>
                        </a:rPr>
                        <a:t>Social Standing</a:t>
                      </a:r>
                      <a:endParaRPr lang="en-US">
                        <a:solidFill>
                          <a:schemeClr val="tx2"/>
                        </a:solidFill>
                        <a:latin typeface="Lucida Sans" panose="020B0602030504020204" pitchFamily="34" charset="77"/>
                      </a:endParaRPr>
                    </a:p>
                  </a:txBody>
                  <a:tcPr/>
                </a:tc>
                <a:tc>
                  <a:txBody>
                    <a:bodyPr/>
                    <a:lstStyle/>
                    <a:p>
                      <a:r>
                        <a:rPr lang="en-US">
                          <a:solidFill>
                            <a:schemeClr val="tx2"/>
                          </a:solidFill>
                        </a:rPr>
                        <a:t>Recreational Pursuits (sports, hobbies)</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4166784088"/>
                  </a:ext>
                </a:extLst>
              </a:tr>
              <a:tr h="383051">
                <a:tc>
                  <a:txBody>
                    <a:bodyPr/>
                    <a:lstStyle/>
                    <a:p>
                      <a:r>
                        <a:rPr lang="en-US">
                          <a:solidFill>
                            <a:schemeClr val="tx2"/>
                          </a:solidFill>
                        </a:rPr>
                        <a:t>Strong/Healthy Relationships</a:t>
                      </a:r>
                      <a:endParaRPr lang="en-US">
                        <a:solidFill>
                          <a:schemeClr val="tx2"/>
                        </a:solidFill>
                        <a:latin typeface="Lucida Sans" panose="020B0602030504020204" pitchFamily="34" charset="77"/>
                      </a:endParaRPr>
                    </a:p>
                  </a:txBody>
                  <a:tcPr/>
                </a:tc>
                <a:tc>
                  <a:txBody>
                    <a:bodyPr/>
                    <a:lstStyle/>
                    <a:p>
                      <a:r>
                        <a:rPr lang="en-US">
                          <a:solidFill>
                            <a:schemeClr val="tx2"/>
                          </a:solidFill>
                        </a:rPr>
                        <a:t>Healthy Lifestyle, Exercise</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368421117"/>
                  </a:ext>
                </a:extLst>
              </a:tr>
              <a:tr h="383051">
                <a:tc>
                  <a:txBody>
                    <a:bodyPr/>
                    <a:lstStyle/>
                    <a:p>
                      <a:r>
                        <a:rPr lang="en-US">
                          <a:solidFill>
                            <a:schemeClr val="tx2"/>
                          </a:solidFill>
                        </a:rPr>
                        <a:t>Religious Beliefs / Faith</a:t>
                      </a:r>
                      <a:endParaRPr lang="en-US">
                        <a:solidFill>
                          <a:schemeClr val="tx2"/>
                        </a:solidFill>
                        <a:latin typeface="Lucida Sans" panose="020B0602030504020204" pitchFamily="34" charset="77"/>
                      </a:endParaRPr>
                    </a:p>
                  </a:txBody>
                  <a:tcPr/>
                </a:tc>
                <a:tc>
                  <a:txBody>
                    <a:bodyPr/>
                    <a:lstStyle/>
                    <a:p>
                      <a:r>
                        <a:rPr lang="en-US">
                          <a:solidFill>
                            <a:schemeClr val="tx2"/>
                          </a:solidFill>
                        </a:rPr>
                        <a:t>Professional/Career Achievement</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1580448997"/>
                  </a:ext>
                </a:extLst>
              </a:tr>
              <a:tr h="383051">
                <a:tc>
                  <a:txBody>
                    <a:bodyPr/>
                    <a:lstStyle/>
                    <a:p>
                      <a:r>
                        <a:rPr lang="en-US">
                          <a:solidFill>
                            <a:schemeClr val="tx2"/>
                          </a:solidFill>
                        </a:rPr>
                        <a:t>Culture (arts, music, travel)</a:t>
                      </a:r>
                      <a:endParaRPr lang="en-US">
                        <a:solidFill>
                          <a:schemeClr val="tx2"/>
                        </a:solidFill>
                        <a:latin typeface="Lucida Sans" panose="020B0602030504020204" pitchFamily="34" charset="77"/>
                      </a:endParaRPr>
                    </a:p>
                  </a:txBody>
                  <a:tcPr/>
                </a:tc>
                <a:tc>
                  <a:txBody>
                    <a:bodyPr/>
                    <a:lstStyle/>
                    <a:p>
                      <a:r>
                        <a:rPr lang="en-US">
                          <a:solidFill>
                            <a:schemeClr val="tx2"/>
                          </a:solidFill>
                        </a:rPr>
                        <a:t>Saving for the future, be frugal now</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2876499607"/>
                  </a:ext>
                </a:extLst>
              </a:tr>
              <a:tr h="383051">
                <a:tc>
                  <a:txBody>
                    <a:bodyPr/>
                    <a:lstStyle/>
                    <a:p>
                      <a:r>
                        <a:rPr lang="en-US">
                          <a:solidFill>
                            <a:schemeClr val="tx2"/>
                          </a:solidFill>
                        </a:rPr>
                        <a:t>Fairness/Justice</a:t>
                      </a:r>
                      <a:endParaRPr lang="en-US">
                        <a:solidFill>
                          <a:schemeClr val="tx2"/>
                        </a:solidFill>
                        <a:latin typeface="Lucida Sans" panose="020B0602030504020204" pitchFamily="34" charset="77"/>
                      </a:endParaRPr>
                    </a:p>
                  </a:txBody>
                  <a:tcPr/>
                </a:tc>
                <a:tc>
                  <a:txBody>
                    <a:bodyPr/>
                    <a:lstStyle/>
                    <a:p>
                      <a:r>
                        <a:rPr lang="en-US">
                          <a:solidFill>
                            <a:schemeClr val="tx2"/>
                          </a:solidFill>
                        </a:rPr>
                        <a:t>Community Involvement</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2324000771"/>
                  </a:ext>
                </a:extLst>
              </a:tr>
              <a:tr h="383051">
                <a:tc>
                  <a:txBody>
                    <a:bodyPr/>
                    <a:lstStyle/>
                    <a:p>
                      <a:r>
                        <a:rPr lang="en-US">
                          <a:solidFill>
                            <a:schemeClr val="tx2"/>
                          </a:solidFill>
                        </a:rPr>
                        <a:t>Academic Achievement</a:t>
                      </a:r>
                      <a:endParaRPr lang="en-US">
                        <a:solidFill>
                          <a:schemeClr val="tx2"/>
                        </a:solidFill>
                        <a:latin typeface="Lucida Sans" panose="020B0602030504020204" pitchFamily="34" charset="77"/>
                      </a:endParaRPr>
                    </a:p>
                  </a:txBody>
                  <a:tcPr/>
                </a:tc>
                <a:tc>
                  <a:txBody>
                    <a:bodyPr/>
                    <a:lstStyle/>
                    <a:p>
                      <a:r>
                        <a:rPr lang="en-US">
                          <a:solidFill>
                            <a:schemeClr val="tx2"/>
                          </a:solidFill>
                        </a:rPr>
                        <a:t>Financial Responsibility</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1732247194"/>
                  </a:ext>
                </a:extLst>
              </a:tr>
              <a:tr h="383051">
                <a:tc>
                  <a:txBody>
                    <a:bodyPr/>
                    <a:lstStyle/>
                    <a:p>
                      <a:r>
                        <a:rPr lang="en-US">
                          <a:solidFill>
                            <a:schemeClr val="tx2"/>
                          </a:solidFill>
                        </a:rPr>
                        <a:t>Financial Independence</a:t>
                      </a:r>
                      <a:endParaRPr lang="en-US">
                        <a:solidFill>
                          <a:schemeClr val="tx2"/>
                        </a:solidFill>
                        <a:latin typeface="Lucida Sans" panose="020B0602030504020204" pitchFamily="34" charset="77"/>
                      </a:endParaRPr>
                    </a:p>
                  </a:txBody>
                  <a:tcPr/>
                </a:tc>
                <a:tc>
                  <a:txBody>
                    <a:bodyPr/>
                    <a:lstStyle/>
                    <a:p>
                      <a:r>
                        <a:rPr lang="en-US">
                          <a:solidFill>
                            <a:schemeClr val="tx2"/>
                          </a:solidFill>
                        </a:rPr>
                        <a:t>Self Improvement, Lifelong learning, </a:t>
                      </a:r>
                      <a:endParaRPr lang="en-US">
                        <a:solidFill>
                          <a:schemeClr val="tx2"/>
                        </a:solidFill>
                        <a:latin typeface="Lucida Sans" panose="020B0602030504020204" pitchFamily="34" charset="77"/>
                      </a:endParaRPr>
                    </a:p>
                  </a:txBody>
                  <a:tcPr/>
                </a:tc>
                <a:extLst>
                  <a:ext uri="{0D108BD9-81ED-4DB2-BD59-A6C34878D82A}">
                    <a16:rowId xmlns:a16="http://schemas.microsoft.com/office/drawing/2014/main" val="1945428542"/>
                  </a:ext>
                </a:extLst>
              </a:tr>
              <a:tr h="383051">
                <a:tc>
                  <a:txBody>
                    <a:bodyPr/>
                    <a:lstStyle/>
                    <a:p>
                      <a:r>
                        <a:rPr lang="en-US">
                          <a:solidFill>
                            <a:schemeClr val="tx2"/>
                          </a:solidFill>
                        </a:rPr>
                        <a:t>Friendship</a:t>
                      </a:r>
                      <a:endParaRPr lang="en-US">
                        <a:solidFill>
                          <a:schemeClr val="tx2"/>
                        </a:solidFill>
                        <a:latin typeface="Lucida Sans" panose="020B0602030504020204" pitchFamily="34" charset="77"/>
                      </a:endParaRPr>
                    </a:p>
                  </a:txBody>
                  <a:tcPr/>
                </a:tc>
                <a:tc>
                  <a:txBody>
                    <a:bodyPr/>
                    <a:lstStyle/>
                    <a:p>
                      <a:r>
                        <a:rPr lang="en-US" dirty="0">
                          <a:solidFill>
                            <a:schemeClr val="tx2"/>
                          </a:solidFill>
                        </a:rPr>
                        <a:t>Spiritual values</a:t>
                      </a:r>
                      <a:endParaRPr lang="en-US" dirty="0">
                        <a:solidFill>
                          <a:schemeClr val="tx2"/>
                        </a:solidFill>
                        <a:latin typeface="Lucida Sans" panose="020B0602030504020204" pitchFamily="34" charset="77"/>
                      </a:endParaRPr>
                    </a:p>
                  </a:txBody>
                  <a:tcPr/>
                </a:tc>
                <a:extLst>
                  <a:ext uri="{0D108BD9-81ED-4DB2-BD59-A6C34878D82A}">
                    <a16:rowId xmlns:a16="http://schemas.microsoft.com/office/drawing/2014/main" val="4115412910"/>
                  </a:ext>
                </a:extLst>
              </a:tr>
            </a:tbl>
          </a:graphicData>
        </a:graphic>
      </p:graphicFrame>
      <p:sp>
        <p:nvSpPr>
          <p:cNvPr id="3" name="TextBox 2">
            <a:extLst>
              <a:ext uri="{FF2B5EF4-FFF2-40B4-BE49-F238E27FC236}">
                <a16:creationId xmlns:a16="http://schemas.microsoft.com/office/drawing/2014/main" id="{420BD6DB-2B71-7065-FB83-E2E2AC5DC802}"/>
              </a:ext>
            </a:extLst>
          </p:cNvPr>
          <p:cNvSpPr txBox="1"/>
          <p:nvPr/>
        </p:nvSpPr>
        <p:spPr>
          <a:xfrm>
            <a:off x="549273" y="6041731"/>
            <a:ext cx="10995025" cy="692497"/>
          </a:xfrm>
          <a:prstGeom prst="rect">
            <a:avLst/>
          </a:prstGeom>
          <a:noFill/>
        </p:spPr>
        <p:txBody>
          <a:bodyPr wrap="square" rtlCol="0">
            <a:spAutoFit/>
          </a:bodyPr>
          <a:lstStyle/>
          <a:p>
            <a:r>
              <a:rPr lang="en-US" sz="1300" dirty="0">
                <a:solidFill>
                  <a:schemeClr val="tx2">
                    <a:lumMod val="50000"/>
                    <a:lumOff val="50000"/>
                  </a:schemeClr>
                </a:solidFill>
                <a:latin typeface="Lucida Sans" panose="020B0602030504020204" pitchFamily="34" charset="77"/>
              </a:rPr>
              <a:t>*The list of values for this exercise has taken from workbook called </a:t>
            </a:r>
            <a:r>
              <a:rPr lang="en-US" sz="1300" b="1" dirty="0">
                <a:solidFill>
                  <a:schemeClr val="tx2">
                    <a:lumMod val="50000"/>
                    <a:lumOff val="50000"/>
                  </a:schemeClr>
                </a:solidFill>
                <a:latin typeface="Lucida Sans" panose="020B0602030504020204" pitchFamily="34" charset="77"/>
              </a:rPr>
              <a:t>Designing our Future Together </a:t>
            </a:r>
            <a:r>
              <a:rPr lang="en-US" sz="1300" dirty="0">
                <a:solidFill>
                  <a:schemeClr val="tx2">
                    <a:lumMod val="50000"/>
                    <a:lumOff val="50000"/>
                  </a:schemeClr>
                </a:solidFill>
                <a:latin typeface="Lucida Sans" panose="020B0602030504020204" pitchFamily="34" charset="77"/>
              </a:rPr>
              <a:t>created by Janita Gallant and used with her permission.  You can find out more about this workbook and Jacinta’s other offerings at https://</a:t>
            </a:r>
            <a:r>
              <a:rPr lang="en-US" sz="1300" dirty="0" err="1">
                <a:solidFill>
                  <a:schemeClr val="tx2">
                    <a:lumMod val="50000"/>
                    <a:lumOff val="50000"/>
                  </a:schemeClr>
                </a:solidFill>
                <a:latin typeface="Lucida Sans" panose="020B0602030504020204" pitchFamily="34" charset="77"/>
              </a:rPr>
              <a:t>jacintagallant.ca</a:t>
            </a:r>
            <a:r>
              <a:rPr lang="en-US" sz="1300" dirty="0">
                <a:solidFill>
                  <a:schemeClr val="tx2">
                    <a:lumMod val="50000"/>
                    <a:lumOff val="50000"/>
                  </a:schemeClr>
                </a:solidFill>
                <a:latin typeface="Lucida Sans" panose="020B0602030504020204" pitchFamily="34" charset="77"/>
              </a:rPr>
              <a:t>/</a:t>
            </a:r>
            <a:r>
              <a:rPr lang="en-US" sz="1300" dirty="0" err="1">
                <a:solidFill>
                  <a:schemeClr val="tx2">
                    <a:lumMod val="50000"/>
                    <a:lumOff val="50000"/>
                  </a:schemeClr>
                </a:solidFill>
                <a:latin typeface="Lucida Sans" panose="020B0602030504020204" pitchFamily="34" charset="77"/>
              </a:rPr>
              <a:t>InnovationForLawyers</a:t>
            </a:r>
            <a:endParaRPr lang="en-US" sz="1300" dirty="0">
              <a:solidFill>
                <a:schemeClr val="tx2">
                  <a:lumMod val="50000"/>
                  <a:lumOff val="50000"/>
                </a:schemeClr>
              </a:solidFill>
              <a:latin typeface="Lucida Sans" panose="020B0602030504020204" pitchFamily="34" charset="77"/>
            </a:endParaRPr>
          </a:p>
        </p:txBody>
      </p:sp>
    </p:spTree>
    <p:extLst>
      <p:ext uri="{BB962C8B-B14F-4D97-AF65-F5344CB8AC3E}">
        <p14:creationId xmlns:p14="http://schemas.microsoft.com/office/powerpoint/2010/main" val="622806699"/>
      </p:ext>
    </p:extLst>
  </p:cSld>
  <p:clrMapOvr>
    <a:masterClrMapping/>
  </p:clrMapOvr>
</p:sld>
</file>

<file path=ppt/theme/theme1.xml><?xml version="1.0" encoding="utf-8"?>
<a:theme xmlns:a="http://schemas.openxmlformats.org/drawingml/2006/main" name="Custom Design">
  <a:themeElements>
    <a:clrScheme name="Custom 9">
      <a:dk1>
        <a:srgbClr val="003366"/>
      </a:dk1>
      <a:lt1>
        <a:srgbClr val="FFFFFF"/>
      </a:lt1>
      <a:dk2>
        <a:srgbClr val="000000"/>
      </a:dk2>
      <a:lt2>
        <a:srgbClr val="FFD478"/>
      </a:lt2>
      <a:accent1>
        <a:srgbClr val="BC165B"/>
      </a:accent1>
      <a:accent2>
        <a:srgbClr val="65A040"/>
      </a:accent2>
      <a:accent3>
        <a:srgbClr val="FF9300"/>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845</TotalTime>
  <Words>1458</Words>
  <Application>Microsoft Macintosh PowerPoint</Application>
  <PresentationFormat>Widescreen</PresentationFormat>
  <Paragraphs>162</Paragraphs>
  <Slides>17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Cambria</vt:lpstr>
      <vt:lpstr>Lucida Sans</vt:lpstr>
      <vt:lpstr>Custom Design</vt:lpstr>
      <vt:lpstr>Build Your Future: Using the Collaborative Process to Negotiate Cohabitation Agreements / Marriage Contracts </vt:lpstr>
      <vt:lpstr>IACP FORUM, TORONTO 2023</vt:lpstr>
      <vt:lpstr>Poll:</vt:lpstr>
      <vt:lpstr>3 Key Features of Successful Marriage Contracts and Cohabitation Agreements:</vt:lpstr>
      <vt:lpstr>Challenges of Negotiating Marriage Contracts from a  Legal Perspective: </vt:lpstr>
      <vt:lpstr>Emotional/Relationship Challenges of Negotiating Marriage Contracts:</vt:lpstr>
      <vt:lpstr>Financial Challenges of Negotiating a Marriage Contract: </vt:lpstr>
      <vt:lpstr>Collaborative Process Design: Dealing with the Challenges</vt:lpstr>
      <vt:lpstr>Core Values: Make a list of your 4 core values. </vt:lpstr>
      <vt:lpstr>Decision-making (Process) Values:</vt:lpstr>
      <vt:lpstr>Family case scenario:</vt:lpstr>
      <vt:lpstr>PowerPoint Presentation</vt:lpstr>
      <vt:lpstr>PowerPoint Presentation</vt:lpstr>
      <vt:lpstr>Summary of Collaborative Marriage Contract Negotiations</vt:lpstr>
      <vt:lpstr>Questions and Comments  </vt:lpstr>
      <vt:lpstr>Exit Poll:   How many would use the CP process on your next Marriage Contract/Cohabitation Agreement?   Would you use a full team collaborative approach?</vt:lpstr>
      <vt:lpstr>Thank you and enjoy the conference!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Marriage contracts</dc:title>
  <dc:creator>Terri McDougall</dc:creator>
  <cp:lastModifiedBy>Caroline Felstiner</cp:lastModifiedBy>
  <cp:revision>31</cp:revision>
  <dcterms:created xsi:type="dcterms:W3CDTF">2023-08-02T19:18:23Z</dcterms:created>
  <dcterms:modified xsi:type="dcterms:W3CDTF">2023-09-15T19:53:14Z</dcterms:modified>
</cp:coreProperties>
</file>