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Default Extension="svg" ContentType="image/sv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7"/>
  </p:notesMasterIdLst>
  <p:sldIdLst>
    <p:sldId id="296" r:id="rId2"/>
    <p:sldId id="299" r:id="rId3"/>
    <p:sldId id="298" r:id="rId4"/>
    <p:sldId id="290" r:id="rId5"/>
    <p:sldId id="359" r:id="rId6"/>
    <p:sldId id="357" r:id="rId7"/>
    <p:sldId id="358" r:id="rId8"/>
    <p:sldId id="270" r:id="rId9"/>
    <p:sldId id="291" r:id="rId10"/>
    <p:sldId id="292" r:id="rId11"/>
    <p:sldId id="293" r:id="rId12"/>
    <p:sldId id="294" r:id="rId13"/>
    <p:sldId id="295" r:id="rId14"/>
    <p:sldId id="374" r:id="rId15"/>
    <p:sldId id="367" r:id="rId16"/>
    <p:sldId id="289" r:id="rId17"/>
    <p:sldId id="300" r:id="rId18"/>
    <p:sldId id="301" r:id="rId19"/>
    <p:sldId id="302" r:id="rId20"/>
    <p:sldId id="304" r:id="rId21"/>
    <p:sldId id="306" r:id="rId22"/>
    <p:sldId id="316" r:id="rId23"/>
    <p:sldId id="263" r:id="rId24"/>
    <p:sldId id="318" r:id="rId25"/>
    <p:sldId id="287" r:id="rId26"/>
    <p:sldId id="288" r:id="rId27"/>
    <p:sldId id="373" r:id="rId28"/>
    <p:sldId id="365" r:id="rId29"/>
    <p:sldId id="363" r:id="rId30"/>
    <p:sldId id="354" r:id="rId31"/>
    <p:sldId id="370" r:id="rId32"/>
    <p:sldId id="371" r:id="rId33"/>
    <p:sldId id="368" r:id="rId34"/>
    <p:sldId id="369" r:id="rId35"/>
    <p:sldId id="29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26910-BB7E-4EB2-8EEE-38D4E74F3AB0}" v="101" dt="2023-09-09T17:50:37.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4092" y="6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8.svg"/><Relationship Id="rId1" Type="http://schemas.openxmlformats.org/officeDocument/2006/relationships/image" Target="../media/image15.png"/><Relationship Id="rId6" Type="http://schemas.openxmlformats.org/officeDocument/2006/relationships/image" Target="../media/image22.svg"/><Relationship Id="rId5"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AB581-87A6-46E9-99DC-2FA375EC90A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769F8A4-D087-45C5-A040-2EAA3FCFA993}">
      <dgm:prSet/>
      <dgm:spPr/>
      <dgm:t>
        <a:bodyPr/>
        <a:lstStyle/>
        <a:p>
          <a:pPr>
            <a:lnSpc>
              <a:spcPct val="100000"/>
            </a:lnSpc>
          </a:pPr>
          <a:r>
            <a:rPr lang="en-US"/>
            <a:t>If the conditions for Collaboration exist, then this provides momentum</a:t>
          </a:r>
        </a:p>
      </dgm:t>
    </dgm:pt>
    <dgm:pt modelId="{EB53C641-2DCC-4E72-B282-76F8E55716D1}" type="parTrans" cxnId="{463F526D-6604-499C-96A0-78A1695773F4}">
      <dgm:prSet/>
      <dgm:spPr/>
      <dgm:t>
        <a:bodyPr/>
        <a:lstStyle/>
        <a:p>
          <a:endParaRPr lang="en-US"/>
        </a:p>
      </dgm:t>
    </dgm:pt>
    <dgm:pt modelId="{100A947F-8494-4BB2-A4E0-B80AF7120618}" type="sibTrans" cxnId="{463F526D-6604-499C-96A0-78A1695773F4}">
      <dgm:prSet/>
      <dgm:spPr/>
      <dgm:t>
        <a:bodyPr/>
        <a:lstStyle/>
        <a:p>
          <a:endParaRPr lang="en-US"/>
        </a:p>
      </dgm:t>
    </dgm:pt>
    <dgm:pt modelId="{6CE130CE-633D-42EF-A192-754A85FA54A3}">
      <dgm:prSet/>
      <dgm:spPr/>
      <dgm:t>
        <a:bodyPr/>
        <a:lstStyle/>
        <a:p>
          <a:pPr>
            <a:lnSpc>
              <a:spcPct val="100000"/>
            </a:lnSpc>
          </a:pPr>
          <a:r>
            <a:rPr lang="en-US"/>
            <a:t>If the conditions for Collaboration don’t exist, then the facilitator may need to provide the momentum</a:t>
          </a:r>
        </a:p>
      </dgm:t>
    </dgm:pt>
    <dgm:pt modelId="{B134361B-0E57-49EC-B833-913C0273FB61}" type="parTrans" cxnId="{96C07143-F0E9-4A7D-94F4-CF37CAEC6E70}">
      <dgm:prSet/>
      <dgm:spPr/>
      <dgm:t>
        <a:bodyPr/>
        <a:lstStyle/>
        <a:p>
          <a:endParaRPr lang="en-US"/>
        </a:p>
      </dgm:t>
    </dgm:pt>
    <dgm:pt modelId="{1DF63A81-58B9-40A8-BED3-912C0A7F8220}" type="sibTrans" cxnId="{96C07143-F0E9-4A7D-94F4-CF37CAEC6E70}">
      <dgm:prSet/>
      <dgm:spPr/>
      <dgm:t>
        <a:bodyPr/>
        <a:lstStyle/>
        <a:p>
          <a:endParaRPr lang="en-US"/>
        </a:p>
      </dgm:t>
    </dgm:pt>
    <dgm:pt modelId="{CF225630-5084-4248-882E-034EF096C2F2}" type="pres">
      <dgm:prSet presAssocID="{504AB581-87A6-46E9-99DC-2FA375EC90AB}" presName="root" presStyleCnt="0">
        <dgm:presLayoutVars>
          <dgm:dir/>
          <dgm:resizeHandles val="exact"/>
        </dgm:presLayoutVars>
      </dgm:prSet>
      <dgm:spPr/>
      <dgm:t>
        <a:bodyPr/>
        <a:lstStyle/>
        <a:p>
          <a:endParaRPr lang="en-US"/>
        </a:p>
      </dgm:t>
    </dgm:pt>
    <dgm:pt modelId="{A69CA70D-E8CC-4563-AAFF-A478FB531CC2}" type="pres">
      <dgm:prSet presAssocID="{0769F8A4-D087-45C5-A040-2EAA3FCFA993}" presName="compNode" presStyleCnt="0"/>
      <dgm:spPr/>
    </dgm:pt>
    <dgm:pt modelId="{E0FF6321-BB5D-4F96-B125-50B9F7181C56}" type="pres">
      <dgm:prSet presAssocID="{0769F8A4-D087-45C5-A040-2EAA3FCFA993}" presName="bgRect" presStyleLbl="bgShp" presStyleIdx="0" presStyleCnt="2"/>
      <dgm:spPr/>
    </dgm:pt>
    <dgm:pt modelId="{686D2AA0-E84D-42C8-9960-E04F12C22187}" type="pres">
      <dgm:prSet presAssocID="{0769F8A4-D087-45C5-A040-2EAA3FCFA99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xmlns="" id="0" name="" descr="Chevron Arrows"/>
        </a:ext>
      </dgm:extLst>
    </dgm:pt>
    <dgm:pt modelId="{1213AE40-AD82-4F27-BD90-48CCECAD957D}" type="pres">
      <dgm:prSet presAssocID="{0769F8A4-D087-45C5-A040-2EAA3FCFA993}" presName="spaceRect" presStyleCnt="0"/>
      <dgm:spPr/>
    </dgm:pt>
    <dgm:pt modelId="{37C47510-14DA-4EDA-9133-AF995CAE3187}" type="pres">
      <dgm:prSet presAssocID="{0769F8A4-D087-45C5-A040-2EAA3FCFA993}" presName="parTx" presStyleLbl="revTx" presStyleIdx="0" presStyleCnt="2">
        <dgm:presLayoutVars>
          <dgm:chMax val="0"/>
          <dgm:chPref val="0"/>
        </dgm:presLayoutVars>
      </dgm:prSet>
      <dgm:spPr/>
      <dgm:t>
        <a:bodyPr/>
        <a:lstStyle/>
        <a:p>
          <a:endParaRPr lang="en-US"/>
        </a:p>
      </dgm:t>
    </dgm:pt>
    <dgm:pt modelId="{6DA99831-4659-41C1-B42E-71E3C31B588C}" type="pres">
      <dgm:prSet presAssocID="{100A947F-8494-4BB2-A4E0-B80AF7120618}" presName="sibTrans" presStyleCnt="0"/>
      <dgm:spPr/>
    </dgm:pt>
    <dgm:pt modelId="{58B81B5A-FE6C-4403-A2B0-3C6C35DEB4E7}" type="pres">
      <dgm:prSet presAssocID="{6CE130CE-633D-42EF-A192-754A85FA54A3}" presName="compNode" presStyleCnt="0"/>
      <dgm:spPr/>
    </dgm:pt>
    <dgm:pt modelId="{C8164EF7-1DA1-45CE-AF1D-33C1888E8F69}" type="pres">
      <dgm:prSet presAssocID="{6CE130CE-633D-42EF-A192-754A85FA54A3}" presName="bgRect" presStyleLbl="bgShp" presStyleIdx="1" presStyleCnt="2"/>
      <dgm:spPr/>
    </dgm:pt>
    <dgm:pt modelId="{CB260B81-E32A-4E7C-ACE2-019EE7975184}" type="pres">
      <dgm:prSet presAssocID="{6CE130CE-633D-42EF-A192-754A85FA54A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xmlns="" id="0" name="" descr="Light Bulb and Gear"/>
        </a:ext>
      </dgm:extLst>
    </dgm:pt>
    <dgm:pt modelId="{EA5D0D5E-B154-443E-96C1-DFE21B97B6A1}" type="pres">
      <dgm:prSet presAssocID="{6CE130CE-633D-42EF-A192-754A85FA54A3}" presName="spaceRect" presStyleCnt="0"/>
      <dgm:spPr/>
    </dgm:pt>
    <dgm:pt modelId="{377F59AE-8032-4C20-B819-3097085FE323}" type="pres">
      <dgm:prSet presAssocID="{6CE130CE-633D-42EF-A192-754A85FA54A3}" presName="parTx" presStyleLbl="revTx" presStyleIdx="1" presStyleCnt="2">
        <dgm:presLayoutVars>
          <dgm:chMax val="0"/>
          <dgm:chPref val="0"/>
        </dgm:presLayoutVars>
      </dgm:prSet>
      <dgm:spPr/>
      <dgm:t>
        <a:bodyPr/>
        <a:lstStyle/>
        <a:p>
          <a:endParaRPr lang="en-US"/>
        </a:p>
      </dgm:t>
    </dgm:pt>
  </dgm:ptLst>
  <dgm:cxnLst>
    <dgm:cxn modelId="{463F526D-6604-499C-96A0-78A1695773F4}" srcId="{504AB581-87A6-46E9-99DC-2FA375EC90AB}" destId="{0769F8A4-D087-45C5-A040-2EAA3FCFA993}" srcOrd="0" destOrd="0" parTransId="{EB53C641-2DCC-4E72-B282-76F8E55716D1}" sibTransId="{100A947F-8494-4BB2-A4E0-B80AF7120618}"/>
    <dgm:cxn modelId="{ED89A784-3EE3-4E92-93BA-FD067EC086F5}" type="presOf" srcId="{504AB581-87A6-46E9-99DC-2FA375EC90AB}" destId="{CF225630-5084-4248-882E-034EF096C2F2}" srcOrd="0" destOrd="0" presId="urn:microsoft.com/office/officeart/2018/2/layout/IconVerticalSolidList"/>
    <dgm:cxn modelId="{B816BCC7-1543-4E32-B51B-AE6A7A1F7EDC}" type="presOf" srcId="{0769F8A4-D087-45C5-A040-2EAA3FCFA993}" destId="{37C47510-14DA-4EDA-9133-AF995CAE3187}" srcOrd="0" destOrd="0" presId="urn:microsoft.com/office/officeart/2018/2/layout/IconVerticalSolidList"/>
    <dgm:cxn modelId="{96C07143-F0E9-4A7D-94F4-CF37CAEC6E70}" srcId="{504AB581-87A6-46E9-99DC-2FA375EC90AB}" destId="{6CE130CE-633D-42EF-A192-754A85FA54A3}" srcOrd="1" destOrd="0" parTransId="{B134361B-0E57-49EC-B833-913C0273FB61}" sibTransId="{1DF63A81-58B9-40A8-BED3-912C0A7F8220}"/>
    <dgm:cxn modelId="{B19A49AA-3B55-4768-8682-E37A9DB8D8D5}" type="presOf" srcId="{6CE130CE-633D-42EF-A192-754A85FA54A3}" destId="{377F59AE-8032-4C20-B819-3097085FE323}" srcOrd="0" destOrd="0" presId="urn:microsoft.com/office/officeart/2018/2/layout/IconVerticalSolidList"/>
    <dgm:cxn modelId="{C26BCCDD-214F-408E-9141-20BF903D1F75}" type="presParOf" srcId="{CF225630-5084-4248-882E-034EF096C2F2}" destId="{A69CA70D-E8CC-4563-AAFF-A478FB531CC2}" srcOrd="0" destOrd="0" presId="urn:microsoft.com/office/officeart/2018/2/layout/IconVerticalSolidList"/>
    <dgm:cxn modelId="{CA4998D9-93E5-49F5-885F-47B127E400B5}" type="presParOf" srcId="{A69CA70D-E8CC-4563-AAFF-A478FB531CC2}" destId="{E0FF6321-BB5D-4F96-B125-50B9F7181C56}" srcOrd="0" destOrd="0" presId="urn:microsoft.com/office/officeart/2018/2/layout/IconVerticalSolidList"/>
    <dgm:cxn modelId="{C159F824-6402-4E59-B8CE-1026937FFB43}" type="presParOf" srcId="{A69CA70D-E8CC-4563-AAFF-A478FB531CC2}" destId="{686D2AA0-E84D-42C8-9960-E04F12C22187}" srcOrd="1" destOrd="0" presId="urn:microsoft.com/office/officeart/2018/2/layout/IconVerticalSolidList"/>
    <dgm:cxn modelId="{133BAC7A-ABEC-4EB0-86AF-43E168D20AD1}" type="presParOf" srcId="{A69CA70D-E8CC-4563-AAFF-A478FB531CC2}" destId="{1213AE40-AD82-4F27-BD90-48CCECAD957D}" srcOrd="2" destOrd="0" presId="urn:microsoft.com/office/officeart/2018/2/layout/IconVerticalSolidList"/>
    <dgm:cxn modelId="{AACAEB06-A444-430B-8FEC-E90D22D853AB}" type="presParOf" srcId="{A69CA70D-E8CC-4563-AAFF-A478FB531CC2}" destId="{37C47510-14DA-4EDA-9133-AF995CAE3187}" srcOrd="3" destOrd="0" presId="urn:microsoft.com/office/officeart/2018/2/layout/IconVerticalSolidList"/>
    <dgm:cxn modelId="{E9ED6E8A-9877-4A08-AA59-1D4393F3637E}" type="presParOf" srcId="{CF225630-5084-4248-882E-034EF096C2F2}" destId="{6DA99831-4659-41C1-B42E-71E3C31B588C}" srcOrd="1" destOrd="0" presId="urn:microsoft.com/office/officeart/2018/2/layout/IconVerticalSolidList"/>
    <dgm:cxn modelId="{381B68AE-9C9D-4E10-97BD-435F671412DE}" type="presParOf" srcId="{CF225630-5084-4248-882E-034EF096C2F2}" destId="{58B81B5A-FE6C-4403-A2B0-3C6C35DEB4E7}" srcOrd="2" destOrd="0" presId="urn:microsoft.com/office/officeart/2018/2/layout/IconVerticalSolidList"/>
    <dgm:cxn modelId="{CDD115C8-3BCA-4D31-9C70-8D654366B1D2}" type="presParOf" srcId="{58B81B5A-FE6C-4403-A2B0-3C6C35DEB4E7}" destId="{C8164EF7-1DA1-45CE-AF1D-33C1888E8F69}" srcOrd="0" destOrd="0" presId="urn:microsoft.com/office/officeart/2018/2/layout/IconVerticalSolidList"/>
    <dgm:cxn modelId="{92C981DE-9D29-4848-BAB4-8EB4AFE87D9D}" type="presParOf" srcId="{58B81B5A-FE6C-4403-A2B0-3C6C35DEB4E7}" destId="{CB260B81-E32A-4E7C-ACE2-019EE7975184}" srcOrd="1" destOrd="0" presId="urn:microsoft.com/office/officeart/2018/2/layout/IconVerticalSolidList"/>
    <dgm:cxn modelId="{2D5015AF-FE36-4ACE-B4D2-6B08B78E84EE}" type="presParOf" srcId="{58B81B5A-FE6C-4403-A2B0-3C6C35DEB4E7}" destId="{EA5D0D5E-B154-443E-96C1-DFE21B97B6A1}" srcOrd="2" destOrd="0" presId="urn:microsoft.com/office/officeart/2018/2/layout/IconVerticalSolidList"/>
    <dgm:cxn modelId="{2531110F-2566-4966-A2A5-AA1A451F00FB}" type="presParOf" srcId="{58B81B5A-FE6C-4403-A2B0-3C6C35DEB4E7}" destId="{377F59AE-8032-4C20-B819-3097085FE323}"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1224FC-73C8-4228-BFAB-49B441804908}" type="doc">
      <dgm:prSet loTypeId="urn:microsoft.com/office/officeart/2016/7/layout/BasicLinearProcessNumbered" loCatId="process" qsTypeId="urn:microsoft.com/office/officeart/2005/8/quickstyle/simple1" qsCatId="simple" csTypeId="urn:microsoft.com/office/officeart/2005/8/colors/colorful1#3" csCatId="colorful"/>
      <dgm:spPr/>
      <dgm:t>
        <a:bodyPr/>
        <a:lstStyle/>
        <a:p>
          <a:endParaRPr lang="en-US"/>
        </a:p>
      </dgm:t>
    </dgm:pt>
    <dgm:pt modelId="{4ADE1056-915F-444B-9BDF-A6920B195CF3}">
      <dgm:prSet/>
      <dgm:spPr/>
      <dgm:t>
        <a:bodyPr/>
        <a:lstStyle/>
        <a:p>
          <a:r>
            <a:rPr lang="en-CA"/>
            <a:t>Plan #1 The horizontal plan:</a:t>
          </a:r>
          <a:endParaRPr lang="en-US"/>
        </a:p>
      </dgm:t>
    </dgm:pt>
    <dgm:pt modelId="{BE8D24C2-BCF5-4326-9AA4-D19B2B7E4D39}" type="parTrans" cxnId="{2774920F-FFB7-4D35-B083-281010F0D6EA}">
      <dgm:prSet/>
      <dgm:spPr/>
      <dgm:t>
        <a:bodyPr/>
        <a:lstStyle/>
        <a:p>
          <a:endParaRPr lang="en-US"/>
        </a:p>
      </dgm:t>
    </dgm:pt>
    <dgm:pt modelId="{4C1402BF-3B70-4D3D-B8D4-1AC5426A636A}" type="sibTrans" cxnId="{2774920F-FFB7-4D35-B083-281010F0D6EA}">
      <dgm:prSet phldrT="1" phldr="0"/>
      <dgm:spPr/>
      <dgm:t>
        <a:bodyPr/>
        <a:lstStyle/>
        <a:p>
          <a:r>
            <a:rPr lang="en-US"/>
            <a:t>1</a:t>
          </a:r>
        </a:p>
      </dgm:t>
    </dgm:pt>
    <dgm:pt modelId="{41F492AF-4842-4BE0-93A2-764A459FF82E}">
      <dgm:prSet/>
      <dgm:spPr/>
      <dgm:t>
        <a:bodyPr/>
        <a:lstStyle/>
        <a:p>
          <a:r>
            <a:rPr lang="en-CA"/>
            <a:t>Upsides:</a:t>
          </a:r>
          <a:endParaRPr lang="en-US"/>
        </a:p>
      </dgm:t>
    </dgm:pt>
    <dgm:pt modelId="{2C9346A2-43F2-42CA-9458-4849DD3B3500}" type="parTrans" cxnId="{26B86D64-70AC-4370-9EC1-E6E694BCF6ED}">
      <dgm:prSet/>
      <dgm:spPr/>
      <dgm:t>
        <a:bodyPr/>
        <a:lstStyle/>
        <a:p>
          <a:endParaRPr lang="en-US"/>
        </a:p>
      </dgm:t>
    </dgm:pt>
    <dgm:pt modelId="{97FC0E05-1AB7-4957-8A31-B4C2692B6FF2}" type="sibTrans" cxnId="{26B86D64-70AC-4370-9EC1-E6E694BCF6ED}">
      <dgm:prSet/>
      <dgm:spPr/>
      <dgm:t>
        <a:bodyPr/>
        <a:lstStyle/>
        <a:p>
          <a:endParaRPr lang="en-US"/>
        </a:p>
      </dgm:t>
    </dgm:pt>
    <dgm:pt modelId="{C29BDFC1-801D-4463-A3A2-F43ACBEAA8DB}">
      <dgm:prSet/>
      <dgm:spPr/>
      <dgm:t>
        <a:bodyPr/>
        <a:lstStyle/>
        <a:p>
          <a:r>
            <a:rPr lang="en-CA"/>
            <a:t>Downsides:</a:t>
          </a:r>
          <a:endParaRPr lang="en-US"/>
        </a:p>
      </dgm:t>
    </dgm:pt>
    <dgm:pt modelId="{6B149204-E19E-4C43-9FDC-7C557D13C970}" type="parTrans" cxnId="{2C9F3EAA-5BFD-41B7-9266-133354CF7DC3}">
      <dgm:prSet/>
      <dgm:spPr/>
      <dgm:t>
        <a:bodyPr/>
        <a:lstStyle/>
        <a:p>
          <a:endParaRPr lang="en-US"/>
        </a:p>
      </dgm:t>
    </dgm:pt>
    <dgm:pt modelId="{204C75E9-C145-470E-899D-F4D5F6D4F71C}" type="sibTrans" cxnId="{2C9F3EAA-5BFD-41B7-9266-133354CF7DC3}">
      <dgm:prSet/>
      <dgm:spPr/>
      <dgm:t>
        <a:bodyPr/>
        <a:lstStyle/>
        <a:p>
          <a:endParaRPr lang="en-US"/>
        </a:p>
      </dgm:t>
    </dgm:pt>
    <dgm:pt modelId="{B5B32CEB-7F8A-43D4-AE64-451402F88CE9}">
      <dgm:prSet/>
      <dgm:spPr/>
      <dgm:t>
        <a:bodyPr/>
        <a:lstStyle/>
        <a:p>
          <a:r>
            <a:rPr lang="en-CA"/>
            <a:t>If it doesn’t work, how and when would you toggle to vertical?</a:t>
          </a:r>
          <a:endParaRPr lang="en-US"/>
        </a:p>
      </dgm:t>
    </dgm:pt>
    <dgm:pt modelId="{A578CCD9-08A9-4FB4-B06F-E6065D9A42AA}" type="parTrans" cxnId="{5281A2E1-6C77-4D07-BDA5-87F258C51B52}">
      <dgm:prSet/>
      <dgm:spPr/>
      <dgm:t>
        <a:bodyPr/>
        <a:lstStyle/>
        <a:p>
          <a:endParaRPr lang="en-US"/>
        </a:p>
      </dgm:t>
    </dgm:pt>
    <dgm:pt modelId="{F04AE1B1-1CB9-41AA-B330-B91A343D421D}" type="sibTrans" cxnId="{5281A2E1-6C77-4D07-BDA5-87F258C51B52}">
      <dgm:prSet phldrT="2" phldr="0"/>
      <dgm:spPr/>
      <dgm:t>
        <a:bodyPr/>
        <a:lstStyle/>
        <a:p>
          <a:r>
            <a:rPr lang="en-US"/>
            <a:t>2</a:t>
          </a:r>
        </a:p>
      </dgm:t>
    </dgm:pt>
    <dgm:pt modelId="{E399218D-9BC8-438C-BCBB-48BF49994158}">
      <dgm:prSet/>
      <dgm:spPr/>
      <dgm:t>
        <a:bodyPr/>
        <a:lstStyle/>
        <a:p>
          <a:r>
            <a:rPr lang="en-CA"/>
            <a:t>Plan #2 the vertical plan</a:t>
          </a:r>
          <a:endParaRPr lang="en-US"/>
        </a:p>
      </dgm:t>
    </dgm:pt>
    <dgm:pt modelId="{71B3CA45-F6EA-447A-9F43-1D752587D7A7}" type="parTrans" cxnId="{2C3F3D70-A2FB-443C-AACF-AE97D4036C96}">
      <dgm:prSet/>
      <dgm:spPr/>
      <dgm:t>
        <a:bodyPr/>
        <a:lstStyle/>
        <a:p>
          <a:endParaRPr lang="en-US"/>
        </a:p>
      </dgm:t>
    </dgm:pt>
    <dgm:pt modelId="{E9424DC4-C86D-44C5-B975-890560407F03}" type="sibTrans" cxnId="{2C3F3D70-A2FB-443C-AACF-AE97D4036C96}">
      <dgm:prSet phldrT="3" phldr="0"/>
      <dgm:spPr/>
      <dgm:t>
        <a:bodyPr/>
        <a:lstStyle/>
        <a:p>
          <a:r>
            <a:rPr lang="en-US"/>
            <a:t>3</a:t>
          </a:r>
        </a:p>
      </dgm:t>
    </dgm:pt>
    <dgm:pt modelId="{0FFC7811-536B-47A9-BFB0-C5399E63FD12}">
      <dgm:prSet/>
      <dgm:spPr/>
      <dgm:t>
        <a:bodyPr/>
        <a:lstStyle/>
        <a:p>
          <a:r>
            <a:rPr lang="en-CA"/>
            <a:t>Upsides:</a:t>
          </a:r>
          <a:endParaRPr lang="en-US"/>
        </a:p>
      </dgm:t>
    </dgm:pt>
    <dgm:pt modelId="{EB757E0D-D64B-4813-8FD5-31C885E3B7DF}" type="parTrans" cxnId="{ED312A19-F64C-4545-A25B-58E5C38EB05A}">
      <dgm:prSet/>
      <dgm:spPr/>
      <dgm:t>
        <a:bodyPr/>
        <a:lstStyle/>
        <a:p>
          <a:endParaRPr lang="en-US"/>
        </a:p>
      </dgm:t>
    </dgm:pt>
    <dgm:pt modelId="{55D860B7-FD30-4350-AFB4-CA2348DFD34A}" type="sibTrans" cxnId="{ED312A19-F64C-4545-A25B-58E5C38EB05A}">
      <dgm:prSet/>
      <dgm:spPr/>
      <dgm:t>
        <a:bodyPr/>
        <a:lstStyle/>
        <a:p>
          <a:endParaRPr lang="en-US"/>
        </a:p>
      </dgm:t>
    </dgm:pt>
    <dgm:pt modelId="{C5F36B16-A424-4F2A-B0DE-B11C1C84EA35}">
      <dgm:prSet/>
      <dgm:spPr/>
      <dgm:t>
        <a:bodyPr/>
        <a:lstStyle/>
        <a:p>
          <a:r>
            <a:rPr lang="en-CA"/>
            <a:t>Downsides:</a:t>
          </a:r>
          <a:endParaRPr lang="en-US"/>
        </a:p>
      </dgm:t>
    </dgm:pt>
    <dgm:pt modelId="{E731148E-6BF8-4CF7-909D-D78E349DB13F}" type="parTrans" cxnId="{2E8F808A-3EA0-4F5C-947F-9EEE3A38CA1C}">
      <dgm:prSet/>
      <dgm:spPr/>
      <dgm:t>
        <a:bodyPr/>
        <a:lstStyle/>
        <a:p>
          <a:endParaRPr lang="en-US"/>
        </a:p>
      </dgm:t>
    </dgm:pt>
    <dgm:pt modelId="{D0AF7F8C-1B5F-4B70-ABF0-5944A323C0D5}" type="sibTrans" cxnId="{2E8F808A-3EA0-4F5C-947F-9EEE3A38CA1C}">
      <dgm:prSet/>
      <dgm:spPr/>
      <dgm:t>
        <a:bodyPr/>
        <a:lstStyle/>
        <a:p>
          <a:endParaRPr lang="en-US"/>
        </a:p>
      </dgm:t>
    </dgm:pt>
    <dgm:pt modelId="{2216046E-F98A-4C0E-8484-A90391401734}">
      <dgm:prSet/>
      <dgm:spPr/>
      <dgm:t>
        <a:bodyPr/>
        <a:lstStyle/>
        <a:p>
          <a:r>
            <a:rPr lang="en-CA"/>
            <a:t>If it doesn’t work, how and when would you toggle to horizontal?</a:t>
          </a:r>
          <a:endParaRPr lang="en-US"/>
        </a:p>
      </dgm:t>
    </dgm:pt>
    <dgm:pt modelId="{C0AD74A9-FBE4-4522-90D4-2B417DFD8221}" type="parTrans" cxnId="{2AE9A00F-2A80-421B-8CDF-1146A4D266C1}">
      <dgm:prSet/>
      <dgm:spPr/>
      <dgm:t>
        <a:bodyPr/>
        <a:lstStyle/>
        <a:p>
          <a:endParaRPr lang="en-US"/>
        </a:p>
      </dgm:t>
    </dgm:pt>
    <dgm:pt modelId="{6D4A19D8-0328-41D7-AD45-5A64C2220F14}" type="sibTrans" cxnId="{2AE9A00F-2A80-421B-8CDF-1146A4D266C1}">
      <dgm:prSet phldrT="4" phldr="0"/>
      <dgm:spPr/>
      <dgm:t>
        <a:bodyPr/>
        <a:lstStyle/>
        <a:p>
          <a:r>
            <a:rPr lang="en-US"/>
            <a:t>4</a:t>
          </a:r>
        </a:p>
      </dgm:t>
    </dgm:pt>
    <dgm:pt modelId="{4AE35D09-D252-46D5-B49C-A4A51F28A504}" type="pres">
      <dgm:prSet presAssocID="{231224FC-73C8-4228-BFAB-49B441804908}" presName="Name0" presStyleCnt="0">
        <dgm:presLayoutVars>
          <dgm:animLvl val="lvl"/>
          <dgm:resizeHandles val="exact"/>
        </dgm:presLayoutVars>
      </dgm:prSet>
      <dgm:spPr/>
      <dgm:t>
        <a:bodyPr/>
        <a:lstStyle/>
        <a:p>
          <a:endParaRPr lang="en-US"/>
        </a:p>
      </dgm:t>
    </dgm:pt>
    <dgm:pt modelId="{EED78415-021C-4365-B9CA-0FEF05AE4FF8}" type="pres">
      <dgm:prSet presAssocID="{4ADE1056-915F-444B-9BDF-A6920B195CF3}" presName="compositeNode" presStyleCnt="0">
        <dgm:presLayoutVars>
          <dgm:bulletEnabled val="1"/>
        </dgm:presLayoutVars>
      </dgm:prSet>
      <dgm:spPr/>
    </dgm:pt>
    <dgm:pt modelId="{B24DCFC4-FEBE-4915-81AE-E3FE4AFAFADC}" type="pres">
      <dgm:prSet presAssocID="{4ADE1056-915F-444B-9BDF-A6920B195CF3}" presName="bgRect" presStyleLbl="bgAccFollowNode1" presStyleIdx="0" presStyleCnt="4"/>
      <dgm:spPr/>
      <dgm:t>
        <a:bodyPr/>
        <a:lstStyle/>
        <a:p>
          <a:endParaRPr lang="en-US"/>
        </a:p>
      </dgm:t>
    </dgm:pt>
    <dgm:pt modelId="{2185819F-7D82-46CF-8255-16317D860BC3}" type="pres">
      <dgm:prSet presAssocID="{4C1402BF-3B70-4D3D-B8D4-1AC5426A636A}" presName="sibTransNodeCircle" presStyleLbl="alignNode1" presStyleIdx="0" presStyleCnt="8">
        <dgm:presLayoutVars>
          <dgm:chMax val="0"/>
          <dgm:bulletEnabled/>
        </dgm:presLayoutVars>
      </dgm:prSet>
      <dgm:spPr/>
      <dgm:t>
        <a:bodyPr/>
        <a:lstStyle/>
        <a:p>
          <a:endParaRPr lang="en-US"/>
        </a:p>
      </dgm:t>
    </dgm:pt>
    <dgm:pt modelId="{C50CE913-4156-4699-9149-7D9ACD786178}" type="pres">
      <dgm:prSet presAssocID="{4ADE1056-915F-444B-9BDF-A6920B195CF3}" presName="bottomLine" presStyleLbl="alignNode1" presStyleIdx="1" presStyleCnt="8">
        <dgm:presLayoutVars/>
      </dgm:prSet>
      <dgm:spPr/>
    </dgm:pt>
    <dgm:pt modelId="{5C8E03AA-356F-4DDE-A6DD-A6AFD3D85AB1}" type="pres">
      <dgm:prSet presAssocID="{4ADE1056-915F-444B-9BDF-A6920B195CF3}" presName="nodeText" presStyleLbl="bgAccFollowNode1" presStyleIdx="0" presStyleCnt="4">
        <dgm:presLayoutVars>
          <dgm:bulletEnabled val="1"/>
        </dgm:presLayoutVars>
      </dgm:prSet>
      <dgm:spPr/>
      <dgm:t>
        <a:bodyPr/>
        <a:lstStyle/>
        <a:p>
          <a:endParaRPr lang="en-US"/>
        </a:p>
      </dgm:t>
    </dgm:pt>
    <dgm:pt modelId="{F4EDD8E1-A792-458D-A8CB-8D583942A55E}" type="pres">
      <dgm:prSet presAssocID="{4C1402BF-3B70-4D3D-B8D4-1AC5426A636A}" presName="sibTrans" presStyleCnt="0"/>
      <dgm:spPr/>
    </dgm:pt>
    <dgm:pt modelId="{07E95796-C837-4F43-A67B-375B69BB840F}" type="pres">
      <dgm:prSet presAssocID="{B5B32CEB-7F8A-43D4-AE64-451402F88CE9}" presName="compositeNode" presStyleCnt="0">
        <dgm:presLayoutVars>
          <dgm:bulletEnabled val="1"/>
        </dgm:presLayoutVars>
      </dgm:prSet>
      <dgm:spPr/>
    </dgm:pt>
    <dgm:pt modelId="{9D58316A-393E-4499-8FE5-EBA73BCDD876}" type="pres">
      <dgm:prSet presAssocID="{B5B32CEB-7F8A-43D4-AE64-451402F88CE9}" presName="bgRect" presStyleLbl="bgAccFollowNode1" presStyleIdx="1" presStyleCnt="4"/>
      <dgm:spPr/>
      <dgm:t>
        <a:bodyPr/>
        <a:lstStyle/>
        <a:p>
          <a:endParaRPr lang="en-US"/>
        </a:p>
      </dgm:t>
    </dgm:pt>
    <dgm:pt modelId="{B58C605D-B647-437E-ADDA-934362A9C633}" type="pres">
      <dgm:prSet presAssocID="{F04AE1B1-1CB9-41AA-B330-B91A343D421D}" presName="sibTransNodeCircle" presStyleLbl="alignNode1" presStyleIdx="2" presStyleCnt="8">
        <dgm:presLayoutVars>
          <dgm:chMax val="0"/>
          <dgm:bulletEnabled/>
        </dgm:presLayoutVars>
      </dgm:prSet>
      <dgm:spPr/>
      <dgm:t>
        <a:bodyPr/>
        <a:lstStyle/>
        <a:p>
          <a:endParaRPr lang="en-US"/>
        </a:p>
      </dgm:t>
    </dgm:pt>
    <dgm:pt modelId="{D54C7284-67D9-4A66-AA7B-FA46CD227F72}" type="pres">
      <dgm:prSet presAssocID="{B5B32CEB-7F8A-43D4-AE64-451402F88CE9}" presName="bottomLine" presStyleLbl="alignNode1" presStyleIdx="3" presStyleCnt="8">
        <dgm:presLayoutVars/>
      </dgm:prSet>
      <dgm:spPr/>
    </dgm:pt>
    <dgm:pt modelId="{0A92DA39-A6F3-49F4-94E8-BD9DCF025201}" type="pres">
      <dgm:prSet presAssocID="{B5B32CEB-7F8A-43D4-AE64-451402F88CE9}" presName="nodeText" presStyleLbl="bgAccFollowNode1" presStyleIdx="1" presStyleCnt="4">
        <dgm:presLayoutVars>
          <dgm:bulletEnabled val="1"/>
        </dgm:presLayoutVars>
      </dgm:prSet>
      <dgm:spPr/>
      <dgm:t>
        <a:bodyPr/>
        <a:lstStyle/>
        <a:p>
          <a:endParaRPr lang="en-US"/>
        </a:p>
      </dgm:t>
    </dgm:pt>
    <dgm:pt modelId="{E9806A6B-9C98-431A-8383-7C3A4EAA30CE}" type="pres">
      <dgm:prSet presAssocID="{F04AE1B1-1CB9-41AA-B330-B91A343D421D}" presName="sibTrans" presStyleCnt="0"/>
      <dgm:spPr/>
    </dgm:pt>
    <dgm:pt modelId="{AB76AACB-37F2-4F04-9250-48A41D6ACABE}" type="pres">
      <dgm:prSet presAssocID="{E399218D-9BC8-438C-BCBB-48BF49994158}" presName="compositeNode" presStyleCnt="0">
        <dgm:presLayoutVars>
          <dgm:bulletEnabled val="1"/>
        </dgm:presLayoutVars>
      </dgm:prSet>
      <dgm:spPr/>
    </dgm:pt>
    <dgm:pt modelId="{5263F57B-A96E-422F-AD82-C19A2781498D}" type="pres">
      <dgm:prSet presAssocID="{E399218D-9BC8-438C-BCBB-48BF49994158}" presName="bgRect" presStyleLbl="bgAccFollowNode1" presStyleIdx="2" presStyleCnt="4"/>
      <dgm:spPr/>
      <dgm:t>
        <a:bodyPr/>
        <a:lstStyle/>
        <a:p>
          <a:endParaRPr lang="en-US"/>
        </a:p>
      </dgm:t>
    </dgm:pt>
    <dgm:pt modelId="{071028D8-4A8C-4289-BDA6-57FB4CD83C7F}" type="pres">
      <dgm:prSet presAssocID="{E9424DC4-C86D-44C5-B975-890560407F03}" presName="sibTransNodeCircle" presStyleLbl="alignNode1" presStyleIdx="4" presStyleCnt="8">
        <dgm:presLayoutVars>
          <dgm:chMax val="0"/>
          <dgm:bulletEnabled/>
        </dgm:presLayoutVars>
      </dgm:prSet>
      <dgm:spPr/>
      <dgm:t>
        <a:bodyPr/>
        <a:lstStyle/>
        <a:p>
          <a:endParaRPr lang="en-US"/>
        </a:p>
      </dgm:t>
    </dgm:pt>
    <dgm:pt modelId="{5E288855-F026-428C-A37D-4AA50D40A795}" type="pres">
      <dgm:prSet presAssocID="{E399218D-9BC8-438C-BCBB-48BF49994158}" presName="bottomLine" presStyleLbl="alignNode1" presStyleIdx="5" presStyleCnt="8">
        <dgm:presLayoutVars/>
      </dgm:prSet>
      <dgm:spPr/>
    </dgm:pt>
    <dgm:pt modelId="{005AF88B-44C9-45D3-A348-76A5B4EDC540}" type="pres">
      <dgm:prSet presAssocID="{E399218D-9BC8-438C-BCBB-48BF49994158}" presName="nodeText" presStyleLbl="bgAccFollowNode1" presStyleIdx="2" presStyleCnt="4">
        <dgm:presLayoutVars>
          <dgm:bulletEnabled val="1"/>
        </dgm:presLayoutVars>
      </dgm:prSet>
      <dgm:spPr/>
      <dgm:t>
        <a:bodyPr/>
        <a:lstStyle/>
        <a:p>
          <a:endParaRPr lang="en-US"/>
        </a:p>
      </dgm:t>
    </dgm:pt>
    <dgm:pt modelId="{AC2D39F4-0337-47A2-93FC-1945B13FC590}" type="pres">
      <dgm:prSet presAssocID="{E9424DC4-C86D-44C5-B975-890560407F03}" presName="sibTrans" presStyleCnt="0"/>
      <dgm:spPr/>
    </dgm:pt>
    <dgm:pt modelId="{6A83CAD9-569A-418A-BFF3-9887D151719C}" type="pres">
      <dgm:prSet presAssocID="{2216046E-F98A-4C0E-8484-A90391401734}" presName="compositeNode" presStyleCnt="0">
        <dgm:presLayoutVars>
          <dgm:bulletEnabled val="1"/>
        </dgm:presLayoutVars>
      </dgm:prSet>
      <dgm:spPr/>
    </dgm:pt>
    <dgm:pt modelId="{9CA647A7-C694-4CDE-AD95-EF2177A9F29F}" type="pres">
      <dgm:prSet presAssocID="{2216046E-F98A-4C0E-8484-A90391401734}" presName="bgRect" presStyleLbl="bgAccFollowNode1" presStyleIdx="3" presStyleCnt="4"/>
      <dgm:spPr/>
      <dgm:t>
        <a:bodyPr/>
        <a:lstStyle/>
        <a:p>
          <a:endParaRPr lang="en-US"/>
        </a:p>
      </dgm:t>
    </dgm:pt>
    <dgm:pt modelId="{B8964314-CFF9-4AB8-9458-CB624515C42B}" type="pres">
      <dgm:prSet presAssocID="{6D4A19D8-0328-41D7-AD45-5A64C2220F14}" presName="sibTransNodeCircle" presStyleLbl="alignNode1" presStyleIdx="6" presStyleCnt="8">
        <dgm:presLayoutVars>
          <dgm:chMax val="0"/>
          <dgm:bulletEnabled/>
        </dgm:presLayoutVars>
      </dgm:prSet>
      <dgm:spPr/>
      <dgm:t>
        <a:bodyPr/>
        <a:lstStyle/>
        <a:p>
          <a:endParaRPr lang="en-US"/>
        </a:p>
      </dgm:t>
    </dgm:pt>
    <dgm:pt modelId="{6217FEB4-68B0-4D65-9E57-043DBB77704F}" type="pres">
      <dgm:prSet presAssocID="{2216046E-F98A-4C0E-8484-A90391401734}" presName="bottomLine" presStyleLbl="alignNode1" presStyleIdx="7" presStyleCnt="8">
        <dgm:presLayoutVars/>
      </dgm:prSet>
      <dgm:spPr/>
    </dgm:pt>
    <dgm:pt modelId="{8A995D43-15FC-4915-8F61-312B5D4A0F9B}" type="pres">
      <dgm:prSet presAssocID="{2216046E-F98A-4C0E-8484-A90391401734}" presName="nodeText" presStyleLbl="bgAccFollowNode1" presStyleIdx="3" presStyleCnt="4">
        <dgm:presLayoutVars>
          <dgm:bulletEnabled val="1"/>
        </dgm:presLayoutVars>
      </dgm:prSet>
      <dgm:spPr/>
      <dgm:t>
        <a:bodyPr/>
        <a:lstStyle/>
        <a:p>
          <a:endParaRPr lang="en-US"/>
        </a:p>
      </dgm:t>
    </dgm:pt>
  </dgm:ptLst>
  <dgm:cxnLst>
    <dgm:cxn modelId="{2AE9A00F-2A80-421B-8CDF-1146A4D266C1}" srcId="{231224FC-73C8-4228-BFAB-49B441804908}" destId="{2216046E-F98A-4C0E-8484-A90391401734}" srcOrd="3" destOrd="0" parTransId="{C0AD74A9-FBE4-4522-90D4-2B417DFD8221}" sibTransId="{6D4A19D8-0328-41D7-AD45-5A64C2220F14}"/>
    <dgm:cxn modelId="{588FF0B4-5CEF-4406-841F-17798E191575}" type="presOf" srcId="{E399218D-9BC8-438C-BCBB-48BF49994158}" destId="{5263F57B-A96E-422F-AD82-C19A2781498D}" srcOrd="0" destOrd="0" presId="urn:microsoft.com/office/officeart/2016/7/layout/BasicLinearProcessNumbered"/>
    <dgm:cxn modelId="{C9C6AF0A-47C1-431B-BB4D-EEF6885A67DD}" type="presOf" srcId="{4ADE1056-915F-444B-9BDF-A6920B195CF3}" destId="{5C8E03AA-356F-4DDE-A6DD-A6AFD3D85AB1}" srcOrd="1" destOrd="0" presId="urn:microsoft.com/office/officeart/2016/7/layout/BasicLinearProcessNumbered"/>
    <dgm:cxn modelId="{B306EC86-F2A5-40CE-A100-E9E4F0E18F16}" type="presOf" srcId="{0FFC7811-536B-47A9-BFB0-C5399E63FD12}" destId="{005AF88B-44C9-45D3-A348-76A5B4EDC540}" srcOrd="0" destOrd="1" presId="urn:microsoft.com/office/officeart/2016/7/layout/BasicLinearProcessNumbered"/>
    <dgm:cxn modelId="{AC94838E-63CF-41B5-9270-52F4BFC8F48C}" type="presOf" srcId="{B5B32CEB-7F8A-43D4-AE64-451402F88CE9}" destId="{9D58316A-393E-4499-8FE5-EBA73BCDD876}" srcOrd="0" destOrd="0" presId="urn:microsoft.com/office/officeart/2016/7/layout/BasicLinearProcessNumbered"/>
    <dgm:cxn modelId="{93B4BF75-7691-4209-88C9-DA5B3557362F}" type="presOf" srcId="{E9424DC4-C86D-44C5-B975-890560407F03}" destId="{071028D8-4A8C-4289-BDA6-57FB4CD83C7F}" srcOrd="0" destOrd="0" presId="urn:microsoft.com/office/officeart/2016/7/layout/BasicLinearProcessNumbered"/>
    <dgm:cxn modelId="{2774920F-FFB7-4D35-B083-281010F0D6EA}" srcId="{231224FC-73C8-4228-BFAB-49B441804908}" destId="{4ADE1056-915F-444B-9BDF-A6920B195CF3}" srcOrd="0" destOrd="0" parTransId="{BE8D24C2-BCF5-4326-9AA4-D19B2B7E4D39}" sibTransId="{4C1402BF-3B70-4D3D-B8D4-1AC5426A636A}"/>
    <dgm:cxn modelId="{47466E50-834A-49E8-9F4B-D5D2D616B212}" type="presOf" srcId="{C5F36B16-A424-4F2A-B0DE-B11C1C84EA35}" destId="{005AF88B-44C9-45D3-A348-76A5B4EDC540}" srcOrd="0" destOrd="2" presId="urn:microsoft.com/office/officeart/2016/7/layout/BasicLinearProcessNumbered"/>
    <dgm:cxn modelId="{AB956593-F0D3-417E-89D7-68CB0BF98DCC}" type="presOf" srcId="{6D4A19D8-0328-41D7-AD45-5A64C2220F14}" destId="{B8964314-CFF9-4AB8-9458-CB624515C42B}" srcOrd="0" destOrd="0" presId="urn:microsoft.com/office/officeart/2016/7/layout/BasicLinearProcessNumbered"/>
    <dgm:cxn modelId="{AAB232E5-EE8A-47D5-8876-CC5984E10618}" type="presOf" srcId="{F04AE1B1-1CB9-41AA-B330-B91A343D421D}" destId="{B58C605D-B647-437E-ADDA-934362A9C633}" srcOrd="0" destOrd="0" presId="urn:microsoft.com/office/officeart/2016/7/layout/BasicLinearProcessNumbered"/>
    <dgm:cxn modelId="{ED312A19-F64C-4545-A25B-58E5C38EB05A}" srcId="{E399218D-9BC8-438C-BCBB-48BF49994158}" destId="{0FFC7811-536B-47A9-BFB0-C5399E63FD12}" srcOrd="0" destOrd="0" parTransId="{EB757E0D-D64B-4813-8FD5-31C885E3B7DF}" sibTransId="{55D860B7-FD30-4350-AFB4-CA2348DFD34A}"/>
    <dgm:cxn modelId="{765639F1-0FDA-4CB3-A748-9B1E9CAA3246}" type="presOf" srcId="{C29BDFC1-801D-4463-A3A2-F43ACBEAA8DB}" destId="{5C8E03AA-356F-4DDE-A6DD-A6AFD3D85AB1}" srcOrd="0" destOrd="2" presId="urn:microsoft.com/office/officeart/2016/7/layout/BasicLinearProcessNumbered"/>
    <dgm:cxn modelId="{EFC219EC-4C9C-4D32-96FC-0DB38481612F}" type="presOf" srcId="{231224FC-73C8-4228-BFAB-49B441804908}" destId="{4AE35D09-D252-46D5-B49C-A4A51F28A504}" srcOrd="0" destOrd="0" presId="urn:microsoft.com/office/officeart/2016/7/layout/BasicLinearProcessNumbered"/>
    <dgm:cxn modelId="{2E8F808A-3EA0-4F5C-947F-9EEE3A38CA1C}" srcId="{E399218D-9BC8-438C-BCBB-48BF49994158}" destId="{C5F36B16-A424-4F2A-B0DE-B11C1C84EA35}" srcOrd="1" destOrd="0" parTransId="{E731148E-6BF8-4CF7-909D-D78E349DB13F}" sibTransId="{D0AF7F8C-1B5F-4B70-ABF0-5944A323C0D5}"/>
    <dgm:cxn modelId="{5874BB21-C24B-4D8A-8647-B1283083E2A5}" type="presOf" srcId="{4C1402BF-3B70-4D3D-B8D4-1AC5426A636A}" destId="{2185819F-7D82-46CF-8255-16317D860BC3}" srcOrd="0" destOrd="0" presId="urn:microsoft.com/office/officeart/2016/7/layout/BasicLinearProcessNumbered"/>
    <dgm:cxn modelId="{83E06F5F-277E-4C84-A4E4-625F9EB0DE00}" type="presOf" srcId="{2216046E-F98A-4C0E-8484-A90391401734}" destId="{9CA647A7-C694-4CDE-AD95-EF2177A9F29F}" srcOrd="0" destOrd="0" presId="urn:microsoft.com/office/officeart/2016/7/layout/BasicLinearProcessNumbered"/>
    <dgm:cxn modelId="{26B86D64-70AC-4370-9EC1-E6E694BCF6ED}" srcId="{4ADE1056-915F-444B-9BDF-A6920B195CF3}" destId="{41F492AF-4842-4BE0-93A2-764A459FF82E}" srcOrd="0" destOrd="0" parTransId="{2C9346A2-43F2-42CA-9458-4849DD3B3500}" sibTransId="{97FC0E05-1AB7-4957-8A31-B4C2692B6FF2}"/>
    <dgm:cxn modelId="{36BFCBAB-C211-4EFA-8118-0FEAC603D6BD}" type="presOf" srcId="{4ADE1056-915F-444B-9BDF-A6920B195CF3}" destId="{B24DCFC4-FEBE-4915-81AE-E3FE4AFAFADC}" srcOrd="0" destOrd="0" presId="urn:microsoft.com/office/officeart/2016/7/layout/BasicLinearProcessNumbered"/>
    <dgm:cxn modelId="{8773B4AD-AC6D-4B2A-9F55-AB412B5B52B9}" type="presOf" srcId="{B5B32CEB-7F8A-43D4-AE64-451402F88CE9}" destId="{0A92DA39-A6F3-49F4-94E8-BD9DCF025201}" srcOrd="1" destOrd="0" presId="urn:microsoft.com/office/officeart/2016/7/layout/BasicLinearProcessNumbered"/>
    <dgm:cxn modelId="{2C3F3D70-A2FB-443C-AACF-AE97D4036C96}" srcId="{231224FC-73C8-4228-BFAB-49B441804908}" destId="{E399218D-9BC8-438C-BCBB-48BF49994158}" srcOrd="2" destOrd="0" parTransId="{71B3CA45-F6EA-447A-9F43-1D752587D7A7}" sibTransId="{E9424DC4-C86D-44C5-B975-890560407F03}"/>
    <dgm:cxn modelId="{2849751F-9C0E-466E-8CE3-68AD693D0676}" type="presOf" srcId="{E399218D-9BC8-438C-BCBB-48BF49994158}" destId="{005AF88B-44C9-45D3-A348-76A5B4EDC540}" srcOrd="1" destOrd="0" presId="urn:microsoft.com/office/officeart/2016/7/layout/BasicLinearProcessNumbered"/>
    <dgm:cxn modelId="{5CFC412E-1F00-48F2-84B2-B1BEDACF2E41}" type="presOf" srcId="{2216046E-F98A-4C0E-8484-A90391401734}" destId="{8A995D43-15FC-4915-8F61-312B5D4A0F9B}" srcOrd="1" destOrd="0" presId="urn:microsoft.com/office/officeart/2016/7/layout/BasicLinearProcessNumbered"/>
    <dgm:cxn modelId="{FA5D8960-4AC2-49D6-AD79-41E2A14D8D89}" type="presOf" srcId="{41F492AF-4842-4BE0-93A2-764A459FF82E}" destId="{5C8E03AA-356F-4DDE-A6DD-A6AFD3D85AB1}" srcOrd="0" destOrd="1" presId="urn:microsoft.com/office/officeart/2016/7/layout/BasicLinearProcessNumbered"/>
    <dgm:cxn modelId="{5281A2E1-6C77-4D07-BDA5-87F258C51B52}" srcId="{231224FC-73C8-4228-BFAB-49B441804908}" destId="{B5B32CEB-7F8A-43D4-AE64-451402F88CE9}" srcOrd="1" destOrd="0" parTransId="{A578CCD9-08A9-4FB4-B06F-E6065D9A42AA}" sibTransId="{F04AE1B1-1CB9-41AA-B330-B91A343D421D}"/>
    <dgm:cxn modelId="{2C9F3EAA-5BFD-41B7-9266-133354CF7DC3}" srcId="{4ADE1056-915F-444B-9BDF-A6920B195CF3}" destId="{C29BDFC1-801D-4463-A3A2-F43ACBEAA8DB}" srcOrd="1" destOrd="0" parTransId="{6B149204-E19E-4C43-9FDC-7C557D13C970}" sibTransId="{204C75E9-C145-470E-899D-F4D5F6D4F71C}"/>
    <dgm:cxn modelId="{4E4C38F6-D972-4C29-9AE6-EEF13C0B05E7}" type="presParOf" srcId="{4AE35D09-D252-46D5-B49C-A4A51F28A504}" destId="{EED78415-021C-4365-B9CA-0FEF05AE4FF8}" srcOrd="0" destOrd="0" presId="urn:microsoft.com/office/officeart/2016/7/layout/BasicLinearProcessNumbered"/>
    <dgm:cxn modelId="{560B11F4-A8E5-4DC0-802E-0B1D65706444}" type="presParOf" srcId="{EED78415-021C-4365-B9CA-0FEF05AE4FF8}" destId="{B24DCFC4-FEBE-4915-81AE-E3FE4AFAFADC}" srcOrd="0" destOrd="0" presId="urn:microsoft.com/office/officeart/2016/7/layout/BasicLinearProcessNumbered"/>
    <dgm:cxn modelId="{3F3301FE-ABAB-4AA3-A93C-47BE37DF8D6A}" type="presParOf" srcId="{EED78415-021C-4365-B9CA-0FEF05AE4FF8}" destId="{2185819F-7D82-46CF-8255-16317D860BC3}" srcOrd="1" destOrd="0" presId="urn:microsoft.com/office/officeart/2016/7/layout/BasicLinearProcessNumbered"/>
    <dgm:cxn modelId="{42A18D52-0C0F-4E99-8D9B-DF1A79E8BBAA}" type="presParOf" srcId="{EED78415-021C-4365-B9CA-0FEF05AE4FF8}" destId="{C50CE913-4156-4699-9149-7D9ACD786178}" srcOrd="2" destOrd="0" presId="urn:microsoft.com/office/officeart/2016/7/layout/BasicLinearProcessNumbered"/>
    <dgm:cxn modelId="{168ECD9F-9BA0-498D-81BF-C1B40F959418}" type="presParOf" srcId="{EED78415-021C-4365-B9CA-0FEF05AE4FF8}" destId="{5C8E03AA-356F-4DDE-A6DD-A6AFD3D85AB1}" srcOrd="3" destOrd="0" presId="urn:microsoft.com/office/officeart/2016/7/layout/BasicLinearProcessNumbered"/>
    <dgm:cxn modelId="{FF8EABDA-7C63-422C-A9AB-7F81183187AD}" type="presParOf" srcId="{4AE35D09-D252-46D5-B49C-A4A51F28A504}" destId="{F4EDD8E1-A792-458D-A8CB-8D583942A55E}" srcOrd="1" destOrd="0" presId="urn:microsoft.com/office/officeart/2016/7/layout/BasicLinearProcessNumbered"/>
    <dgm:cxn modelId="{91F92D20-D91B-4BD8-BB28-0999644933A3}" type="presParOf" srcId="{4AE35D09-D252-46D5-B49C-A4A51F28A504}" destId="{07E95796-C837-4F43-A67B-375B69BB840F}" srcOrd="2" destOrd="0" presId="urn:microsoft.com/office/officeart/2016/7/layout/BasicLinearProcessNumbered"/>
    <dgm:cxn modelId="{2638209C-9891-4829-9137-EFB67E816058}" type="presParOf" srcId="{07E95796-C837-4F43-A67B-375B69BB840F}" destId="{9D58316A-393E-4499-8FE5-EBA73BCDD876}" srcOrd="0" destOrd="0" presId="urn:microsoft.com/office/officeart/2016/7/layout/BasicLinearProcessNumbered"/>
    <dgm:cxn modelId="{58AD3101-DE87-466A-92F1-1D2C9203F449}" type="presParOf" srcId="{07E95796-C837-4F43-A67B-375B69BB840F}" destId="{B58C605D-B647-437E-ADDA-934362A9C633}" srcOrd="1" destOrd="0" presId="urn:microsoft.com/office/officeart/2016/7/layout/BasicLinearProcessNumbered"/>
    <dgm:cxn modelId="{5FB4A0B3-77E8-4102-8CAD-EBFCB4D97DE2}" type="presParOf" srcId="{07E95796-C837-4F43-A67B-375B69BB840F}" destId="{D54C7284-67D9-4A66-AA7B-FA46CD227F72}" srcOrd="2" destOrd="0" presId="urn:microsoft.com/office/officeart/2016/7/layout/BasicLinearProcessNumbered"/>
    <dgm:cxn modelId="{E56A1648-5E01-4634-9477-9BB224029D04}" type="presParOf" srcId="{07E95796-C837-4F43-A67B-375B69BB840F}" destId="{0A92DA39-A6F3-49F4-94E8-BD9DCF025201}" srcOrd="3" destOrd="0" presId="urn:microsoft.com/office/officeart/2016/7/layout/BasicLinearProcessNumbered"/>
    <dgm:cxn modelId="{E02317C6-CEBF-481E-A1F7-CAE9E82EFF55}" type="presParOf" srcId="{4AE35D09-D252-46D5-B49C-A4A51F28A504}" destId="{E9806A6B-9C98-431A-8383-7C3A4EAA30CE}" srcOrd="3" destOrd="0" presId="urn:microsoft.com/office/officeart/2016/7/layout/BasicLinearProcessNumbered"/>
    <dgm:cxn modelId="{EED30649-28AD-47BC-ABD9-205CD87C8872}" type="presParOf" srcId="{4AE35D09-D252-46D5-B49C-A4A51F28A504}" destId="{AB76AACB-37F2-4F04-9250-48A41D6ACABE}" srcOrd="4" destOrd="0" presId="urn:microsoft.com/office/officeart/2016/7/layout/BasicLinearProcessNumbered"/>
    <dgm:cxn modelId="{A53D07E2-0C25-4E8D-B3AF-D07B543435F2}" type="presParOf" srcId="{AB76AACB-37F2-4F04-9250-48A41D6ACABE}" destId="{5263F57B-A96E-422F-AD82-C19A2781498D}" srcOrd="0" destOrd="0" presId="urn:microsoft.com/office/officeart/2016/7/layout/BasicLinearProcessNumbered"/>
    <dgm:cxn modelId="{83D4FE87-17D6-4A3D-BF59-62A736E738AF}" type="presParOf" srcId="{AB76AACB-37F2-4F04-9250-48A41D6ACABE}" destId="{071028D8-4A8C-4289-BDA6-57FB4CD83C7F}" srcOrd="1" destOrd="0" presId="urn:microsoft.com/office/officeart/2016/7/layout/BasicLinearProcessNumbered"/>
    <dgm:cxn modelId="{E4045FD4-815B-456B-ADD0-37A82AACD557}" type="presParOf" srcId="{AB76AACB-37F2-4F04-9250-48A41D6ACABE}" destId="{5E288855-F026-428C-A37D-4AA50D40A795}" srcOrd="2" destOrd="0" presId="urn:microsoft.com/office/officeart/2016/7/layout/BasicLinearProcessNumbered"/>
    <dgm:cxn modelId="{6C98FC01-5F40-49E5-9235-DD8C8B8C7FF7}" type="presParOf" srcId="{AB76AACB-37F2-4F04-9250-48A41D6ACABE}" destId="{005AF88B-44C9-45D3-A348-76A5B4EDC540}" srcOrd="3" destOrd="0" presId="urn:microsoft.com/office/officeart/2016/7/layout/BasicLinearProcessNumbered"/>
    <dgm:cxn modelId="{4941DAB5-6C69-4DD8-8CDC-EC730E02C64F}" type="presParOf" srcId="{4AE35D09-D252-46D5-B49C-A4A51F28A504}" destId="{AC2D39F4-0337-47A2-93FC-1945B13FC590}" srcOrd="5" destOrd="0" presId="urn:microsoft.com/office/officeart/2016/7/layout/BasicLinearProcessNumbered"/>
    <dgm:cxn modelId="{FF48059D-3930-499B-A26E-F9B858B17A31}" type="presParOf" srcId="{4AE35D09-D252-46D5-B49C-A4A51F28A504}" destId="{6A83CAD9-569A-418A-BFF3-9887D151719C}" srcOrd="6" destOrd="0" presId="urn:microsoft.com/office/officeart/2016/7/layout/BasicLinearProcessNumbered"/>
    <dgm:cxn modelId="{455763E5-4CD1-4EB3-ABA8-F0C21F762D17}" type="presParOf" srcId="{6A83CAD9-569A-418A-BFF3-9887D151719C}" destId="{9CA647A7-C694-4CDE-AD95-EF2177A9F29F}" srcOrd="0" destOrd="0" presId="urn:microsoft.com/office/officeart/2016/7/layout/BasicLinearProcessNumbered"/>
    <dgm:cxn modelId="{E0004C27-11D3-480D-88B5-081D4F88D1E0}" type="presParOf" srcId="{6A83CAD9-569A-418A-BFF3-9887D151719C}" destId="{B8964314-CFF9-4AB8-9458-CB624515C42B}" srcOrd="1" destOrd="0" presId="urn:microsoft.com/office/officeart/2016/7/layout/BasicLinearProcessNumbered"/>
    <dgm:cxn modelId="{1E03D9D8-6F16-46D2-8EE8-23A90ECCB7AD}" type="presParOf" srcId="{6A83CAD9-569A-418A-BFF3-9887D151719C}" destId="{6217FEB4-68B0-4D65-9E57-043DBB77704F}" srcOrd="2" destOrd="0" presId="urn:microsoft.com/office/officeart/2016/7/layout/BasicLinearProcessNumbered"/>
    <dgm:cxn modelId="{DA7DAA80-7F9E-4653-9B44-ABA3EF5C2ECE}" type="presParOf" srcId="{6A83CAD9-569A-418A-BFF3-9887D151719C}" destId="{8A995D43-15FC-4915-8F61-312B5D4A0F9B}" srcOrd="3" destOrd="0" presId="urn:microsoft.com/office/officeart/2016/7/layout/BasicLinear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2049B2-12AA-48F4-BB13-1211D2C4C8E4}" type="doc">
      <dgm:prSet loTypeId="urn:microsoft.com/office/officeart/2016/7/layout/LinearBlockProcessNumbered" loCatId="process" qsTypeId="urn:microsoft.com/office/officeart/2005/8/quickstyle/simple1" qsCatId="simple" csTypeId="urn:microsoft.com/office/officeart/2005/8/colors/colorful1#4" csCatId="colorful"/>
      <dgm:spPr/>
      <dgm:t>
        <a:bodyPr/>
        <a:lstStyle/>
        <a:p>
          <a:endParaRPr lang="en-US"/>
        </a:p>
      </dgm:t>
    </dgm:pt>
    <dgm:pt modelId="{F678B318-F1AD-430C-8BAF-42DAEE3554D0}">
      <dgm:prSet/>
      <dgm:spPr/>
      <dgm:t>
        <a:bodyPr/>
        <a:lstStyle/>
        <a:p>
          <a:r>
            <a:rPr lang="en-US"/>
            <a:t>What do you do with the values you have uncovered?</a:t>
          </a:r>
        </a:p>
      </dgm:t>
    </dgm:pt>
    <dgm:pt modelId="{3C387A91-1B43-4DBB-8DA6-7C20ECE673EA}" type="parTrans" cxnId="{9AE8F04E-0524-495C-A451-08C330BF8E79}">
      <dgm:prSet/>
      <dgm:spPr/>
      <dgm:t>
        <a:bodyPr/>
        <a:lstStyle/>
        <a:p>
          <a:endParaRPr lang="en-US"/>
        </a:p>
      </dgm:t>
    </dgm:pt>
    <dgm:pt modelId="{0647CE2B-E29A-4FF1-9AF2-C0440DC052D3}" type="sibTrans" cxnId="{9AE8F04E-0524-495C-A451-08C330BF8E79}">
      <dgm:prSet phldrT="01"/>
      <dgm:spPr/>
      <dgm:t>
        <a:bodyPr/>
        <a:lstStyle/>
        <a:p>
          <a:r>
            <a:rPr lang="en-US"/>
            <a:t>01</a:t>
          </a:r>
        </a:p>
      </dgm:t>
    </dgm:pt>
    <dgm:pt modelId="{2D62385D-B95D-4F41-BFC5-A17899FE5E5B}">
      <dgm:prSet/>
      <dgm:spPr/>
      <dgm:t>
        <a:bodyPr/>
        <a:lstStyle/>
        <a:p>
          <a:r>
            <a:rPr lang="en-US"/>
            <a:t>Is there one value that is non-negotiable?</a:t>
          </a:r>
        </a:p>
      </dgm:t>
    </dgm:pt>
    <dgm:pt modelId="{398A501F-3B27-469A-8DD0-35302DC4AF6F}" type="parTrans" cxnId="{2874D536-E75A-4681-AB3E-0678EBB7FBCD}">
      <dgm:prSet/>
      <dgm:spPr/>
      <dgm:t>
        <a:bodyPr/>
        <a:lstStyle/>
        <a:p>
          <a:endParaRPr lang="en-US"/>
        </a:p>
      </dgm:t>
    </dgm:pt>
    <dgm:pt modelId="{CFF7CB0B-2F37-48A5-BA21-BFBED2688F74}" type="sibTrans" cxnId="{2874D536-E75A-4681-AB3E-0678EBB7FBCD}">
      <dgm:prSet phldrT="02"/>
      <dgm:spPr/>
      <dgm:t>
        <a:bodyPr/>
        <a:lstStyle/>
        <a:p>
          <a:r>
            <a:rPr lang="en-US"/>
            <a:t>02</a:t>
          </a:r>
        </a:p>
      </dgm:t>
    </dgm:pt>
    <dgm:pt modelId="{3D0BCE83-3A76-4A7C-BA8D-0A9A99C55488}">
      <dgm:prSet/>
      <dgm:spPr/>
      <dgm:t>
        <a:bodyPr/>
        <a:lstStyle/>
        <a:p>
          <a:r>
            <a:rPr lang="en-US"/>
            <a:t>Are there some compromises that still allow the person to hang onto the most important value?</a:t>
          </a:r>
        </a:p>
      </dgm:t>
    </dgm:pt>
    <dgm:pt modelId="{E7A5765C-AA3D-4499-8F46-56A37D65379A}" type="parTrans" cxnId="{75F14FC3-2E59-48AE-8F14-E9B2A63060F6}">
      <dgm:prSet/>
      <dgm:spPr/>
      <dgm:t>
        <a:bodyPr/>
        <a:lstStyle/>
        <a:p>
          <a:endParaRPr lang="en-US"/>
        </a:p>
      </dgm:t>
    </dgm:pt>
    <dgm:pt modelId="{CB009E8C-07E5-413F-AAAF-D7571943656B}" type="sibTrans" cxnId="{75F14FC3-2E59-48AE-8F14-E9B2A63060F6}">
      <dgm:prSet phldrT="03"/>
      <dgm:spPr/>
      <dgm:t>
        <a:bodyPr/>
        <a:lstStyle/>
        <a:p>
          <a:r>
            <a:rPr lang="en-US"/>
            <a:t>03</a:t>
          </a:r>
        </a:p>
      </dgm:t>
    </dgm:pt>
    <dgm:pt modelId="{970F06A3-E9CE-4F45-B21E-C5FB0C235410}">
      <dgm:prSet/>
      <dgm:spPr/>
      <dgm:t>
        <a:bodyPr/>
        <a:lstStyle/>
        <a:p>
          <a:r>
            <a:rPr lang="en-CA"/>
            <a:t>Compromise fatigue</a:t>
          </a:r>
          <a:endParaRPr lang="en-US"/>
        </a:p>
      </dgm:t>
    </dgm:pt>
    <dgm:pt modelId="{928FBE5B-7035-4A90-9367-8AE6DFE2E1B1}" type="parTrans" cxnId="{096206A2-F6CC-45C1-A2A7-AE26C62F334E}">
      <dgm:prSet/>
      <dgm:spPr/>
      <dgm:t>
        <a:bodyPr/>
        <a:lstStyle/>
        <a:p>
          <a:endParaRPr lang="en-US"/>
        </a:p>
      </dgm:t>
    </dgm:pt>
    <dgm:pt modelId="{378EAAE7-154C-4941-ABD3-152313D36E8E}" type="sibTrans" cxnId="{096206A2-F6CC-45C1-A2A7-AE26C62F334E}">
      <dgm:prSet phldrT="04"/>
      <dgm:spPr/>
      <dgm:t>
        <a:bodyPr/>
        <a:lstStyle/>
        <a:p>
          <a:r>
            <a:rPr lang="en-US"/>
            <a:t>04</a:t>
          </a:r>
        </a:p>
      </dgm:t>
    </dgm:pt>
    <dgm:pt modelId="{8EF9952D-2952-4E3D-A846-BCBFC737CFB8}" type="pres">
      <dgm:prSet presAssocID="{F42049B2-12AA-48F4-BB13-1211D2C4C8E4}" presName="Name0" presStyleCnt="0">
        <dgm:presLayoutVars>
          <dgm:animLvl val="lvl"/>
          <dgm:resizeHandles val="exact"/>
        </dgm:presLayoutVars>
      </dgm:prSet>
      <dgm:spPr/>
      <dgm:t>
        <a:bodyPr/>
        <a:lstStyle/>
        <a:p>
          <a:endParaRPr lang="en-US"/>
        </a:p>
      </dgm:t>
    </dgm:pt>
    <dgm:pt modelId="{60054029-8BD7-4620-AB0C-FD1F277A0F14}" type="pres">
      <dgm:prSet presAssocID="{F678B318-F1AD-430C-8BAF-42DAEE3554D0}" presName="compositeNode" presStyleCnt="0">
        <dgm:presLayoutVars>
          <dgm:bulletEnabled val="1"/>
        </dgm:presLayoutVars>
      </dgm:prSet>
      <dgm:spPr/>
    </dgm:pt>
    <dgm:pt modelId="{9D1EE1DE-CF31-4858-99E6-D77849E2C837}" type="pres">
      <dgm:prSet presAssocID="{F678B318-F1AD-430C-8BAF-42DAEE3554D0}" presName="bgRect" presStyleLbl="alignNode1" presStyleIdx="0" presStyleCnt="4"/>
      <dgm:spPr/>
      <dgm:t>
        <a:bodyPr/>
        <a:lstStyle/>
        <a:p>
          <a:endParaRPr lang="en-US"/>
        </a:p>
      </dgm:t>
    </dgm:pt>
    <dgm:pt modelId="{791A78B7-8F69-4808-A86C-392CA6A91159}" type="pres">
      <dgm:prSet presAssocID="{0647CE2B-E29A-4FF1-9AF2-C0440DC052D3}" presName="sibTransNodeRect" presStyleLbl="alignNode1" presStyleIdx="0" presStyleCnt="4">
        <dgm:presLayoutVars>
          <dgm:chMax val="0"/>
          <dgm:bulletEnabled val="1"/>
        </dgm:presLayoutVars>
      </dgm:prSet>
      <dgm:spPr/>
      <dgm:t>
        <a:bodyPr/>
        <a:lstStyle/>
        <a:p>
          <a:endParaRPr lang="en-US"/>
        </a:p>
      </dgm:t>
    </dgm:pt>
    <dgm:pt modelId="{4C3EB13A-961D-479F-85D0-9D8B98B45047}" type="pres">
      <dgm:prSet presAssocID="{F678B318-F1AD-430C-8BAF-42DAEE3554D0}" presName="nodeRect" presStyleLbl="alignNode1" presStyleIdx="0" presStyleCnt="4">
        <dgm:presLayoutVars>
          <dgm:bulletEnabled val="1"/>
        </dgm:presLayoutVars>
      </dgm:prSet>
      <dgm:spPr/>
      <dgm:t>
        <a:bodyPr/>
        <a:lstStyle/>
        <a:p>
          <a:endParaRPr lang="en-US"/>
        </a:p>
      </dgm:t>
    </dgm:pt>
    <dgm:pt modelId="{55CAF0B6-5C39-4289-B1EA-47EA669B4D21}" type="pres">
      <dgm:prSet presAssocID="{0647CE2B-E29A-4FF1-9AF2-C0440DC052D3}" presName="sibTrans" presStyleCnt="0"/>
      <dgm:spPr/>
    </dgm:pt>
    <dgm:pt modelId="{4B95DC9E-34B1-4FA4-B77F-21FAC161E477}" type="pres">
      <dgm:prSet presAssocID="{2D62385D-B95D-4F41-BFC5-A17899FE5E5B}" presName="compositeNode" presStyleCnt="0">
        <dgm:presLayoutVars>
          <dgm:bulletEnabled val="1"/>
        </dgm:presLayoutVars>
      </dgm:prSet>
      <dgm:spPr/>
    </dgm:pt>
    <dgm:pt modelId="{97B49F1B-9200-42CC-A6DE-1AC1D89BCCC1}" type="pres">
      <dgm:prSet presAssocID="{2D62385D-B95D-4F41-BFC5-A17899FE5E5B}" presName="bgRect" presStyleLbl="alignNode1" presStyleIdx="1" presStyleCnt="4"/>
      <dgm:spPr/>
      <dgm:t>
        <a:bodyPr/>
        <a:lstStyle/>
        <a:p>
          <a:endParaRPr lang="en-US"/>
        </a:p>
      </dgm:t>
    </dgm:pt>
    <dgm:pt modelId="{9E136E4A-23F6-4E99-8D8C-A96A8B818887}" type="pres">
      <dgm:prSet presAssocID="{CFF7CB0B-2F37-48A5-BA21-BFBED2688F74}" presName="sibTransNodeRect" presStyleLbl="alignNode1" presStyleIdx="1" presStyleCnt="4">
        <dgm:presLayoutVars>
          <dgm:chMax val="0"/>
          <dgm:bulletEnabled val="1"/>
        </dgm:presLayoutVars>
      </dgm:prSet>
      <dgm:spPr/>
      <dgm:t>
        <a:bodyPr/>
        <a:lstStyle/>
        <a:p>
          <a:endParaRPr lang="en-US"/>
        </a:p>
      </dgm:t>
    </dgm:pt>
    <dgm:pt modelId="{30FE2B8C-EA95-4D2C-BF4C-B927AA7E577C}" type="pres">
      <dgm:prSet presAssocID="{2D62385D-B95D-4F41-BFC5-A17899FE5E5B}" presName="nodeRect" presStyleLbl="alignNode1" presStyleIdx="1" presStyleCnt="4">
        <dgm:presLayoutVars>
          <dgm:bulletEnabled val="1"/>
        </dgm:presLayoutVars>
      </dgm:prSet>
      <dgm:spPr/>
      <dgm:t>
        <a:bodyPr/>
        <a:lstStyle/>
        <a:p>
          <a:endParaRPr lang="en-US"/>
        </a:p>
      </dgm:t>
    </dgm:pt>
    <dgm:pt modelId="{60946BC1-52DB-4A90-BC87-A20FC0B7CCDE}" type="pres">
      <dgm:prSet presAssocID="{CFF7CB0B-2F37-48A5-BA21-BFBED2688F74}" presName="sibTrans" presStyleCnt="0"/>
      <dgm:spPr/>
    </dgm:pt>
    <dgm:pt modelId="{DBAF162B-98E8-4711-9CF3-6BE8E02D2859}" type="pres">
      <dgm:prSet presAssocID="{3D0BCE83-3A76-4A7C-BA8D-0A9A99C55488}" presName="compositeNode" presStyleCnt="0">
        <dgm:presLayoutVars>
          <dgm:bulletEnabled val="1"/>
        </dgm:presLayoutVars>
      </dgm:prSet>
      <dgm:spPr/>
    </dgm:pt>
    <dgm:pt modelId="{B0DCD36A-2B1D-497F-831C-AF27E73CB1D0}" type="pres">
      <dgm:prSet presAssocID="{3D0BCE83-3A76-4A7C-BA8D-0A9A99C55488}" presName="bgRect" presStyleLbl="alignNode1" presStyleIdx="2" presStyleCnt="4"/>
      <dgm:spPr/>
      <dgm:t>
        <a:bodyPr/>
        <a:lstStyle/>
        <a:p>
          <a:endParaRPr lang="en-US"/>
        </a:p>
      </dgm:t>
    </dgm:pt>
    <dgm:pt modelId="{62E89AC6-FFF8-4768-8EB4-4D38E6EDC74E}" type="pres">
      <dgm:prSet presAssocID="{CB009E8C-07E5-413F-AAAF-D7571943656B}" presName="sibTransNodeRect" presStyleLbl="alignNode1" presStyleIdx="2" presStyleCnt="4">
        <dgm:presLayoutVars>
          <dgm:chMax val="0"/>
          <dgm:bulletEnabled val="1"/>
        </dgm:presLayoutVars>
      </dgm:prSet>
      <dgm:spPr/>
      <dgm:t>
        <a:bodyPr/>
        <a:lstStyle/>
        <a:p>
          <a:endParaRPr lang="en-US"/>
        </a:p>
      </dgm:t>
    </dgm:pt>
    <dgm:pt modelId="{0FA7DDA3-E6DA-413F-9A9E-CB2FC4BE8026}" type="pres">
      <dgm:prSet presAssocID="{3D0BCE83-3A76-4A7C-BA8D-0A9A99C55488}" presName="nodeRect" presStyleLbl="alignNode1" presStyleIdx="2" presStyleCnt="4">
        <dgm:presLayoutVars>
          <dgm:bulletEnabled val="1"/>
        </dgm:presLayoutVars>
      </dgm:prSet>
      <dgm:spPr/>
      <dgm:t>
        <a:bodyPr/>
        <a:lstStyle/>
        <a:p>
          <a:endParaRPr lang="en-US"/>
        </a:p>
      </dgm:t>
    </dgm:pt>
    <dgm:pt modelId="{ED431B4D-BD7C-4DFD-BD7C-FBEF9FEE8F3E}" type="pres">
      <dgm:prSet presAssocID="{CB009E8C-07E5-413F-AAAF-D7571943656B}" presName="sibTrans" presStyleCnt="0"/>
      <dgm:spPr/>
    </dgm:pt>
    <dgm:pt modelId="{8DFD416F-C336-490E-BE28-5F1D880206D2}" type="pres">
      <dgm:prSet presAssocID="{970F06A3-E9CE-4F45-B21E-C5FB0C235410}" presName="compositeNode" presStyleCnt="0">
        <dgm:presLayoutVars>
          <dgm:bulletEnabled val="1"/>
        </dgm:presLayoutVars>
      </dgm:prSet>
      <dgm:spPr/>
    </dgm:pt>
    <dgm:pt modelId="{29B74C7F-392A-48D7-B1FB-04441C096BAC}" type="pres">
      <dgm:prSet presAssocID="{970F06A3-E9CE-4F45-B21E-C5FB0C235410}" presName="bgRect" presStyleLbl="alignNode1" presStyleIdx="3" presStyleCnt="4"/>
      <dgm:spPr/>
      <dgm:t>
        <a:bodyPr/>
        <a:lstStyle/>
        <a:p>
          <a:endParaRPr lang="en-US"/>
        </a:p>
      </dgm:t>
    </dgm:pt>
    <dgm:pt modelId="{293EA5B1-4A31-4458-B484-FF58843B5842}" type="pres">
      <dgm:prSet presAssocID="{378EAAE7-154C-4941-ABD3-152313D36E8E}" presName="sibTransNodeRect" presStyleLbl="alignNode1" presStyleIdx="3" presStyleCnt="4">
        <dgm:presLayoutVars>
          <dgm:chMax val="0"/>
          <dgm:bulletEnabled val="1"/>
        </dgm:presLayoutVars>
      </dgm:prSet>
      <dgm:spPr/>
      <dgm:t>
        <a:bodyPr/>
        <a:lstStyle/>
        <a:p>
          <a:endParaRPr lang="en-US"/>
        </a:p>
      </dgm:t>
    </dgm:pt>
    <dgm:pt modelId="{92AD74A5-69C0-47B3-A8CE-BE0E418C0527}" type="pres">
      <dgm:prSet presAssocID="{970F06A3-E9CE-4F45-B21E-C5FB0C235410}" presName="nodeRect" presStyleLbl="alignNode1" presStyleIdx="3" presStyleCnt="4">
        <dgm:presLayoutVars>
          <dgm:bulletEnabled val="1"/>
        </dgm:presLayoutVars>
      </dgm:prSet>
      <dgm:spPr/>
      <dgm:t>
        <a:bodyPr/>
        <a:lstStyle/>
        <a:p>
          <a:endParaRPr lang="en-US"/>
        </a:p>
      </dgm:t>
    </dgm:pt>
  </dgm:ptLst>
  <dgm:cxnLst>
    <dgm:cxn modelId="{9B8245C5-2E31-49D6-BF5C-EF7D42BC5C4F}" type="presOf" srcId="{F678B318-F1AD-430C-8BAF-42DAEE3554D0}" destId="{9D1EE1DE-CF31-4858-99E6-D77849E2C837}" srcOrd="0" destOrd="0" presId="urn:microsoft.com/office/officeart/2016/7/layout/LinearBlockProcessNumbered"/>
    <dgm:cxn modelId="{70263D79-149C-48BF-A8B2-2F88EAB8891A}" type="presOf" srcId="{970F06A3-E9CE-4F45-B21E-C5FB0C235410}" destId="{92AD74A5-69C0-47B3-A8CE-BE0E418C0527}" srcOrd="1" destOrd="0" presId="urn:microsoft.com/office/officeart/2016/7/layout/LinearBlockProcessNumbered"/>
    <dgm:cxn modelId="{7FF1412A-A556-4E36-9EB2-2BFB02437965}" type="presOf" srcId="{2D62385D-B95D-4F41-BFC5-A17899FE5E5B}" destId="{97B49F1B-9200-42CC-A6DE-1AC1D89BCCC1}" srcOrd="0" destOrd="0" presId="urn:microsoft.com/office/officeart/2016/7/layout/LinearBlockProcessNumbered"/>
    <dgm:cxn modelId="{14F71DA1-EE37-4001-91CA-685FEEF85736}" type="presOf" srcId="{970F06A3-E9CE-4F45-B21E-C5FB0C235410}" destId="{29B74C7F-392A-48D7-B1FB-04441C096BAC}" srcOrd="0" destOrd="0" presId="urn:microsoft.com/office/officeart/2016/7/layout/LinearBlockProcessNumbered"/>
    <dgm:cxn modelId="{975BF999-5276-4BE8-8712-C69A9DA5D3A4}" type="presOf" srcId="{F678B318-F1AD-430C-8BAF-42DAEE3554D0}" destId="{4C3EB13A-961D-479F-85D0-9D8B98B45047}" srcOrd="1" destOrd="0" presId="urn:microsoft.com/office/officeart/2016/7/layout/LinearBlockProcessNumbered"/>
    <dgm:cxn modelId="{9AE8F04E-0524-495C-A451-08C330BF8E79}" srcId="{F42049B2-12AA-48F4-BB13-1211D2C4C8E4}" destId="{F678B318-F1AD-430C-8BAF-42DAEE3554D0}" srcOrd="0" destOrd="0" parTransId="{3C387A91-1B43-4DBB-8DA6-7C20ECE673EA}" sibTransId="{0647CE2B-E29A-4FF1-9AF2-C0440DC052D3}"/>
    <dgm:cxn modelId="{83174EFF-6CF9-4275-BED3-EA2B755D17A1}" type="presOf" srcId="{3D0BCE83-3A76-4A7C-BA8D-0A9A99C55488}" destId="{B0DCD36A-2B1D-497F-831C-AF27E73CB1D0}" srcOrd="0" destOrd="0" presId="urn:microsoft.com/office/officeart/2016/7/layout/LinearBlockProcessNumbered"/>
    <dgm:cxn modelId="{B8F9FC24-7D53-48C2-B7C7-8EE586B63816}" type="presOf" srcId="{F42049B2-12AA-48F4-BB13-1211D2C4C8E4}" destId="{8EF9952D-2952-4E3D-A846-BCBFC737CFB8}" srcOrd="0" destOrd="0" presId="urn:microsoft.com/office/officeart/2016/7/layout/LinearBlockProcessNumbered"/>
    <dgm:cxn modelId="{E399CCCB-D5FE-4EA5-A430-949592BEFC7C}" type="presOf" srcId="{CB009E8C-07E5-413F-AAAF-D7571943656B}" destId="{62E89AC6-FFF8-4768-8EB4-4D38E6EDC74E}" srcOrd="0" destOrd="0" presId="urn:microsoft.com/office/officeart/2016/7/layout/LinearBlockProcessNumbered"/>
    <dgm:cxn modelId="{75F14FC3-2E59-48AE-8F14-E9B2A63060F6}" srcId="{F42049B2-12AA-48F4-BB13-1211D2C4C8E4}" destId="{3D0BCE83-3A76-4A7C-BA8D-0A9A99C55488}" srcOrd="2" destOrd="0" parTransId="{E7A5765C-AA3D-4499-8F46-56A37D65379A}" sibTransId="{CB009E8C-07E5-413F-AAAF-D7571943656B}"/>
    <dgm:cxn modelId="{E061E1BD-CF55-49F2-9894-9978DE826352}" type="presOf" srcId="{3D0BCE83-3A76-4A7C-BA8D-0A9A99C55488}" destId="{0FA7DDA3-E6DA-413F-9A9E-CB2FC4BE8026}" srcOrd="1" destOrd="0" presId="urn:microsoft.com/office/officeart/2016/7/layout/LinearBlockProcessNumbered"/>
    <dgm:cxn modelId="{D99BD33A-79C4-4CD6-A5C7-DE52537E0CC6}" type="presOf" srcId="{378EAAE7-154C-4941-ABD3-152313D36E8E}" destId="{293EA5B1-4A31-4458-B484-FF58843B5842}" srcOrd="0" destOrd="0" presId="urn:microsoft.com/office/officeart/2016/7/layout/LinearBlockProcessNumbered"/>
    <dgm:cxn modelId="{2874D536-E75A-4681-AB3E-0678EBB7FBCD}" srcId="{F42049B2-12AA-48F4-BB13-1211D2C4C8E4}" destId="{2D62385D-B95D-4F41-BFC5-A17899FE5E5B}" srcOrd="1" destOrd="0" parTransId="{398A501F-3B27-469A-8DD0-35302DC4AF6F}" sibTransId="{CFF7CB0B-2F37-48A5-BA21-BFBED2688F74}"/>
    <dgm:cxn modelId="{2BC9E151-6D4A-49B3-83C8-0B3DB8D11C54}" type="presOf" srcId="{2D62385D-B95D-4F41-BFC5-A17899FE5E5B}" destId="{30FE2B8C-EA95-4D2C-BF4C-B927AA7E577C}" srcOrd="1" destOrd="0" presId="urn:microsoft.com/office/officeart/2016/7/layout/LinearBlockProcessNumbered"/>
    <dgm:cxn modelId="{0ABEA9B2-C063-4624-B1EE-B45F693BC3F9}" type="presOf" srcId="{0647CE2B-E29A-4FF1-9AF2-C0440DC052D3}" destId="{791A78B7-8F69-4808-A86C-392CA6A91159}" srcOrd="0" destOrd="0" presId="urn:microsoft.com/office/officeart/2016/7/layout/LinearBlockProcessNumbered"/>
    <dgm:cxn modelId="{096206A2-F6CC-45C1-A2A7-AE26C62F334E}" srcId="{F42049B2-12AA-48F4-BB13-1211D2C4C8E4}" destId="{970F06A3-E9CE-4F45-B21E-C5FB0C235410}" srcOrd="3" destOrd="0" parTransId="{928FBE5B-7035-4A90-9367-8AE6DFE2E1B1}" sibTransId="{378EAAE7-154C-4941-ABD3-152313D36E8E}"/>
    <dgm:cxn modelId="{DD28F511-D594-43AD-84C6-EE45B91D9DC3}" type="presOf" srcId="{CFF7CB0B-2F37-48A5-BA21-BFBED2688F74}" destId="{9E136E4A-23F6-4E99-8D8C-A96A8B818887}" srcOrd="0" destOrd="0" presId="urn:microsoft.com/office/officeart/2016/7/layout/LinearBlockProcessNumbered"/>
    <dgm:cxn modelId="{B17A5D90-E734-4733-B7F7-8601D7B73571}" type="presParOf" srcId="{8EF9952D-2952-4E3D-A846-BCBFC737CFB8}" destId="{60054029-8BD7-4620-AB0C-FD1F277A0F14}" srcOrd="0" destOrd="0" presId="urn:microsoft.com/office/officeart/2016/7/layout/LinearBlockProcessNumbered"/>
    <dgm:cxn modelId="{1CD50130-1061-4A2B-BE60-0550F2827D0B}" type="presParOf" srcId="{60054029-8BD7-4620-AB0C-FD1F277A0F14}" destId="{9D1EE1DE-CF31-4858-99E6-D77849E2C837}" srcOrd="0" destOrd="0" presId="urn:microsoft.com/office/officeart/2016/7/layout/LinearBlockProcessNumbered"/>
    <dgm:cxn modelId="{6661FFC5-8613-4346-AE70-56A30D14B38F}" type="presParOf" srcId="{60054029-8BD7-4620-AB0C-FD1F277A0F14}" destId="{791A78B7-8F69-4808-A86C-392CA6A91159}" srcOrd="1" destOrd="0" presId="urn:microsoft.com/office/officeart/2016/7/layout/LinearBlockProcessNumbered"/>
    <dgm:cxn modelId="{F2784638-4784-4A64-B1F9-BFB4D45B6245}" type="presParOf" srcId="{60054029-8BD7-4620-AB0C-FD1F277A0F14}" destId="{4C3EB13A-961D-479F-85D0-9D8B98B45047}" srcOrd="2" destOrd="0" presId="urn:microsoft.com/office/officeart/2016/7/layout/LinearBlockProcessNumbered"/>
    <dgm:cxn modelId="{0CCEB8D2-2135-496A-9AD7-5709952DB99A}" type="presParOf" srcId="{8EF9952D-2952-4E3D-A846-BCBFC737CFB8}" destId="{55CAF0B6-5C39-4289-B1EA-47EA669B4D21}" srcOrd="1" destOrd="0" presId="urn:microsoft.com/office/officeart/2016/7/layout/LinearBlockProcessNumbered"/>
    <dgm:cxn modelId="{E0116A28-31A5-469E-8DF6-F0BC7C4462EB}" type="presParOf" srcId="{8EF9952D-2952-4E3D-A846-BCBFC737CFB8}" destId="{4B95DC9E-34B1-4FA4-B77F-21FAC161E477}" srcOrd="2" destOrd="0" presId="urn:microsoft.com/office/officeart/2016/7/layout/LinearBlockProcessNumbered"/>
    <dgm:cxn modelId="{3476D555-1549-4E4F-911E-BADABA96A2A1}" type="presParOf" srcId="{4B95DC9E-34B1-4FA4-B77F-21FAC161E477}" destId="{97B49F1B-9200-42CC-A6DE-1AC1D89BCCC1}" srcOrd="0" destOrd="0" presId="urn:microsoft.com/office/officeart/2016/7/layout/LinearBlockProcessNumbered"/>
    <dgm:cxn modelId="{37DE685B-1A24-4167-B1E2-98220F9CEEEE}" type="presParOf" srcId="{4B95DC9E-34B1-4FA4-B77F-21FAC161E477}" destId="{9E136E4A-23F6-4E99-8D8C-A96A8B818887}" srcOrd="1" destOrd="0" presId="urn:microsoft.com/office/officeart/2016/7/layout/LinearBlockProcessNumbered"/>
    <dgm:cxn modelId="{EE9DE472-3836-44DB-9B9C-B95FCEEBF423}" type="presParOf" srcId="{4B95DC9E-34B1-4FA4-B77F-21FAC161E477}" destId="{30FE2B8C-EA95-4D2C-BF4C-B927AA7E577C}" srcOrd="2" destOrd="0" presId="urn:microsoft.com/office/officeart/2016/7/layout/LinearBlockProcessNumbered"/>
    <dgm:cxn modelId="{69D19620-D23B-4AF6-9DE5-07B54B9E610E}" type="presParOf" srcId="{8EF9952D-2952-4E3D-A846-BCBFC737CFB8}" destId="{60946BC1-52DB-4A90-BC87-A20FC0B7CCDE}" srcOrd="3" destOrd="0" presId="urn:microsoft.com/office/officeart/2016/7/layout/LinearBlockProcessNumbered"/>
    <dgm:cxn modelId="{20F815E2-FA91-4F8D-8FFB-1CC94DFD4623}" type="presParOf" srcId="{8EF9952D-2952-4E3D-A846-BCBFC737CFB8}" destId="{DBAF162B-98E8-4711-9CF3-6BE8E02D2859}" srcOrd="4" destOrd="0" presId="urn:microsoft.com/office/officeart/2016/7/layout/LinearBlockProcessNumbered"/>
    <dgm:cxn modelId="{7E42BD5D-96D5-4198-BEBE-19F98EEB2030}" type="presParOf" srcId="{DBAF162B-98E8-4711-9CF3-6BE8E02D2859}" destId="{B0DCD36A-2B1D-497F-831C-AF27E73CB1D0}" srcOrd="0" destOrd="0" presId="urn:microsoft.com/office/officeart/2016/7/layout/LinearBlockProcessNumbered"/>
    <dgm:cxn modelId="{75A34085-F10D-48AC-9E44-F9FCEBE94AFD}" type="presParOf" srcId="{DBAF162B-98E8-4711-9CF3-6BE8E02D2859}" destId="{62E89AC6-FFF8-4768-8EB4-4D38E6EDC74E}" srcOrd="1" destOrd="0" presId="urn:microsoft.com/office/officeart/2016/7/layout/LinearBlockProcessNumbered"/>
    <dgm:cxn modelId="{E1EF8D96-F0EE-42D3-B8A4-B32F967E4170}" type="presParOf" srcId="{DBAF162B-98E8-4711-9CF3-6BE8E02D2859}" destId="{0FA7DDA3-E6DA-413F-9A9E-CB2FC4BE8026}" srcOrd="2" destOrd="0" presId="urn:microsoft.com/office/officeart/2016/7/layout/LinearBlockProcessNumbered"/>
    <dgm:cxn modelId="{C09E31B1-0CD1-4757-8EE7-3DBF711104B5}" type="presParOf" srcId="{8EF9952D-2952-4E3D-A846-BCBFC737CFB8}" destId="{ED431B4D-BD7C-4DFD-BD7C-FBEF9FEE8F3E}" srcOrd="5" destOrd="0" presId="urn:microsoft.com/office/officeart/2016/7/layout/LinearBlockProcessNumbered"/>
    <dgm:cxn modelId="{0F4E5050-9921-4AB3-979B-527393C200F7}" type="presParOf" srcId="{8EF9952D-2952-4E3D-A846-BCBFC737CFB8}" destId="{8DFD416F-C336-490E-BE28-5F1D880206D2}" srcOrd="6" destOrd="0" presId="urn:microsoft.com/office/officeart/2016/7/layout/LinearBlockProcessNumbered"/>
    <dgm:cxn modelId="{6E33A8C7-F383-4B30-8686-C53E7064116D}" type="presParOf" srcId="{8DFD416F-C336-490E-BE28-5F1D880206D2}" destId="{29B74C7F-392A-48D7-B1FB-04441C096BAC}" srcOrd="0" destOrd="0" presId="urn:microsoft.com/office/officeart/2016/7/layout/LinearBlockProcessNumbered"/>
    <dgm:cxn modelId="{D6BD82AA-5ADE-4275-A68B-15D44F4C8D14}" type="presParOf" srcId="{8DFD416F-C336-490E-BE28-5F1D880206D2}" destId="{293EA5B1-4A31-4458-B484-FF58843B5842}" srcOrd="1" destOrd="0" presId="urn:microsoft.com/office/officeart/2016/7/layout/LinearBlockProcessNumbered"/>
    <dgm:cxn modelId="{971446D8-3A15-498A-A0CB-EA8C62E15C90}" type="presParOf" srcId="{8DFD416F-C336-490E-BE28-5F1D880206D2}" destId="{92AD74A5-69C0-47B3-A8CE-BE0E418C0527}" srcOrd="2" destOrd="0" presId="urn:microsoft.com/office/officeart/2016/7/layout/LinearBlockProcessNumbered"/>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CAADD0-B302-4CCF-BD8A-F4594BED368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EA37B5-1BAA-4728-AB42-139CF8C45EF3}">
      <dgm:prSet/>
      <dgm:spPr/>
      <dgm:t>
        <a:bodyPr/>
        <a:lstStyle/>
        <a:p>
          <a:r>
            <a:rPr lang="en-CA"/>
            <a:t>More than venting.</a:t>
          </a:r>
          <a:endParaRPr lang="en-US"/>
        </a:p>
      </dgm:t>
    </dgm:pt>
    <dgm:pt modelId="{1AAB7CC1-9389-43A7-A553-A1AB71BFA961}" type="parTrans" cxnId="{80EE60AB-6729-4B6B-A730-53326E69A7F6}">
      <dgm:prSet/>
      <dgm:spPr/>
      <dgm:t>
        <a:bodyPr/>
        <a:lstStyle/>
        <a:p>
          <a:endParaRPr lang="en-US"/>
        </a:p>
      </dgm:t>
    </dgm:pt>
    <dgm:pt modelId="{5510EAEB-F2B4-4CA2-8A3D-702DDE5D8E87}" type="sibTrans" cxnId="{80EE60AB-6729-4B6B-A730-53326E69A7F6}">
      <dgm:prSet/>
      <dgm:spPr/>
      <dgm:t>
        <a:bodyPr/>
        <a:lstStyle/>
        <a:p>
          <a:endParaRPr lang="en-US"/>
        </a:p>
      </dgm:t>
    </dgm:pt>
    <dgm:pt modelId="{BD023307-A219-4B3B-A7A8-885700AC753F}">
      <dgm:prSet/>
      <dgm:spPr/>
      <dgm:t>
        <a:bodyPr/>
        <a:lstStyle/>
        <a:p>
          <a:r>
            <a:rPr lang="en-CA"/>
            <a:t>Create the space to experience emotional reactions to ideas and think about feelings.</a:t>
          </a:r>
          <a:endParaRPr lang="en-US"/>
        </a:p>
      </dgm:t>
    </dgm:pt>
    <dgm:pt modelId="{CF86E0A2-50B0-43FE-9BE8-A9E7F440ABE1}" type="parTrans" cxnId="{92E676D7-58EF-440A-8E79-48FE1BB69BD6}">
      <dgm:prSet/>
      <dgm:spPr/>
      <dgm:t>
        <a:bodyPr/>
        <a:lstStyle/>
        <a:p>
          <a:endParaRPr lang="en-US"/>
        </a:p>
      </dgm:t>
    </dgm:pt>
    <dgm:pt modelId="{BD4C352B-DEEB-4D72-A06D-2763A63A1CCB}" type="sibTrans" cxnId="{92E676D7-58EF-440A-8E79-48FE1BB69BD6}">
      <dgm:prSet/>
      <dgm:spPr/>
      <dgm:t>
        <a:bodyPr/>
        <a:lstStyle/>
        <a:p>
          <a:endParaRPr lang="en-US"/>
        </a:p>
      </dgm:t>
    </dgm:pt>
    <dgm:pt modelId="{853257BA-45F9-4368-849D-D2FDD317BC54}">
      <dgm:prSet/>
      <dgm:spPr/>
      <dgm:t>
        <a:bodyPr/>
        <a:lstStyle/>
        <a:p>
          <a:r>
            <a:rPr lang="en-CA"/>
            <a:t>At the same time, keeping emotions in perspective.</a:t>
          </a:r>
          <a:endParaRPr lang="en-US"/>
        </a:p>
      </dgm:t>
    </dgm:pt>
    <dgm:pt modelId="{6A9DAD9A-37CB-4603-812B-A05977A75916}" type="parTrans" cxnId="{4178BB26-B877-4FE0-98A8-2120D7A110EF}">
      <dgm:prSet/>
      <dgm:spPr/>
      <dgm:t>
        <a:bodyPr/>
        <a:lstStyle/>
        <a:p>
          <a:endParaRPr lang="en-US"/>
        </a:p>
      </dgm:t>
    </dgm:pt>
    <dgm:pt modelId="{A3BA5C4E-8DE8-4A81-8AA2-1242D0AC72DF}" type="sibTrans" cxnId="{4178BB26-B877-4FE0-98A8-2120D7A110EF}">
      <dgm:prSet/>
      <dgm:spPr/>
      <dgm:t>
        <a:bodyPr/>
        <a:lstStyle/>
        <a:p>
          <a:endParaRPr lang="en-US"/>
        </a:p>
      </dgm:t>
    </dgm:pt>
    <dgm:pt modelId="{1682966B-B7E6-4563-BFC4-97290F66E4E8}">
      <dgm:prSet/>
      <dgm:spPr/>
      <dgm:t>
        <a:bodyPr/>
        <a:lstStyle/>
        <a:p>
          <a:r>
            <a:rPr lang="en-CA"/>
            <a:t>Working on both levels at the same time.</a:t>
          </a:r>
          <a:endParaRPr lang="en-US"/>
        </a:p>
      </dgm:t>
    </dgm:pt>
    <dgm:pt modelId="{C1EB6C3F-8DC8-4F0B-9145-D11DDD7008E6}" type="parTrans" cxnId="{F2D8359F-8089-4931-82C3-5B920CC4F2B2}">
      <dgm:prSet/>
      <dgm:spPr/>
      <dgm:t>
        <a:bodyPr/>
        <a:lstStyle/>
        <a:p>
          <a:endParaRPr lang="en-US"/>
        </a:p>
      </dgm:t>
    </dgm:pt>
    <dgm:pt modelId="{014DE7C8-D275-402F-9070-A53E9EBAAA3F}" type="sibTrans" cxnId="{F2D8359F-8089-4931-82C3-5B920CC4F2B2}">
      <dgm:prSet/>
      <dgm:spPr/>
      <dgm:t>
        <a:bodyPr/>
        <a:lstStyle/>
        <a:p>
          <a:endParaRPr lang="en-US"/>
        </a:p>
      </dgm:t>
    </dgm:pt>
    <dgm:pt modelId="{D2F5DC11-658D-4AFB-BBB9-D446785F6FB9}" type="pres">
      <dgm:prSet presAssocID="{C7CAADD0-B302-4CCF-BD8A-F4594BED3680}" presName="root" presStyleCnt="0">
        <dgm:presLayoutVars>
          <dgm:dir/>
          <dgm:resizeHandles val="exact"/>
        </dgm:presLayoutVars>
      </dgm:prSet>
      <dgm:spPr/>
      <dgm:t>
        <a:bodyPr/>
        <a:lstStyle/>
        <a:p>
          <a:endParaRPr lang="en-US"/>
        </a:p>
      </dgm:t>
    </dgm:pt>
    <dgm:pt modelId="{A18E7336-8182-405E-8A07-0C19A070B210}" type="pres">
      <dgm:prSet presAssocID="{50EA37B5-1BAA-4728-AB42-139CF8C45EF3}" presName="compNode" presStyleCnt="0"/>
      <dgm:spPr/>
    </dgm:pt>
    <dgm:pt modelId="{017E13C1-1D3E-4820-A9F5-D69733D2FC3D}" type="pres">
      <dgm:prSet presAssocID="{50EA37B5-1BAA-4728-AB42-139CF8C45EF3}" presName="bgRect" presStyleLbl="bgShp" presStyleIdx="0" presStyleCnt="4"/>
      <dgm:spPr/>
    </dgm:pt>
    <dgm:pt modelId="{A05B2A6A-DF4E-47C6-B70C-92DEE3131659}" type="pres">
      <dgm:prSet presAssocID="{50EA37B5-1BAA-4728-AB42-139CF8C45E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Heart with Pulse"/>
        </a:ext>
      </dgm:extLst>
    </dgm:pt>
    <dgm:pt modelId="{8A910970-3BE9-4FA2-A1B5-B0CD451FB681}" type="pres">
      <dgm:prSet presAssocID="{50EA37B5-1BAA-4728-AB42-139CF8C45EF3}" presName="spaceRect" presStyleCnt="0"/>
      <dgm:spPr/>
    </dgm:pt>
    <dgm:pt modelId="{3A03B84A-F209-4C37-96E3-E311E460EBFF}" type="pres">
      <dgm:prSet presAssocID="{50EA37B5-1BAA-4728-AB42-139CF8C45EF3}" presName="parTx" presStyleLbl="revTx" presStyleIdx="0" presStyleCnt="4">
        <dgm:presLayoutVars>
          <dgm:chMax val="0"/>
          <dgm:chPref val="0"/>
        </dgm:presLayoutVars>
      </dgm:prSet>
      <dgm:spPr/>
      <dgm:t>
        <a:bodyPr/>
        <a:lstStyle/>
        <a:p>
          <a:endParaRPr lang="en-US"/>
        </a:p>
      </dgm:t>
    </dgm:pt>
    <dgm:pt modelId="{83B288D4-2CB2-4E68-BA4A-379D979AC30B}" type="pres">
      <dgm:prSet presAssocID="{5510EAEB-F2B4-4CA2-8A3D-702DDE5D8E87}" presName="sibTrans" presStyleCnt="0"/>
      <dgm:spPr/>
    </dgm:pt>
    <dgm:pt modelId="{55751E0F-4740-4E71-B515-2CF40B88C67D}" type="pres">
      <dgm:prSet presAssocID="{BD023307-A219-4B3B-A7A8-885700AC753F}" presName="compNode" presStyleCnt="0"/>
      <dgm:spPr/>
    </dgm:pt>
    <dgm:pt modelId="{1E7D8A7E-791C-4BF1-921D-FC21DAB6E826}" type="pres">
      <dgm:prSet presAssocID="{BD023307-A219-4B3B-A7A8-885700AC753F}" presName="bgRect" presStyleLbl="bgShp" presStyleIdx="1" presStyleCnt="4"/>
      <dgm:spPr/>
    </dgm:pt>
    <dgm:pt modelId="{52B93E61-2D99-4967-9CC6-E77731C04C60}" type="pres">
      <dgm:prSet presAssocID="{BD023307-A219-4B3B-A7A8-885700AC753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Thought bubble"/>
        </a:ext>
      </dgm:extLst>
    </dgm:pt>
    <dgm:pt modelId="{367A527D-8A04-4A26-A5DD-25C9457E9B1B}" type="pres">
      <dgm:prSet presAssocID="{BD023307-A219-4B3B-A7A8-885700AC753F}" presName="spaceRect" presStyleCnt="0"/>
      <dgm:spPr/>
    </dgm:pt>
    <dgm:pt modelId="{FD2D319B-FE99-42C8-B67D-4E50EC33C8F5}" type="pres">
      <dgm:prSet presAssocID="{BD023307-A219-4B3B-A7A8-885700AC753F}" presName="parTx" presStyleLbl="revTx" presStyleIdx="1" presStyleCnt="4">
        <dgm:presLayoutVars>
          <dgm:chMax val="0"/>
          <dgm:chPref val="0"/>
        </dgm:presLayoutVars>
      </dgm:prSet>
      <dgm:spPr/>
      <dgm:t>
        <a:bodyPr/>
        <a:lstStyle/>
        <a:p>
          <a:endParaRPr lang="en-US"/>
        </a:p>
      </dgm:t>
    </dgm:pt>
    <dgm:pt modelId="{22DF9CC1-276C-4A91-9F31-EA7F402381E4}" type="pres">
      <dgm:prSet presAssocID="{BD4C352B-DEEB-4D72-A06D-2763A63A1CCB}" presName="sibTrans" presStyleCnt="0"/>
      <dgm:spPr/>
    </dgm:pt>
    <dgm:pt modelId="{D3CFF5D6-B090-4DA7-B94C-DD426FADB28F}" type="pres">
      <dgm:prSet presAssocID="{853257BA-45F9-4368-849D-D2FDD317BC54}" presName="compNode" presStyleCnt="0"/>
      <dgm:spPr/>
    </dgm:pt>
    <dgm:pt modelId="{0155D14E-CD38-4CF6-AD21-06A51CD8FA69}" type="pres">
      <dgm:prSet presAssocID="{853257BA-45F9-4368-849D-D2FDD317BC54}" presName="bgRect" presStyleLbl="bgShp" presStyleIdx="2" presStyleCnt="4"/>
      <dgm:spPr/>
    </dgm:pt>
    <dgm:pt modelId="{E2F87955-480F-4DBE-B433-7CE04435EC23}" type="pres">
      <dgm:prSet presAssocID="{853257BA-45F9-4368-849D-D2FDD317BC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Neutral Face with No Fill"/>
        </a:ext>
      </dgm:extLst>
    </dgm:pt>
    <dgm:pt modelId="{42CF7192-3FB2-483F-8C49-D216521DA38C}" type="pres">
      <dgm:prSet presAssocID="{853257BA-45F9-4368-849D-D2FDD317BC54}" presName="spaceRect" presStyleCnt="0"/>
      <dgm:spPr/>
    </dgm:pt>
    <dgm:pt modelId="{848C7937-90A9-4061-B8C7-FB5EAE63DDFC}" type="pres">
      <dgm:prSet presAssocID="{853257BA-45F9-4368-849D-D2FDD317BC54}" presName="parTx" presStyleLbl="revTx" presStyleIdx="2" presStyleCnt="4">
        <dgm:presLayoutVars>
          <dgm:chMax val="0"/>
          <dgm:chPref val="0"/>
        </dgm:presLayoutVars>
      </dgm:prSet>
      <dgm:spPr/>
      <dgm:t>
        <a:bodyPr/>
        <a:lstStyle/>
        <a:p>
          <a:endParaRPr lang="en-US"/>
        </a:p>
      </dgm:t>
    </dgm:pt>
    <dgm:pt modelId="{AAF841B1-3349-4B93-B4DE-17E9734DC579}" type="pres">
      <dgm:prSet presAssocID="{A3BA5C4E-8DE8-4A81-8AA2-1242D0AC72DF}" presName="sibTrans" presStyleCnt="0"/>
      <dgm:spPr/>
    </dgm:pt>
    <dgm:pt modelId="{C3420D8A-A853-491E-9F40-F00B30C5F94E}" type="pres">
      <dgm:prSet presAssocID="{1682966B-B7E6-4563-BFC4-97290F66E4E8}" presName="compNode" presStyleCnt="0"/>
      <dgm:spPr/>
    </dgm:pt>
    <dgm:pt modelId="{F22AD67C-CB2E-4B79-BDB8-3C01C8D643FF}" type="pres">
      <dgm:prSet presAssocID="{1682966B-B7E6-4563-BFC4-97290F66E4E8}" presName="bgRect" presStyleLbl="bgShp" presStyleIdx="3" presStyleCnt="4"/>
      <dgm:spPr/>
    </dgm:pt>
    <dgm:pt modelId="{6C4216BE-F74D-4BE4-8650-D7DC221107A7}" type="pres">
      <dgm:prSet presAssocID="{1682966B-B7E6-4563-BFC4-97290F66E4E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xmlns="" id="0" name="" descr="Hourglass"/>
        </a:ext>
      </dgm:extLst>
    </dgm:pt>
    <dgm:pt modelId="{AA334AA5-9244-41B8-9A75-696183AD45A5}" type="pres">
      <dgm:prSet presAssocID="{1682966B-B7E6-4563-BFC4-97290F66E4E8}" presName="spaceRect" presStyleCnt="0"/>
      <dgm:spPr/>
    </dgm:pt>
    <dgm:pt modelId="{CC859FBE-3BB4-41A5-9232-10D2E36D5CBA}" type="pres">
      <dgm:prSet presAssocID="{1682966B-B7E6-4563-BFC4-97290F66E4E8}" presName="parTx" presStyleLbl="revTx" presStyleIdx="3" presStyleCnt="4">
        <dgm:presLayoutVars>
          <dgm:chMax val="0"/>
          <dgm:chPref val="0"/>
        </dgm:presLayoutVars>
      </dgm:prSet>
      <dgm:spPr/>
      <dgm:t>
        <a:bodyPr/>
        <a:lstStyle/>
        <a:p>
          <a:endParaRPr lang="en-US"/>
        </a:p>
      </dgm:t>
    </dgm:pt>
  </dgm:ptLst>
  <dgm:cxnLst>
    <dgm:cxn modelId="{80EE60AB-6729-4B6B-A730-53326E69A7F6}" srcId="{C7CAADD0-B302-4CCF-BD8A-F4594BED3680}" destId="{50EA37B5-1BAA-4728-AB42-139CF8C45EF3}" srcOrd="0" destOrd="0" parTransId="{1AAB7CC1-9389-43A7-A553-A1AB71BFA961}" sibTransId="{5510EAEB-F2B4-4CA2-8A3D-702DDE5D8E87}"/>
    <dgm:cxn modelId="{34C53C1A-C342-4A43-8FC6-E4931F410470}" type="presOf" srcId="{BD023307-A219-4B3B-A7A8-885700AC753F}" destId="{FD2D319B-FE99-42C8-B67D-4E50EC33C8F5}" srcOrd="0" destOrd="0" presId="urn:microsoft.com/office/officeart/2018/2/layout/IconVerticalSolidList"/>
    <dgm:cxn modelId="{F2D8359F-8089-4931-82C3-5B920CC4F2B2}" srcId="{C7CAADD0-B302-4CCF-BD8A-F4594BED3680}" destId="{1682966B-B7E6-4563-BFC4-97290F66E4E8}" srcOrd="3" destOrd="0" parTransId="{C1EB6C3F-8DC8-4F0B-9145-D11DDD7008E6}" sibTransId="{014DE7C8-D275-402F-9070-A53E9EBAAA3F}"/>
    <dgm:cxn modelId="{ADF122BA-7834-4082-A07F-B1A410E1BBE7}" type="presOf" srcId="{853257BA-45F9-4368-849D-D2FDD317BC54}" destId="{848C7937-90A9-4061-B8C7-FB5EAE63DDFC}" srcOrd="0" destOrd="0" presId="urn:microsoft.com/office/officeart/2018/2/layout/IconVerticalSolidList"/>
    <dgm:cxn modelId="{4178BB26-B877-4FE0-98A8-2120D7A110EF}" srcId="{C7CAADD0-B302-4CCF-BD8A-F4594BED3680}" destId="{853257BA-45F9-4368-849D-D2FDD317BC54}" srcOrd="2" destOrd="0" parTransId="{6A9DAD9A-37CB-4603-812B-A05977A75916}" sibTransId="{A3BA5C4E-8DE8-4A81-8AA2-1242D0AC72DF}"/>
    <dgm:cxn modelId="{00EF1E89-5268-422E-B83E-1D57D720B90A}" type="presOf" srcId="{1682966B-B7E6-4563-BFC4-97290F66E4E8}" destId="{CC859FBE-3BB4-41A5-9232-10D2E36D5CBA}" srcOrd="0" destOrd="0" presId="urn:microsoft.com/office/officeart/2018/2/layout/IconVerticalSolidList"/>
    <dgm:cxn modelId="{273D6741-5DE6-4680-934A-691D4F6D6480}" type="presOf" srcId="{50EA37B5-1BAA-4728-AB42-139CF8C45EF3}" destId="{3A03B84A-F209-4C37-96E3-E311E460EBFF}" srcOrd="0" destOrd="0" presId="urn:microsoft.com/office/officeart/2018/2/layout/IconVerticalSolidList"/>
    <dgm:cxn modelId="{131E8362-303F-4173-8F8E-DC9A91248A5C}" type="presOf" srcId="{C7CAADD0-B302-4CCF-BD8A-F4594BED3680}" destId="{D2F5DC11-658D-4AFB-BBB9-D446785F6FB9}" srcOrd="0" destOrd="0" presId="urn:microsoft.com/office/officeart/2018/2/layout/IconVerticalSolidList"/>
    <dgm:cxn modelId="{92E676D7-58EF-440A-8E79-48FE1BB69BD6}" srcId="{C7CAADD0-B302-4CCF-BD8A-F4594BED3680}" destId="{BD023307-A219-4B3B-A7A8-885700AC753F}" srcOrd="1" destOrd="0" parTransId="{CF86E0A2-50B0-43FE-9BE8-A9E7F440ABE1}" sibTransId="{BD4C352B-DEEB-4D72-A06D-2763A63A1CCB}"/>
    <dgm:cxn modelId="{5A707D26-D79E-4454-A124-1CEA77C0CCBE}" type="presParOf" srcId="{D2F5DC11-658D-4AFB-BBB9-D446785F6FB9}" destId="{A18E7336-8182-405E-8A07-0C19A070B210}" srcOrd="0" destOrd="0" presId="urn:microsoft.com/office/officeart/2018/2/layout/IconVerticalSolidList"/>
    <dgm:cxn modelId="{75D96C77-0E08-45B4-A00D-7BFED29CE881}" type="presParOf" srcId="{A18E7336-8182-405E-8A07-0C19A070B210}" destId="{017E13C1-1D3E-4820-A9F5-D69733D2FC3D}" srcOrd="0" destOrd="0" presId="urn:microsoft.com/office/officeart/2018/2/layout/IconVerticalSolidList"/>
    <dgm:cxn modelId="{32512770-C7CB-473C-BA16-8AD383A36C22}" type="presParOf" srcId="{A18E7336-8182-405E-8A07-0C19A070B210}" destId="{A05B2A6A-DF4E-47C6-B70C-92DEE3131659}" srcOrd="1" destOrd="0" presId="urn:microsoft.com/office/officeart/2018/2/layout/IconVerticalSolidList"/>
    <dgm:cxn modelId="{64C4B2ED-F7FF-4196-8869-4CEC85ECFEDF}" type="presParOf" srcId="{A18E7336-8182-405E-8A07-0C19A070B210}" destId="{8A910970-3BE9-4FA2-A1B5-B0CD451FB681}" srcOrd="2" destOrd="0" presId="urn:microsoft.com/office/officeart/2018/2/layout/IconVerticalSolidList"/>
    <dgm:cxn modelId="{23F3FF3E-C000-4B2B-9972-05767FA226ED}" type="presParOf" srcId="{A18E7336-8182-405E-8A07-0C19A070B210}" destId="{3A03B84A-F209-4C37-96E3-E311E460EBFF}" srcOrd="3" destOrd="0" presId="urn:microsoft.com/office/officeart/2018/2/layout/IconVerticalSolidList"/>
    <dgm:cxn modelId="{92986637-4998-4DAA-B45C-C28F9A709C36}" type="presParOf" srcId="{D2F5DC11-658D-4AFB-BBB9-D446785F6FB9}" destId="{83B288D4-2CB2-4E68-BA4A-379D979AC30B}" srcOrd="1" destOrd="0" presId="urn:microsoft.com/office/officeart/2018/2/layout/IconVerticalSolidList"/>
    <dgm:cxn modelId="{A5983D58-28B5-4533-A156-3CBCA58DF3A5}" type="presParOf" srcId="{D2F5DC11-658D-4AFB-BBB9-D446785F6FB9}" destId="{55751E0F-4740-4E71-B515-2CF40B88C67D}" srcOrd="2" destOrd="0" presId="urn:microsoft.com/office/officeart/2018/2/layout/IconVerticalSolidList"/>
    <dgm:cxn modelId="{7B966C96-DFBD-4997-82F0-D73BCE59065C}" type="presParOf" srcId="{55751E0F-4740-4E71-B515-2CF40B88C67D}" destId="{1E7D8A7E-791C-4BF1-921D-FC21DAB6E826}" srcOrd="0" destOrd="0" presId="urn:microsoft.com/office/officeart/2018/2/layout/IconVerticalSolidList"/>
    <dgm:cxn modelId="{F5F6B336-E318-434D-9D0D-B1C4BC97CB1B}" type="presParOf" srcId="{55751E0F-4740-4E71-B515-2CF40B88C67D}" destId="{52B93E61-2D99-4967-9CC6-E77731C04C60}" srcOrd="1" destOrd="0" presId="urn:microsoft.com/office/officeart/2018/2/layout/IconVerticalSolidList"/>
    <dgm:cxn modelId="{07C29098-16F3-4C46-8384-415F2E02308C}" type="presParOf" srcId="{55751E0F-4740-4E71-B515-2CF40B88C67D}" destId="{367A527D-8A04-4A26-A5DD-25C9457E9B1B}" srcOrd="2" destOrd="0" presId="urn:microsoft.com/office/officeart/2018/2/layout/IconVerticalSolidList"/>
    <dgm:cxn modelId="{A460501C-7AA4-4247-9430-3AF99711255E}" type="presParOf" srcId="{55751E0F-4740-4E71-B515-2CF40B88C67D}" destId="{FD2D319B-FE99-42C8-B67D-4E50EC33C8F5}" srcOrd="3" destOrd="0" presId="urn:microsoft.com/office/officeart/2018/2/layout/IconVerticalSolidList"/>
    <dgm:cxn modelId="{EE7424A1-398F-4439-BC62-F53CDEF008DC}" type="presParOf" srcId="{D2F5DC11-658D-4AFB-BBB9-D446785F6FB9}" destId="{22DF9CC1-276C-4A91-9F31-EA7F402381E4}" srcOrd="3" destOrd="0" presId="urn:microsoft.com/office/officeart/2018/2/layout/IconVerticalSolidList"/>
    <dgm:cxn modelId="{515DD16A-3F99-4D1F-983D-0BCC51427D68}" type="presParOf" srcId="{D2F5DC11-658D-4AFB-BBB9-D446785F6FB9}" destId="{D3CFF5D6-B090-4DA7-B94C-DD426FADB28F}" srcOrd="4" destOrd="0" presId="urn:microsoft.com/office/officeart/2018/2/layout/IconVerticalSolidList"/>
    <dgm:cxn modelId="{7EAA4DFF-805A-4012-9752-C51928946831}" type="presParOf" srcId="{D3CFF5D6-B090-4DA7-B94C-DD426FADB28F}" destId="{0155D14E-CD38-4CF6-AD21-06A51CD8FA69}" srcOrd="0" destOrd="0" presId="urn:microsoft.com/office/officeart/2018/2/layout/IconVerticalSolidList"/>
    <dgm:cxn modelId="{7D0E7B20-148C-4A6A-91FB-1141FE0BF323}" type="presParOf" srcId="{D3CFF5D6-B090-4DA7-B94C-DD426FADB28F}" destId="{E2F87955-480F-4DBE-B433-7CE04435EC23}" srcOrd="1" destOrd="0" presId="urn:microsoft.com/office/officeart/2018/2/layout/IconVerticalSolidList"/>
    <dgm:cxn modelId="{144575F3-46CA-4370-8F7D-13053350C23A}" type="presParOf" srcId="{D3CFF5D6-B090-4DA7-B94C-DD426FADB28F}" destId="{42CF7192-3FB2-483F-8C49-D216521DA38C}" srcOrd="2" destOrd="0" presId="urn:microsoft.com/office/officeart/2018/2/layout/IconVerticalSolidList"/>
    <dgm:cxn modelId="{C7ED409F-99A4-4303-8791-5DC5C0A3C5B1}" type="presParOf" srcId="{D3CFF5D6-B090-4DA7-B94C-DD426FADB28F}" destId="{848C7937-90A9-4061-B8C7-FB5EAE63DDFC}" srcOrd="3" destOrd="0" presId="urn:microsoft.com/office/officeart/2018/2/layout/IconVerticalSolidList"/>
    <dgm:cxn modelId="{D74F8CBB-66C8-4B0C-8413-2CE564411902}" type="presParOf" srcId="{D2F5DC11-658D-4AFB-BBB9-D446785F6FB9}" destId="{AAF841B1-3349-4B93-B4DE-17E9734DC579}" srcOrd="5" destOrd="0" presId="urn:microsoft.com/office/officeart/2018/2/layout/IconVerticalSolidList"/>
    <dgm:cxn modelId="{539C1979-0C4F-4910-8120-3870EF3E8EC8}" type="presParOf" srcId="{D2F5DC11-658D-4AFB-BBB9-D446785F6FB9}" destId="{C3420D8A-A853-491E-9F40-F00B30C5F94E}" srcOrd="6" destOrd="0" presId="urn:microsoft.com/office/officeart/2018/2/layout/IconVerticalSolidList"/>
    <dgm:cxn modelId="{E6D975FC-18AC-4894-837F-8A1B60EF872B}" type="presParOf" srcId="{C3420D8A-A853-491E-9F40-F00B30C5F94E}" destId="{F22AD67C-CB2E-4B79-BDB8-3C01C8D643FF}" srcOrd="0" destOrd="0" presId="urn:microsoft.com/office/officeart/2018/2/layout/IconVerticalSolidList"/>
    <dgm:cxn modelId="{AD3D0CC1-1947-440A-8C8C-8AD8CB885224}" type="presParOf" srcId="{C3420D8A-A853-491E-9F40-F00B30C5F94E}" destId="{6C4216BE-F74D-4BE4-8650-D7DC221107A7}" srcOrd="1" destOrd="0" presId="urn:microsoft.com/office/officeart/2018/2/layout/IconVerticalSolidList"/>
    <dgm:cxn modelId="{6BA291AB-F680-4175-A0A4-150339145D7A}" type="presParOf" srcId="{C3420D8A-A853-491E-9F40-F00B30C5F94E}" destId="{AA334AA5-9244-41B8-9A75-696183AD45A5}" srcOrd="2" destOrd="0" presId="urn:microsoft.com/office/officeart/2018/2/layout/IconVerticalSolidList"/>
    <dgm:cxn modelId="{B5095C0A-A83B-45A2-825C-3BEDFF7C2FE8}" type="presParOf" srcId="{C3420D8A-A853-491E-9F40-F00B30C5F94E}" destId="{CC859FBE-3BB4-41A5-9232-10D2E36D5CBA}"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0FF6321-BB5D-4F96-B125-50B9F7181C56}">
      <dsp:nvSpPr>
        <dsp:cNvPr id="0" name=""/>
        <dsp:cNvSpPr/>
      </dsp:nvSpPr>
      <dsp:spPr>
        <a:xfrm>
          <a:off x="0" y="302597"/>
          <a:ext cx="10086182" cy="5586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6D2AA0-E84D-42C8-9960-E04F12C22187}">
      <dsp:nvSpPr>
        <dsp:cNvPr id="0" name=""/>
        <dsp:cNvSpPr/>
      </dsp:nvSpPr>
      <dsp:spPr>
        <a:xfrm>
          <a:off x="168989" y="428291"/>
          <a:ext cx="307252" cy="307252"/>
        </a:xfrm>
        <a:prstGeom prst="rect">
          <a:avLst/>
        </a:prstGeom>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C47510-14DA-4EDA-9133-AF995CAE3187}">
      <dsp:nvSpPr>
        <dsp:cNvPr id="0" name=""/>
        <dsp:cNvSpPr/>
      </dsp:nvSpPr>
      <dsp:spPr>
        <a:xfrm>
          <a:off x="645230" y="302597"/>
          <a:ext cx="9440951" cy="558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123" tIns="59123" rIns="59123" bIns="59123" numCol="1" spcCol="1270" anchor="ctr" anchorCtr="0">
          <a:noAutofit/>
        </a:bodyPr>
        <a:lstStyle/>
        <a:p>
          <a:pPr lvl="0" algn="l" defTabSz="755650">
            <a:lnSpc>
              <a:spcPct val="100000"/>
            </a:lnSpc>
            <a:spcBef>
              <a:spcPct val="0"/>
            </a:spcBef>
            <a:spcAft>
              <a:spcPct val="35000"/>
            </a:spcAft>
          </a:pPr>
          <a:r>
            <a:rPr lang="en-US" sz="1700" kern="1200"/>
            <a:t>If the conditions for Collaboration exist, then this provides momentum</a:t>
          </a:r>
        </a:p>
      </dsp:txBody>
      <dsp:txXfrm>
        <a:off x="645230" y="302597"/>
        <a:ext cx="9440951" cy="558641"/>
      </dsp:txXfrm>
    </dsp:sp>
    <dsp:sp modelId="{C8164EF7-1DA1-45CE-AF1D-33C1888E8F69}">
      <dsp:nvSpPr>
        <dsp:cNvPr id="0" name=""/>
        <dsp:cNvSpPr/>
      </dsp:nvSpPr>
      <dsp:spPr>
        <a:xfrm>
          <a:off x="0" y="1000899"/>
          <a:ext cx="10086182" cy="5586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60B81-E32A-4E7C-ACE2-019EE7975184}">
      <dsp:nvSpPr>
        <dsp:cNvPr id="0" name=""/>
        <dsp:cNvSpPr/>
      </dsp:nvSpPr>
      <dsp:spPr>
        <a:xfrm>
          <a:off x="168989" y="1126593"/>
          <a:ext cx="307252" cy="307252"/>
        </a:xfrm>
        <a:prstGeom prst="rect">
          <a:avLst/>
        </a:prstGeom>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F59AE-8032-4C20-B819-3097085FE323}">
      <dsp:nvSpPr>
        <dsp:cNvPr id="0" name=""/>
        <dsp:cNvSpPr/>
      </dsp:nvSpPr>
      <dsp:spPr>
        <a:xfrm>
          <a:off x="645230" y="1000899"/>
          <a:ext cx="9440951" cy="558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123" tIns="59123" rIns="59123" bIns="59123" numCol="1" spcCol="1270" anchor="ctr" anchorCtr="0">
          <a:noAutofit/>
        </a:bodyPr>
        <a:lstStyle/>
        <a:p>
          <a:pPr lvl="0" algn="l" defTabSz="755650">
            <a:lnSpc>
              <a:spcPct val="100000"/>
            </a:lnSpc>
            <a:spcBef>
              <a:spcPct val="0"/>
            </a:spcBef>
            <a:spcAft>
              <a:spcPct val="35000"/>
            </a:spcAft>
          </a:pPr>
          <a:r>
            <a:rPr lang="en-US" sz="1700" kern="1200"/>
            <a:t>If the conditions for Collaboration don’t exist, then the facilitator may need to provide the momentum</a:t>
          </a:r>
        </a:p>
      </dsp:txBody>
      <dsp:txXfrm>
        <a:off x="645230" y="1000899"/>
        <a:ext cx="9440951" cy="55864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7B899-A006-4D84-8CF2-C62B3D941D7C}" type="datetimeFigureOut">
              <a:rPr lang="en-CA" smtClean="0"/>
              <a:pPr/>
              <a:t>2023-09-15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FBEB6-AFF3-4FC5-B172-64069039659F}" type="slidenum">
              <a:rPr lang="en-CA" smtClean="0"/>
              <a:pPr/>
              <a:t>‹#›</a:t>
            </a:fld>
            <a:endParaRPr lang="en-CA"/>
          </a:p>
        </p:txBody>
      </p:sp>
    </p:spTree>
    <p:extLst>
      <p:ext uri="{BB962C8B-B14F-4D97-AF65-F5344CB8AC3E}">
        <p14:creationId xmlns:p14="http://schemas.microsoft.com/office/powerpoint/2010/main" xmlns="" val="2293288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Remember Siegel’s hand?  Pre-frontal cortex is no longer linked</a:t>
            </a:r>
          </a:p>
          <a:p>
            <a:endParaRPr lang="en-US" dirty="0"/>
          </a:p>
          <a:p>
            <a:r>
              <a:rPr lang="en-US" dirty="0"/>
              <a:t>Stop</a:t>
            </a:r>
          </a:p>
          <a:p>
            <a:r>
              <a:rPr lang="en-US" dirty="0"/>
              <a:t>Breathe</a:t>
            </a:r>
          </a:p>
          <a:p>
            <a:endParaRPr lang="en-US" dirty="0"/>
          </a:p>
          <a:p>
            <a:r>
              <a:rPr lang="en-US" dirty="0"/>
              <a:t>Openness,</a:t>
            </a:r>
            <a:r>
              <a:rPr lang="en-US" baseline="0" dirty="0"/>
              <a:t> observation and objectivity (reflection)</a:t>
            </a:r>
          </a:p>
          <a:p>
            <a:endParaRPr lang="en-US" baseline="0" dirty="0"/>
          </a:p>
          <a:p>
            <a:r>
              <a:rPr lang="en-US" baseline="0" dirty="0"/>
              <a:t>Reconnect with ourselves</a:t>
            </a:r>
          </a:p>
          <a:p>
            <a:r>
              <a:rPr lang="en-US" baseline="0" dirty="0"/>
              <a:t>Reconnect with others</a:t>
            </a:r>
          </a:p>
          <a:p>
            <a:endParaRPr lang="en-US" baseline="0" dirty="0"/>
          </a:p>
          <a:p>
            <a:r>
              <a:rPr lang="en-US" baseline="0" dirty="0"/>
              <a:t>If we try to reconnect without reflection (observation and objectivity) then we revisit what happened and evoke the same reactive flow</a:t>
            </a:r>
          </a:p>
          <a:p>
            <a:endParaRPr lang="en-US" baseline="0" dirty="0"/>
          </a:p>
          <a:p>
            <a:r>
              <a:rPr lang="en-US" baseline="0" dirty="0"/>
              <a:t>Collaborative practice invites us to become REFELCTIVE PRACTITIONERS</a:t>
            </a:r>
          </a:p>
          <a:p>
            <a:endParaRPr lang="en-US" baseline="0" dirty="0"/>
          </a:p>
          <a:p>
            <a:r>
              <a:rPr lang="en-US" baseline="0" dirty="0"/>
              <a:t>Reflection is a compassionate state of mind</a:t>
            </a:r>
            <a:endParaRPr lang="en-US" dirty="0"/>
          </a:p>
        </p:txBody>
      </p:sp>
      <p:sp>
        <p:nvSpPr>
          <p:cNvPr id="4" name="Slide Number Placeholder 3"/>
          <p:cNvSpPr>
            <a:spLocks noGrp="1"/>
          </p:cNvSpPr>
          <p:nvPr>
            <p:ph type="sldNum" sz="quarter" idx="10"/>
          </p:nvPr>
        </p:nvSpPr>
        <p:spPr/>
        <p:txBody>
          <a:bodyPr/>
          <a:lstStyle/>
          <a:p>
            <a:pPr>
              <a:defRPr/>
            </a:pPr>
            <a:fld id="{AA4ADF3A-D994-41E3-B161-2122DCF42EF7}" type="slidenum">
              <a:rPr lang="en-US" smtClean="0"/>
              <a:pPr>
                <a:defRPr/>
              </a:pPr>
              <a:t>6</a:t>
            </a:fld>
            <a:endParaRPr lang="en-US" dirty="0"/>
          </a:p>
        </p:txBody>
      </p:sp>
    </p:spTree>
    <p:extLst>
      <p:ext uri="{BB962C8B-B14F-4D97-AF65-F5344CB8AC3E}">
        <p14:creationId xmlns:p14="http://schemas.microsoft.com/office/powerpoint/2010/main" xmlns="" val="873455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895850"/>
          </a:xfrm>
        </p:spPr>
        <p:txBody>
          <a:bodyPr/>
          <a:lstStyle/>
          <a:p>
            <a:r>
              <a:rPr lang="en-CA" dirty="0"/>
              <a:t>Finding solutions to difficult problems-not the hardest part of our work</a:t>
            </a:r>
          </a:p>
          <a:p>
            <a:endParaRPr lang="en-CA" dirty="0"/>
          </a:p>
          <a:p>
            <a:r>
              <a:rPr lang="en-CA" dirty="0"/>
              <a:t>Why do people often reject perfectly good deals that appear to satisfy expressed interests?</a:t>
            </a:r>
          </a:p>
          <a:p>
            <a:endParaRPr lang="en-CA" dirty="0"/>
          </a:p>
          <a:p>
            <a:r>
              <a:rPr lang="en-CA" dirty="0"/>
              <a:t>The most difficult thing we do is to understand and work with the emotional element [the need for acknowledgment and appreciation, a breach of values and sense of fairness, concerns about identity]  AND   help people work constructively with their emotions to make good choices</a:t>
            </a:r>
          </a:p>
          <a:p>
            <a:endParaRPr lang="en-CA" dirty="0"/>
          </a:p>
          <a:p>
            <a:r>
              <a:rPr lang="en-CA" dirty="0"/>
              <a:t>We need to offer space to receive emotion and the intangible needs and values</a:t>
            </a:r>
          </a:p>
          <a:p>
            <a:endParaRPr lang="en-CA" dirty="0"/>
          </a:p>
          <a:p>
            <a:r>
              <a:rPr lang="en-CA" dirty="0"/>
              <a:t>let people experience emotional reactions to ideas. Attempt to acknowledge and understand before we jump in</a:t>
            </a:r>
          </a:p>
          <a:p>
            <a:endParaRPr lang="en-CA" dirty="0"/>
          </a:p>
          <a:p>
            <a:r>
              <a:rPr lang="en-CA" dirty="0"/>
              <a:t>Need to examine our own comfort level with emotion-do we shut it down / separate the parties too soon? Why?</a:t>
            </a:r>
          </a:p>
          <a:p>
            <a:endParaRPr lang="en-CA" dirty="0"/>
          </a:p>
          <a:p>
            <a:endParaRPr lang="en-CA" dirty="0"/>
          </a:p>
        </p:txBody>
      </p:sp>
      <p:sp>
        <p:nvSpPr>
          <p:cNvPr id="4" name="Slide Number Placeholder 3"/>
          <p:cNvSpPr>
            <a:spLocks noGrp="1"/>
          </p:cNvSpPr>
          <p:nvPr>
            <p:ph type="sldNum" sz="quarter" idx="10"/>
          </p:nvPr>
        </p:nvSpPr>
        <p:spPr/>
        <p:txBody>
          <a:bodyPr/>
          <a:lstStyle/>
          <a:p>
            <a:fld id="{FAB4B90A-55AA-4920-8FB0-22A65FFE29D0}" type="slidenum">
              <a:rPr lang="en-CA" smtClean="0"/>
              <a:pPr/>
              <a:t>27</a:t>
            </a:fld>
            <a:endParaRPr lang="en-CA"/>
          </a:p>
        </p:txBody>
      </p:sp>
      <p:sp>
        <p:nvSpPr>
          <p:cNvPr id="5" name="Date Placeholder 4"/>
          <p:cNvSpPr>
            <a:spLocks noGrp="1"/>
          </p:cNvSpPr>
          <p:nvPr>
            <p:ph type="dt" idx="11"/>
          </p:nvPr>
        </p:nvSpPr>
        <p:spPr/>
        <p:txBody>
          <a:bodyPr/>
          <a:lstStyle/>
          <a:p>
            <a:r>
              <a:rPr lang="en-US"/>
              <a:t>10/16/15 (2)</a:t>
            </a:r>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xmlns="" val="37414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Trauma and stress can rewire our brains</a:t>
            </a:r>
          </a:p>
        </p:txBody>
      </p:sp>
      <p:sp>
        <p:nvSpPr>
          <p:cNvPr id="4" name="Slide Number Placeholder 3"/>
          <p:cNvSpPr>
            <a:spLocks noGrp="1"/>
          </p:cNvSpPr>
          <p:nvPr>
            <p:ph type="sldNum" sz="quarter" idx="10"/>
          </p:nvPr>
        </p:nvSpPr>
        <p:spPr/>
        <p:txBody>
          <a:bodyPr/>
          <a:lstStyle/>
          <a:p>
            <a:fld id="{AC41BA41-B25A-42E9-8698-8CCCFAC867FC}"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it to tame it engages both right and left hemispheres;</a:t>
            </a:r>
            <a:r>
              <a:rPr lang="en-US" baseline="0" dirty="0"/>
              <a:t> experiment where people watched an accident</a:t>
            </a:r>
          </a:p>
          <a:p>
            <a:r>
              <a:rPr lang="en-US" dirty="0"/>
              <a:t>Do an accusation audit</a:t>
            </a:r>
          </a:p>
          <a:p>
            <a:endParaRPr lang="en-CA" dirty="0"/>
          </a:p>
        </p:txBody>
      </p:sp>
      <p:sp>
        <p:nvSpPr>
          <p:cNvPr id="4" name="Slide Number Placeholder 3"/>
          <p:cNvSpPr>
            <a:spLocks noGrp="1"/>
          </p:cNvSpPr>
          <p:nvPr>
            <p:ph type="sldNum" sz="quarter" idx="5"/>
          </p:nvPr>
        </p:nvSpPr>
        <p:spPr/>
        <p:txBody>
          <a:bodyPr/>
          <a:lstStyle/>
          <a:p>
            <a:fld id="{F1DFBEB6-AFF3-4FC5-B172-64069039659F}" type="slidenum">
              <a:rPr lang="en-CA" smtClean="0"/>
              <a:pPr/>
              <a:t>29</a:t>
            </a:fld>
            <a:endParaRPr lang="en-CA"/>
          </a:p>
        </p:txBody>
      </p:sp>
    </p:spTree>
    <p:extLst>
      <p:ext uri="{BB962C8B-B14F-4D97-AF65-F5344CB8AC3E}">
        <p14:creationId xmlns:p14="http://schemas.microsoft.com/office/powerpoint/2010/main" xmlns="" val="3181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Observe-name that one client is speaking about how they feel in the other is talking about what to do now. Looks like you're talking past each other a bit</a:t>
            </a:r>
          </a:p>
          <a:p>
            <a:endParaRPr lang="en-US" dirty="0"/>
          </a:p>
          <a:p>
            <a:endParaRPr lang="en-US" dirty="0"/>
          </a:p>
          <a:p>
            <a:r>
              <a:rPr lang="en-US" dirty="0"/>
              <a:t>Identify feelings and thinking-ask the logical client about their feelings OR to say more about the reasoning and how they developed it</a:t>
            </a:r>
          </a:p>
          <a:p>
            <a:endParaRPr lang="en-US" dirty="0"/>
          </a:p>
          <a:p>
            <a:endParaRPr lang="en-US" dirty="0"/>
          </a:p>
          <a:p>
            <a:r>
              <a:rPr lang="en-US" dirty="0"/>
              <a:t>Sometimes people need to vent-express how they feel for they can move on. Challenge to make sure isn't a way of avoiding conflict and shutting down the other person, keeping everyone safe, not reinforcing an abuse of power dynamic</a:t>
            </a:r>
          </a:p>
          <a:p>
            <a:endParaRPr lang="en-US" dirty="0"/>
          </a:p>
          <a:p>
            <a:r>
              <a:rPr lang="en-US" dirty="0"/>
              <a:t>Notice that I may want to calm things down and stay rational but that might not be what's needed at the moment or something like this nice rational conversation is but I'm wondering if were avoiding the real feelings here</a:t>
            </a:r>
          </a:p>
        </p:txBody>
      </p:sp>
      <p:sp>
        <p:nvSpPr>
          <p:cNvPr id="4" name="Slide Number Placeholder 3"/>
          <p:cNvSpPr>
            <a:spLocks noGrp="1"/>
          </p:cNvSpPr>
          <p:nvPr>
            <p:ph type="sldNum" sz="quarter" idx="10"/>
          </p:nvPr>
        </p:nvSpPr>
        <p:spPr/>
        <p:txBody>
          <a:bodyPr/>
          <a:lstStyle/>
          <a:p>
            <a:fld id="{A98B362D-BCF9-49BA-B0EC-3C13E1578174}" type="slidenum">
              <a:rPr lang="en-US" smtClean="0"/>
              <a:pPr/>
              <a:t>30</a:t>
            </a:fld>
            <a:endParaRPr lang="en-US"/>
          </a:p>
        </p:txBody>
      </p:sp>
      <p:sp>
        <p:nvSpPr>
          <p:cNvPr id="8" name="TextBox 7">
            <a:extLst>
              <a:ext uri="{FF2B5EF4-FFF2-40B4-BE49-F238E27FC236}">
                <a16:creationId xmlns:a16="http://schemas.microsoft.com/office/drawing/2014/main" xmlns="" id="{49BD8AE5-BA61-2028-B489-1D71084FBC5E}"/>
              </a:ext>
            </a:extLst>
          </p:cNvPr>
          <p:cNvSpPr txBox="1"/>
          <p:nvPr/>
        </p:nvSpPr>
        <p:spPr>
          <a:xfrm>
            <a:off x="10782300" y="1783667"/>
            <a:ext cx="3860800" cy="646331"/>
          </a:xfrm>
          <a:prstGeom prst="rect">
            <a:avLst/>
          </a:prstGeom>
          <a:noFill/>
        </p:spPr>
        <p:txBody>
          <a:bodyPr wrap="square">
            <a:spAutoFit/>
          </a:bodyPr>
          <a:lstStyle/>
          <a:p>
            <a:r>
              <a:rPr lang="en-CA" dirty="0"/>
              <a:t>Strategies to manage emotion and logic </a:t>
            </a:r>
          </a:p>
        </p:txBody>
      </p:sp>
    </p:spTree>
    <p:extLst>
      <p:ext uri="{BB962C8B-B14F-4D97-AF65-F5344CB8AC3E}">
        <p14:creationId xmlns:p14="http://schemas.microsoft.com/office/powerpoint/2010/main" xmlns="" val="6421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 part of the leadership we bring – you need to address these issues. We need to be careful – we don’t need to address child support or we don’t need  a parenting plan and the lawyers may say you have to. Even the things that we see as obvious to be resolved may not be the necessary pieces; be careful we don’t impose on the vertical TOO much unnecessarily.</a:t>
            </a:r>
            <a:endParaRPr lang="en-CA" dirty="0"/>
          </a:p>
        </p:txBody>
      </p:sp>
      <p:sp>
        <p:nvSpPr>
          <p:cNvPr id="4" name="Slide Number Placeholder 3"/>
          <p:cNvSpPr>
            <a:spLocks noGrp="1"/>
          </p:cNvSpPr>
          <p:nvPr>
            <p:ph type="sldNum" sz="quarter" idx="5"/>
          </p:nvPr>
        </p:nvSpPr>
        <p:spPr/>
        <p:txBody>
          <a:bodyPr/>
          <a:lstStyle/>
          <a:p>
            <a:fld id="{F1DFBEB6-AFF3-4FC5-B172-64069039659F}" type="slidenum">
              <a:rPr lang="en-CA" smtClean="0"/>
              <a:pPr/>
              <a:t>10</a:t>
            </a:fld>
            <a:endParaRPr lang="en-CA"/>
          </a:p>
        </p:txBody>
      </p:sp>
    </p:spTree>
    <p:extLst>
      <p:ext uri="{BB962C8B-B14F-4D97-AF65-F5344CB8AC3E}">
        <p14:creationId xmlns:p14="http://schemas.microsoft.com/office/powerpoint/2010/main" xmlns="" val="98430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1DFBEB6-AFF3-4FC5-B172-64069039659F}" type="slidenum">
              <a:rPr lang="en-CA" smtClean="0"/>
              <a:pPr/>
              <a:t>17</a:t>
            </a:fld>
            <a:endParaRPr lang="en-CA"/>
          </a:p>
        </p:txBody>
      </p:sp>
    </p:spTree>
    <p:extLst>
      <p:ext uri="{BB962C8B-B14F-4D97-AF65-F5344CB8AC3E}">
        <p14:creationId xmlns:p14="http://schemas.microsoft.com/office/powerpoint/2010/main" xmlns="" val="360619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choice. Need to unearth these pieces in a horizontal conversation. What looks like engagement may need to be away of avoiding and vice versa. Even process discussion is about engagement or avoidant.</a:t>
            </a:r>
            <a:endParaRPr lang="en-CA" dirty="0"/>
          </a:p>
        </p:txBody>
      </p:sp>
      <p:sp>
        <p:nvSpPr>
          <p:cNvPr id="4" name="Slide Number Placeholder 3"/>
          <p:cNvSpPr>
            <a:spLocks noGrp="1"/>
          </p:cNvSpPr>
          <p:nvPr>
            <p:ph type="sldNum" sz="quarter" idx="5"/>
          </p:nvPr>
        </p:nvSpPr>
        <p:spPr/>
        <p:txBody>
          <a:bodyPr/>
          <a:lstStyle/>
          <a:p>
            <a:fld id="{F1DFBEB6-AFF3-4FC5-B172-64069039659F}" type="slidenum">
              <a:rPr lang="en-CA" smtClean="0"/>
              <a:pPr/>
              <a:t>20</a:t>
            </a:fld>
            <a:endParaRPr lang="en-CA"/>
          </a:p>
        </p:txBody>
      </p:sp>
      <p:sp>
        <p:nvSpPr>
          <p:cNvPr id="6" name="TextBox 5">
            <a:extLst>
              <a:ext uri="{FF2B5EF4-FFF2-40B4-BE49-F238E27FC236}">
                <a16:creationId xmlns:a16="http://schemas.microsoft.com/office/drawing/2014/main" xmlns="" id="{57A5D073-92B7-EF79-D6B9-64191BC85989}"/>
              </a:ext>
            </a:extLst>
          </p:cNvPr>
          <p:cNvSpPr txBox="1"/>
          <p:nvPr/>
        </p:nvSpPr>
        <p:spPr>
          <a:xfrm>
            <a:off x="622300" y="5269617"/>
            <a:ext cx="3429000" cy="2862322"/>
          </a:xfrm>
          <a:prstGeom prst="rect">
            <a:avLst/>
          </a:prstGeom>
          <a:noFill/>
        </p:spPr>
        <p:txBody>
          <a:bodyPr wrap="square">
            <a:spAutoFit/>
          </a:bodyPr>
          <a:lstStyle/>
          <a:p>
            <a:r>
              <a:rPr lang="en-US" dirty="0"/>
              <a:t>Decisions about what to engage with and what to avoid are personal.</a:t>
            </a:r>
          </a:p>
          <a:p>
            <a:pPr lvl="1"/>
            <a:r>
              <a:rPr lang="en-US" dirty="0"/>
              <a:t>Importance of ongoing relationship</a:t>
            </a:r>
          </a:p>
          <a:p>
            <a:pPr lvl="1"/>
            <a:r>
              <a:rPr lang="en-US" dirty="0"/>
              <a:t>Past history</a:t>
            </a:r>
          </a:p>
          <a:p>
            <a:pPr lvl="1"/>
            <a:r>
              <a:rPr lang="en-US" dirty="0"/>
              <a:t>Is there a way to engage effectively?</a:t>
            </a:r>
          </a:p>
          <a:p>
            <a:r>
              <a:rPr lang="en-US" dirty="0"/>
              <a:t>We can engage and avoid passively or actively.</a:t>
            </a:r>
          </a:p>
        </p:txBody>
      </p:sp>
    </p:spTree>
    <p:extLst>
      <p:ext uri="{BB962C8B-B14F-4D97-AF65-F5344CB8AC3E}">
        <p14:creationId xmlns:p14="http://schemas.microsoft.com/office/powerpoint/2010/main" xmlns="" val="709019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A1DEDAD-244E-4BBD-9057-772DF7767978}" type="slidenum">
              <a:rPr lang="en-US" smtClean="0"/>
              <a:pPr/>
              <a:t>22</a:t>
            </a:fld>
            <a:endParaRPr lang="en-US"/>
          </a:p>
        </p:txBody>
      </p:sp>
      <p:sp>
        <p:nvSpPr>
          <p:cNvPr id="5" name="Date Placeholder 4"/>
          <p:cNvSpPr>
            <a:spLocks noGrp="1"/>
          </p:cNvSpPr>
          <p:nvPr>
            <p:ph type="dt" idx="11"/>
          </p:nvPr>
        </p:nvSpPr>
        <p:spPr/>
        <p:txBody>
          <a:bodyPr/>
          <a:lstStyle/>
          <a:p>
            <a:r>
              <a:rPr lang="en-US"/>
              <a:t>10/16/15 (2)</a:t>
            </a:r>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xmlns="" val="327678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 43 of </a:t>
            </a:r>
            <a:r>
              <a:rPr lang="en-US" dirty="0" err="1"/>
              <a:t>Rightous</a:t>
            </a:r>
            <a:r>
              <a:rPr lang="en-US" dirty="0"/>
              <a:t> Mind.  </a:t>
            </a:r>
          </a:p>
        </p:txBody>
      </p:sp>
      <p:sp>
        <p:nvSpPr>
          <p:cNvPr id="4" name="Slide Number Placeholder 3"/>
          <p:cNvSpPr>
            <a:spLocks noGrp="1"/>
          </p:cNvSpPr>
          <p:nvPr>
            <p:ph type="sldNum" sz="quarter" idx="10"/>
          </p:nvPr>
        </p:nvSpPr>
        <p:spPr/>
        <p:txBody>
          <a:bodyPr/>
          <a:lstStyle/>
          <a:p>
            <a:fld id="{1A1DEDAD-244E-4BBD-9057-772DF7767978}" type="slidenum">
              <a:rPr lang="en-US" smtClean="0"/>
              <a:pPr/>
              <a:t>23</a:t>
            </a:fld>
            <a:endParaRPr lang="en-US"/>
          </a:p>
        </p:txBody>
      </p:sp>
      <p:sp>
        <p:nvSpPr>
          <p:cNvPr id="5" name="Date Placeholder 4"/>
          <p:cNvSpPr>
            <a:spLocks noGrp="1"/>
          </p:cNvSpPr>
          <p:nvPr>
            <p:ph type="dt" idx="11"/>
          </p:nvPr>
        </p:nvSpPr>
        <p:spPr/>
        <p:txBody>
          <a:bodyPr/>
          <a:lstStyle/>
          <a:p>
            <a:r>
              <a:rPr lang="en-US"/>
              <a:t>10/16/15 (2)</a:t>
            </a:r>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xmlns="" val="49326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CA" dirty="0"/>
              <a:t>Tend to view emotions and logic as opposites</a:t>
            </a:r>
          </a:p>
          <a:p>
            <a:endParaRPr lang="en-CA" dirty="0"/>
          </a:p>
          <a:p>
            <a:r>
              <a:rPr lang="en-CA" dirty="0"/>
              <a:t>Also tend to stereotype-people are emotional or rational based on gender or personality type</a:t>
            </a:r>
          </a:p>
          <a:p>
            <a:endParaRPr lang="en-CA" dirty="0"/>
          </a:p>
          <a:p>
            <a:r>
              <a:rPr lang="en-CA" dirty="0"/>
              <a:t>Yet people act on intuition, instinct and emotion in  conflict</a:t>
            </a:r>
          </a:p>
          <a:p>
            <a:r>
              <a:rPr lang="en-US" dirty="0"/>
              <a:t>We decide based on emotion and justify based on logic</a:t>
            </a:r>
            <a:endParaRPr lang="en-CA" dirty="0"/>
          </a:p>
          <a:p>
            <a:endParaRPr lang="en-CA" dirty="0"/>
          </a:p>
          <a:p>
            <a:endParaRPr lang="en-CA" dirty="0"/>
          </a:p>
          <a:p>
            <a:r>
              <a:rPr lang="en-CA" dirty="0"/>
              <a:t>Now recognize everybody’s both-it’s a question of whether and how emotions and ideas are expressed, what triggers lead to emotional responses,  whether people tend to talk about their feelings or talk about what they should do,</a:t>
            </a:r>
          </a:p>
          <a:p>
            <a:endParaRPr lang="en-CA" dirty="0"/>
          </a:p>
          <a:p>
            <a:r>
              <a:rPr lang="en-US" dirty="0"/>
              <a:t>People need to think about their feelings and experience emotional reactions to the ideas on the table-use the range of cognitive processes-emotional and logical-all the way</a:t>
            </a:r>
          </a:p>
          <a:p>
            <a:endParaRPr lang="en-US" dirty="0"/>
          </a:p>
          <a:p>
            <a:r>
              <a:rPr lang="en-US" dirty="0"/>
              <a:t>Any lasting agreement needs to address Emotional needs-identity meaning value security-what matters most</a:t>
            </a:r>
            <a:endParaRPr lang="en-CA" dirty="0"/>
          </a:p>
          <a:p>
            <a:endParaRPr lang="en-CA" dirty="0"/>
          </a:p>
          <a:p>
            <a:r>
              <a:rPr lang="en-CA" dirty="0"/>
              <a:t>Brain science helps us understand how emotions impact thinking and decision-making</a:t>
            </a:r>
          </a:p>
          <a:p>
            <a:endParaRPr lang="en-CA" dirty="0"/>
          </a:p>
          <a:p>
            <a:endParaRPr lang="en-CA" dirty="0"/>
          </a:p>
          <a:p>
            <a:r>
              <a:rPr lang="en-CA" dirty="0"/>
              <a:t> </a:t>
            </a:r>
          </a:p>
        </p:txBody>
      </p:sp>
      <p:sp>
        <p:nvSpPr>
          <p:cNvPr id="4" name="Slide Number Placeholder 3"/>
          <p:cNvSpPr>
            <a:spLocks noGrp="1"/>
          </p:cNvSpPr>
          <p:nvPr>
            <p:ph type="sldNum" sz="quarter" idx="10"/>
          </p:nvPr>
        </p:nvSpPr>
        <p:spPr/>
        <p:txBody>
          <a:bodyPr/>
          <a:lstStyle/>
          <a:p>
            <a:fld id="{FAB4B90A-55AA-4920-8FB0-22A65FFE29D0}" type="slidenum">
              <a:rPr lang="en-CA" smtClean="0"/>
              <a:pPr/>
              <a:t>24</a:t>
            </a:fld>
            <a:endParaRPr lang="en-CA"/>
          </a:p>
        </p:txBody>
      </p:sp>
      <p:sp>
        <p:nvSpPr>
          <p:cNvPr id="5" name="Date Placeholder 4"/>
          <p:cNvSpPr>
            <a:spLocks noGrp="1"/>
          </p:cNvSpPr>
          <p:nvPr>
            <p:ph type="dt" idx="11"/>
          </p:nvPr>
        </p:nvSpPr>
        <p:spPr/>
        <p:txBody>
          <a:bodyPr/>
          <a:lstStyle/>
          <a:p>
            <a:r>
              <a:rPr lang="en-US"/>
              <a:t>10/16/15 (2)</a:t>
            </a:r>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xmlns="" val="281808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Actions either activate the primary reward or primary threat circuitry of the brain</a:t>
            </a:r>
          </a:p>
          <a:p>
            <a:r>
              <a:rPr lang="en-US" dirty="0"/>
              <a:t> </a:t>
            </a:r>
          </a:p>
          <a:p>
            <a:r>
              <a:rPr lang="en-US" dirty="0"/>
              <a:t>THREAT:   When experience</a:t>
            </a:r>
            <a:r>
              <a:rPr lang="en-US" b="1" u="sng" dirty="0"/>
              <a:t> threat</a:t>
            </a:r>
            <a:r>
              <a:rPr lang="en-US" dirty="0"/>
              <a:t>, overall executive functions of prefrontal cortex decrease.  Threat = diminished cognitive resources.  The amygdala is activated, we err on the safe side, shrink from opportunities.  Fear channels resources away from reasonable thinking toward the amygdala which process emotions.  The  amygdala goes into overdrive in response to threat, activating fight or flight that floods the body with adrenaline and cortisol.  Reason is suspended.  Fear paralyzes and creates inaction  </a:t>
            </a:r>
          </a:p>
          <a:p>
            <a:r>
              <a:rPr lang="en-US" dirty="0"/>
              <a:t> </a:t>
            </a:r>
          </a:p>
          <a:p>
            <a:r>
              <a:rPr lang="en-US" b="1" dirty="0"/>
              <a:t>People who feel directly threatened /attacked are less likely to solve problems.    </a:t>
            </a:r>
          </a:p>
          <a:p>
            <a:endParaRPr lang="en-US" dirty="0"/>
          </a:p>
          <a:p>
            <a:r>
              <a:rPr lang="en-US" dirty="0"/>
              <a:t>APPROACH = engagement.  State of willing to do difficult things, take risks, think deeply about issues and develop new solutions.  Increased dopamine levels.  People experiencing positive emotions perceive more options when trying to solve problems.</a:t>
            </a:r>
          </a:p>
          <a:p>
            <a:endParaRPr lang="en-US" dirty="0"/>
          </a:p>
          <a:p>
            <a:r>
              <a:rPr lang="en-US" b="1" dirty="0"/>
              <a:t>People who feel safe/appreciated/valued-more likely to engage other perspectives, explore ideas.</a:t>
            </a:r>
          </a:p>
          <a:p>
            <a:endParaRPr lang="en-US" b="1" dirty="0"/>
          </a:p>
          <a:p>
            <a:r>
              <a:rPr lang="en-US" b="1" dirty="0"/>
              <a:t>Particularly challenging in divorce</a:t>
            </a:r>
          </a:p>
          <a:p>
            <a:endParaRPr lang="en-US" dirty="0"/>
          </a:p>
          <a:p>
            <a:endParaRPr lang="en-CA" dirty="0"/>
          </a:p>
        </p:txBody>
      </p:sp>
      <p:sp>
        <p:nvSpPr>
          <p:cNvPr id="4" name="Slide Number Placeholder 3"/>
          <p:cNvSpPr>
            <a:spLocks noGrp="1"/>
          </p:cNvSpPr>
          <p:nvPr>
            <p:ph type="sldNum" sz="quarter" idx="10"/>
          </p:nvPr>
        </p:nvSpPr>
        <p:spPr/>
        <p:txBody>
          <a:bodyPr/>
          <a:lstStyle/>
          <a:p>
            <a:fld id="{FAB4B90A-55AA-4920-8FB0-22A65FFE29D0}" type="slidenum">
              <a:rPr lang="en-CA" smtClean="0"/>
              <a:pPr/>
              <a:t>25</a:t>
            </a:fld>
            <a:endParaRPr lang="en-CA"/>
          </a:p>
        </p:txBody>
      </p:sp>
      <p:sp>
        <p:nvSpPr>
          <p:cNvPr id="5" name="Date Placeholder 4"/>
          <p:cNvSpPr>
            <a:spLocks noGrp="1"/>
          </p:cNvSpPr>
          <p:nvPr>
            <p:ph type="dt" idx="11"/>
          </p:nvPr>
        </p:nvSpPr>
        <p:spPr/>
        <p:txBody>
          <a:bodyPr/>
          <a:lstStyle/>
          <a:p>
            <a:r>
              <a:rPr lang="en-US"/>
              <a:t>10/16/15 (2)</a:t>
            </a:r>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xmlns="" val="2387193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Meghan and Stephan (strategies)</a:t>
            </a:r>
            <a:endParaRPr lang="en-CA" dirty="0"/>
          </a:p>
        </p:txBody>
      </p:sp>
      <p:sp>
        <p:nvSpPr>
          <p:cNvPr id="4" name="Slide Number Placeholder 3"/>
          <p:cNvSpPr>
            <a:spLocks noGrp="1"/>
          </p:cNvSpPr>
          <p:nvPr>
            <p:ph type="sldNum" sz="quarter" idx="5"/>
          </p:nvPr>
        </p:nvSpPr>
        <p:spPr/>
        <p:txBody>
          <a:bodyPr/>
          <a:lstStyle/>
          <a:p>
            <a:fld id="{F1DFBEB6-AFF3-4FC5-B172-64069039659F}" type="slidenum">
              <a:rPr lang="en-CA" smtClean="0"/>
              <a:pPr/>
              <a:t>26</a:t>
            </a:fld>
            <a:endParaRPr lang="en-CA"/>
          </a:p>
        </p:txBody>
      </p:sp>
    </p:spTree>
    <p:extLst>
      <p:ext uri="{BB962C8B-B14F-4D97-AF65-F5344CB8AC3E}">
        <p14:creationId xmlns:p14="http://schemas.microsoft.com/office/powerpoint/2010/main" xmlns="" val="209618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DFA41-7569-9210-3E0E-B6654B754B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75589DED-805A-80CA-8909-144016179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21AE2C16-341D-C832-E750-0CA42EF8EEB2}"/>
              </a:ext>
            </a:extLst>
          </p:cNvPr>
          <p:cNvSpPr>
            <a:spLocks noGrp="1"/>
          </p:cNvSpPr>
          <p:nvPr>
            <p:ph type="dt" sz="half" idx="10"/>
          </p:nvPr>
        </p:nvSpPr>
        <p:spPr/>
        <p:txBody>
          <a:bodyPr/>
          <a:lstStyle/>
          <a:p>
            <a:fld id="{2AB532A3-C0F7-468D-BA84-65763FA804D5}" type="datetime1">
              <a:rPr lang="en-CA" smtClean="0"/>
              <a:pPr/>
              <a:t>2023-09-15</a:t>
            </a:fld>
            <a:endParaRPr lang="en-CA"/>
          </a:p>
        </p:txBody>
      </p:sp>
      <p:sp>
        <p:nvSpPr>
          <p:cNvPr id="5" name="Footer Placeholder 4">
            <a:extLst>
              <a:ext uri="{FF2B5EF4-FFF2-40B4-BE49-F238E27FC236}">
                <a16:creationId xmlns:a16="http://schemas.microsoft.com/office/drawing/2014/main" xmlns="" id="{8434F254-97AD-E7B0-7A3F-5A602EDD98A7}"/>
              </a:ext>
            </a:extLst>
          </p:cNvPr>
          <p:cNvSpPr>
            <a:spLocks noGrp="1"/>
          </p:cNvSpPr>
          <p:nvPr>
            <p:ph type="ftr" sz="quarter" idx="11"/>
          </p:nvPr>
        </p:nvSpPr>
        <p:spPr/>
        <p:txBody>
          <a:bodyPr/>
          <a:lstStyle/>
          <a:p>
            <a:r>
              <a:rPr lang="en-US"/>
              <a:t>coyright: Victoria Smith and Nancy Cameron</a:t>
            </a:r>
            <a:endParaRPr lang="en-CA"/>
          </a:p>
        </p:txBody>
      </p:sp>
      <p:sp>
        <p:nvSpPr>
          <p:cNvPr id="6" name="Slide Number Placeholder 5">
            <a:extLst>
              <a:ext uri="{FF2B5EF4-FFF2-40B4-BE49-F238E27FC236}">
                <a16:creationId xmlns:a16="http://schemas.microsoft.com/office/drawing/2014/main" xmlns="" id="{939ED011-AC17-FB8F-1138-2AF098E9B548}"/>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217446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87C074-B8F9-F3F2-DADF-F16D9E92EB1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608DA32F-A9D7-D708-2995-280DE92145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06F00A40-E5E8-D5F1-8A78-BC06C0F3062D}"/>
              </a:ext>
            </a:extLst>
          </p:cNvPr>
          <p:cNvSpPr>
            <a:spLocks noGrp="1"/>
          </p:cNvSpPr>
          <p:nvPr>
            <p:ph type="dt" sz="half" idx="10"/>
          </p:nvPr>
        </p:nvSpPr>
        <p:spPr/>
        <p:txBody>
          <a:bodyPr/>
          <a:lstStyle/>
          <a:p>
            <a:fld id="{1448590B-59CD-4619-9AAB-CDB7ADA4852F}" type="datetime1">
              <a:rPr lang="en-CA" smtClean="0"/>
              <a:pPr/>
              <a:t>2023-09-15</a:t>
            </a:fld>
            <a:endParaRPr lang="en-CA"/>
          </a:p>
        </p:txBody>
      </p:sp>
      <p:sp>
        <p:nvSpPr>
          <p:cNvPr id="5" name="Footer Placeholder 4">
            <a:extLst>
              <a:ext uri="{FF2B5EF4-FFF2-40B4-BE49-F238E27FC236}">
                <a16:creationId xmlns:a16="http://schemas.microsoft.com/office/drawing/2014/main" xmlns="" id="{3DE97570-8A62-0884-19A0-A68A7569B021}"/>
              </a:ext>
            </a:extLst>
          </p:cNvPr>
          <p:cNvSpPr>
            <a:spLocks noGrp="1"/>
          </p:cNvSpPr>
          <p:nvPr>
            <p:ph type="ftr" sz="quarter" idx="11"/>
          </p:nvPr>
        </p:nvSpPr>
        <p:spPr/>
        <p:txBody>
          <a:bodyPr/>
          <a:lstStyle/>
          <a:p>
            <a:r>
              <a:rPr lang="en-US"/>
              <a:t>coyright: Victoria Smith and Nancy Cameron</a:t>
            </a:r>
            <a:endParaRPr lang="en-CA"/>
          </a:p>
        </p:txBody>
      </p:sp>
      <p:sp>
        <p:nvSpPr>
          <p:cNvPr id="6" name="Slide Number Placeholder 5">
            <a:extLst>
              <a:ext uri="{FF2B5EF4-FFF2-40B4-BE49-F238E27FC236}">
                <a16:creationId xmlns:a16="http://schemas.microsoft.com/office/drawing/2014/main" xmlns="" id="{27280EFB-378B-C7F1-7889-889791032C0E}"/>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386581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712918C-024D-BFEE-F7DB-A90AA4276A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15C78A00-073A-2CBC-FDBB-B3E3F8B048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78FB3DA8-6004-7DAD-B5E0-F43002E5E8F3}"/>
              </a:ext>
            </a:extLst>
          </p:cNvPr>
          <p:cNvSpPr>
            <a:spLocks noGrp="1"/>
          </p:cNvSpPr>
          <p:nvPr>
            <p:ph type="dt" sz="half" idx="10"/>
          </p:nvPr>
        </p:nvSpPr>
        <p:spPr/>
        <p:txBody>
          <a:bodyPr/>
          <a:lstStyle/>
          <a:p>
            <a:fld id="{D7AA3665-9A5D-4C1A-808C-BD035A28E157}" type="datetime1">
              <a:rPr lang="en-CA" smtClean="0"/>
              <a:pPr/>
              <a:t>2023-09-15</a:t>
            </a:fld>
            <a:endParaRPr lang="en-CA"/>
          </a:p>
        </p:txBody>
      </p:sp>
      <p:sp>
        <p:nvSpPr>
          <p:cNvPr id="5" name="Footer Placeholder 4">
            <a:extLst>
              <a:ext uri="{FF2B5EF4-FFF2-40B4-BE49-F238E27FC236}">
                <a16:creationId xmlns:a16="http://schemas.microsoft.com/office/drawing/2014/main" xmlns="" id="{D9F5BBA8-BAB6-DD6A-C9F5-3624B7ADAA10}"/>
              </a:ext>
            </a:extLst>
          </p:cNvPr>
          <p:cNvSpPr>
            <a:spLocks noGrp="1"/>
          </p:cNvSpPr>
          <p:nvPr>
            <p:ph type="ftr" sz="quarter" idx="11"/>
          </p:nvPr>
        </p:nvSpPr>
        <p:spPr/>
        <p:txBody>
          <a:bodyPr/>
          <a:lstStyle/>
          <a:p>
            <a:r>
              <a:rPr lang="en-US"/>
              <a:t>coyright: Victoria Smith and Nancy Cameron</a:t>
            </a:r>
            <a:endParaRPr lang="en-CA"/>
          </a:p>
        </p:txBody>
      </p:sp>
      <p:sp>
        <p:nvSpPr>
          <p:cNvPr id="6" name="Slide Number Placeholder 5">
            <a:extLst>
              <a:ext uri="{FF2B5EF4-FFF2-40B4-BE49-F238E27FC236}">
                <a16:creationId xmlns:a16="http://schemas.microsoft.com/office/drawing/2014/main" xmlns="" id="{2DCA95E7-1668-EB11-8D05-FA1BDB1CB1A4}"/>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100699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E42BB8-99EF-C217-4B64-86A2D1D9F03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F3897B10-9FB2-586E-8C38-642ED6C5D0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E43E45EC-4187-E224-7BE8-3D1B53EAF39B}"/>
              </a:ext>
            </a:extLst>
          </p:cNvPr>
          <p:cNvSpPr>
            <a:spLocks noGrp="1"/>
          </p:cNvSpPr>
          <p:nvPr>
            <p:ph type="dt" sz="half" idx="10"/>
          </p:nvPr>
        </p:nvSpPr>
        <p:spPr/>
        <p:txBody>
          <a:bodyPr/>
          <a:lstStyle/>
          <a:p>
            <a:fld id="{EC63D6AB-6719-4484-9FCB-F76225685863}" type="datetime1">
              <a:rPr lang="en-CA" smtClean="0"/>
              <a:pPr/>
              <a:t>2023-09-15</a:t>
            </a:fld>
            <a:endParaRPr lang="en-CA"/>
          </a:p>
        </p:txBody>
      </p:sp>
      <p:sp>
        <p:nvSpPr>
          <p:cNvPr id="5" name="Footer Placeholder 4">
            <a:extLst>
              <a:ext uri="{FF2B5EF4-FFF2-40B4-BE49-F238E27FC236}">
                <a16:creationId xmlns:a16="http://schemas.microsoft.com/office/drawing/2014/main" xmlns="" id="{2167D629-5E06-BC12-A74E-274FFCC253B5}"/>
              </a:ext>
            </a:extLst>
          </p:cNvPr>
          <p:cNvSpPr>
            <a:spLocks noGrp="1"/>
          </p:cNvSpPr>
          <p:nvPr>
            <p:ph type="ftr" sz="quarter" idx="11"/>
          </p:nvPr>
        </p:nvSpPr>
        <p:spPr/>
        <p:txBody>
          <a:bodyPr/>
          <a:lstStyle/>
          <a:p>
            <a:r>
              <a:rPr lang="en-US"/>
              <a:t>coyright: Victoria Smith and Nancy Cameron</a:t>
            </a:r>
            <a:endParaRPr lang="en-CA"/>
          </a:p>
        </p:txBody>
      </p:sp>
      <p:sp>
        <p:nvSpPr>
          <p:cNvPr id="6" name="Slide Number Placeholder 5">
            <a:extLst>
              <a:ext uri="{FF2B5EF4-FFF2-40B4-BE49-F238E27FC236}">
                <a16:creationId xmlns:a16="http://schemas.microsoft.com/office/drawing/2014/main" xmlns="" id="{F0842493-2C02-84FD-2DD9-4B808EC24B95}"/>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106652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5787A2-49AB-7588-D882-3CC03864F3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xmlns="" id="{8CE68681-99AD-0E7F-282E-F722C44A04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49F2244-6311-F488-7944-0CDFE214D9F0}"/>
              </a:ext>
            </a:extLst>
          </p:cNvPr>
          <p:cNvSpPr>
            <a:spLocks noGrp="1"/>
          </p:cNvSpPr>
          <p:nvPr>
            <p:ph type="dt" sz="half" idx="10"/>
          </p:nvPr>
        </p:nvSpPr>
        <p:spPr/>
        <p:txBody>
          <a:bodyPr/>
          <a:lstStyle/>
          <a:p>
            <a:fld id="{597CE2B8-EB04-4A23-B12A-EA2A98E696FB}" type="datetime1">
              <a:rPr lang="en-CA" smtClean="0"/>
              <a:pPr/>
              <a:t>2023-09-15</a:t>
            </a:fld>
            <a:endParaRPr lang="en-CA"/>
          </a:p>
        </p:txBody>
      </p:sp>
      <p:sp>
        <p:nvSpPr>
          <p:cNvPr id="5" name="Footer Placeholder 4">
            <a:extLst>
              <a:ext uri="{FF2B5EF4-FFF2-40B4-BE49-F238E27FC236}">
                <a16:creationId xmlns:a16="http://schemas.microsoft.com/office/drawing/2014/main" xmlns="" id="{61E7906A-AE3E-0D13-A27C-7629C92BEAD4}"/>
              </a:ext>
            </a:extLst>
          </p:cNvPr>
          <p:cNvSpPr>
            <a:spLocks noGrp="1"/>
          </p:cNvSpPr>
          <p:nvPr>
            <p:ph type="ftr" sz="quarter" idx="11"/>
          </p:nvPr>
        </p:nvSpPr>
        <p:spPr/>
        <p:txBody>
          <a:bodyPr/>
          <a:lstStyle/>
          <a:p>
            <a:r>
              <a:rPr lang="en-US"/>
              <a:t>coyright: Victoria Smith and Nancy Cameron</a:t>
            </a:r>
            <a:endParaRPr lang="en-CA"/>
          </a:p>
        </p:txBody>
      </p:sp>
      <p:sp>
        <p:nvSpPr>
          <p:cNvPr id="6" name="Slide Number Placeholder 5">
            <a:extLst>
              <a:ext uri="{FF2B5EF4-FFF2-40B4-BE49-F238E27FC236}">
                <a16:creationId xmlns:a16="http://schemas.microsoft.com/office/drawing/2014/main" xmlns="" id="{3C0D54E2-873D-36E7-3C2B-3BEAC81BB2DE}"/>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227343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39FE9-E972-918C-DBF1-6A14ADA026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3AE981A9-56E8-A757-B906-69F8CAB08B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xmlns="" id="{B38D30AE-4928-3717-062C-BD06D08639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xmlns="" id="{C0B9B73E-9DD9-E071-2802-D57E8CDA750D}"/>
              </a:ext>
            </a:extLst>
          </p:cNvPr>
          <p:cNvSpPr>
            <a:spLocks noGrp="1"/>
          </p:cNvSpPr>
          <p:nvPr>
            <p:ph type="dt" sz="half" idx="10"/>
          </p:nvPr>
        </p:nvSpPr>
        <p:spPr/>
        <p:txBody>
          <a:bodyPr/>
          <a:lstStyle/>
          <a:p>
            <a:fld id="{3EB4141C-17D1-4E46-B1D6-C7980F82FF0E}" type="datetime1">
              <a:rPr lang="en-CA" smtClean="0"/>
              <a:pPr/>
              <a:t>2023-09-15</a:t>
            </a:fld>
            <a:endParaRPr lang="en-CA"/>
          </a:p>
        </p:txBody>
      </p:sp>
      <p:sp>
        <p:nvSpPr>
          <p:cNvPr id="6" name="Footer Placeholder 5">
            <a:extLst>
              <a:ext uri="{FF2B5EF4-FFF2-40B4-BE49-F238E27FC236}">
                <a16:creationId xmlns:a16="http://schemas.microsoft.com/office/drawing/2014/main" xmlns="" id="{782364CE-BCE3-60F8-B803-DBCA1B527E68}"/>
              </a:ext>
            </a:extLst>
          </p:cNvPr>
          <p:cNvSpPr>
            <a:spLocks noGrp="1"/>
          </p:cNvSpPr>
          <p:nvPr>
            <p:ph type="ftr" sz="quarter" idx="11"/>
          </p:nvPr>
        </p:nvSpPr>
        <p:spPr/>
        <p:txBody>
          <a:bodyPr/>
          <a:lstStyle/>
          <a:p>
            <a:r>
              <a:rPr lang="en-US"/>
              <a:t>coyright: Victoria Smith and Nancy Cameron</a:t>
            </a:r>
            <a:endParaRPr lang="en-CA"/>
          </a:p>
        </p:txBody>
      </p:sp>
      <p:sp>
        <p:nvSpPr>
          <p:cNvPr id="7" name="Slide Number Placeholder 6">
            <a:extLst>
              <a:ext uri="{FF2B5EF4-FFF2-40B4-BE49-F238E27FC236}">
                <a16:creationId xmlns:a16="http://schemas.microsoft.com/office/drawing/2014/main" xmlns="" id="{46CCA283-BC91-098F-285F-4C08E0976A3E}"/>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238018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9AA2F4-CA60-F181-2224-44BB82C6D93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BEDB00B0-6303-1061-703D-7907A7538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421B070-E704-C1BD-15A9-D29BD6FC94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xmlns="" id="{928F0FE5-E1BC-11A2-CBD0-D74C84664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4BF750C-F491-2FC4-C822-409882CB7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xmlns="" id="{7E72E83C-1D73-BEDE-69FB-B05C05596B68}"/>
              </a:ext>
            </a:extLst>
          </p:cNvPr>
          <p:cNvSpPr>
            <a:spLocks noGrp="1"/>
          </p:cNvSpPr>
          <p:nvPr>
            <p:ph type="dt" sz="half" idx="10"/>
          </p:nvPr>
        </p:nvSpPr>
        <p:spPr/>
        <p:txBody>
          <a:bodyPr/>
          <a:lstStyle/>
          <a:p>
            <a:fld id="{722AEFA5-FD7F-413F-85A8-BA190203BA77}" type="datetime1">
              <a:rPr lang="en-CA" smtClean="0"/>
              <a:pPr/>
              <a:t>2023-09-15</a:t>
            </a:fld>
            <a:endParaRPr lang="en-CA"/>
          </a:p>
        </p:txBody>
      </p:sp>
      <p:sp>
        <p:nvSpPr>
          <p:cNvPr id="8" name="Footer Placeholder 7">
            <a:extLst>
              <a:ext uri="{FF2B5EF4-FFF2-40B4-BE49-F238E27FC236}">
                <a16:creationId xmlns:a16="http://schemas.microsoft.com/office/drawing/2014/main" xmlns="" id="{4E516D1C-B930-8EA6-B9AE-C339B127D7B9}"/>
              </a:ext>
            </a:extLst>
          </p:cNvPr>
          <p:cNvSpPr>
            <a:spLocks noGrp="1"/>
          </p:cNvSpPr>
          <p:nvPr>
            <p:ph type="ftr" sz="quarter" idx="11"/>
          </p:nvPr>
        </p:nvSpPr>
        <p:spPr/>
        <p:txBody>
          <a:bodyPr/>
          <a:lstStyle/>
          <a:p>
            <a:r>
              <a:rPr lang="en-US"/>
              <a:t>coyright: Victoria Smith and Nancy Cameron</a:t>
            </a:r>
            <a:endParaRPr lang="en-CA"/>
          </a:p>
        </p:txBody>
      </p:sp>
      <p:sp>
        <p:nvSpPr>
          <p:cNvPr id="9" name="Slide Number Placeholder 8">
            <a:extLst>
              <a:ext uri="{FF2B5EF4-FFF2-40B4-BE49-F238E27FC236}">
                <a16:creationId xmlns:a16="http://schemas.microsoft.com/office/drawing/2014/main" xmlns="" id="{B7AE62DE-1EF7-95BA-C26B-56B11BA4BF09}"/>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5665122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58BDB-779A-512C-C3E5-65CA765B281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39174BC8-612F-0EBA-8A57-83BF6AEB1DF4}"/>
              </a:ext>
            </a:extLst>
          </p:cNvPr>
          <p:cNvSpPr>
            <a:spLocks noGrp="1"/>
          </p:cNvSpPr>
          <p:nvPr>
            <p:ph type="dt" sz="half" idx="10"/>
          </p:nvPr>
        </p:nvSpPr>
        <p:spPr/>
        <p:txBody>
          <a:bodyPr/>
          <a:lstStyle/>
          <a:p>
            <a:fld id="{579623A6-24B8-4412-8FD5-D637AC8C042D}" type="datetime1">
              <a:rPr lang="en-CA" smtClean="0"/>
              <a:pPr/>
              <a:t>2023-09-15</a:t>
            </a:fld>
            <a:endParaRPr lang="en-CA"/>
          </a:p>
        </p:txBody>
      </p:sp>
      <p:sp>
        <p:nvSpPr>
          <p:cNvPr id="4" name="Footer Placeholder 3">
            <a:extLst>
              <a:ext uri="{FF2B5EF4-FFF2-40B4-BE49-F238E27FC236}">
                <a16:creationId xmlns:a16="http://schemas.microsoft.com/office/drawing/2014/main" xmlns="" id="{CDBA8A59-1696-69E9-43E0-7DC864AE8086}"/>
              </a:ext>
            </a:extLst>
          </p:cNvPr>
          <p:cNvSpPr>
            <a:spLocks noGrp="1"/>
          </p:cNvSpPr>
          <p:nvPr>
            <p:ph type="ftr" sz="quarter" idx="11"/>
          </p:nvPr>
        </p:nvSpPr>
        <p:spPr/>
        <p:txBody>
          <a:bodyPr/>
          <a:lstStyle/>
          <a:p>
            <a:r>
              <a:rPr lang="en-US"/>
              <a:t>coyright: Victoria Smith and Nancy Cameron</a:t>
            </a:r>
            <a:endParaRPr lang="en-CA"/>
          </a:p>
        </p:txBody>
      </p:sp>
      <p:sp>
        <p:nvSpPr>
          <p:cNvPr id="5" name="Slide Number Placeholder 4">
            <a:extLst>
              <a:ext uri="{FF2B5EF4-FFF2-40B4-BE49-F238E27FC236}">
                <a16:creationId xmlns:a16="http://schemas.microsoft.com/office/drawing/2014/main" xmlns="" id="{124760BC-7B15-4EBE-D5E1-D046E5FB6E95}"/>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239444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012EE45-269B-75EC-A7B6-EFA7CD51B02F}"/>
              </a:ext>
            </a:extLst>
          </p:cNvPr>
          <p:cNvSpPr>
            <a:spLocks noGrp="1"/>
          </p:cNvSpPr>
          <p:nvPr>
            <p:ph type="dt" sz="half" idx="10"/>
          </p:nvPr>
        </p:nvSpPr>
        <p:spPr/>
        <p:txBody>
          <a:bodyPr/>
          <a:lstStyle/>
          <a:p>
            <a:fld id="{5432FDA6-6F76-4A4A-8469-AEB896B7A6D0}" type="datetime1">
              <a:rPr lang="en-CA" smtClean="0"/>
              <a:pPr/>
              <a:t>2023-09-15</a:t>
            </a:fld>
            <a:endParaRPr lang="en-CA"/>
          </a:p>
        </p:txBody>
      </p:sp>
      <p:sp>
        <p:nvSpPr>
          <p:cNvPr id="3" name="Footer Placeholder 2">
            <a:extLst>
              <a:ext uri="{FF2B5EF4-FFF2-40B4-BE49-F238E27FC236}">
                <a16:creationId xmlns:a16="http://schemas.microsoft.com/office/drawing/2014/main" xmlns="" id="{06D74B42-49D1-E4B4-4A3C-5C5191283116}"/>
              </a:ext>
            </a:extLst>
          </p:cNvPr>
          <p:cNvSpPr>
            <a:spLocks noGrp="1"/>
          </p:cNvSpPr>
          <p:nvPr>
            <p:ph type="ftr" sz="quarter" idx="11"/>
          </p:nvPr>
        </p:nvSpPr>
        <p:spPr/>
        <p:txBody>
          <a:bodyPr/>
          <a:lstStyle/>
          <a:p>
            <a:r>
              <a:rPr lang="en-US"/>
              <a:t>coyright: Victoria Smith and Nancy Cameron</a:t>
            </a:r>
            <a:endParaRPr lang="en-CA"/>
          </a:p>
        </p:txBody>
      </p:sp>
      <p:sp>
        <p:nvSpPr>
          <p:cNvPr id="4" name="Slide Number Placeholder 3">
            <a:extLst>
              <a:ext uri="{FF2B5EF4-FFF2-40B4-BE49-F238E27FC236}">
                <a16:creationId xmlns:a16="http://schemas.microsoft.com/office/drawing/2014/main" xmlns="" id="{6B45A271-0420-8476-074E-E3C6FEEBD2F5}"/>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429215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ACA368-3A86-5B2B-AE91-E6BDC13C8F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257B163A-8B20-5B35-D0AA-2168F4BA28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6012BAE4-A667-8DB4-25AF-55E33F131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C22FF7-0228-CCCF-7293-D56848905B55}"/>
              </a:ext>
            </a:extLst>
          </p:cNvPr>
          <p:cNvSpPr>
            <a:spLocks noGrp="1"/>
          </p:cNvSpPr>
          <p:nvPr>
            <p:ph type="dt" sz="half" idx="10"/>
          </p:nvPr>
        </p:nvSpPr>
        <p:spPr/>
        <p:txBody>
          <a:bodyPr/>
          <a:lstStyle/>
          <a:p>
            <a:fld id="{9D0FED98-F608-42D2-B1CD-A503F870EAB5}" type="datetime1">
              <a:rPr lang="en-CA" smtClean="0"/>
              <a:pPr/>
              <a:t>2023-09-15</a:t>
            </a:fld>
            <a:endParaRPr lang="en-CA"/>
          </a:p>
        </p:txBody>
      </p:sp>
      <p:sp>
        <p:nvSpPr>
          <p:cNvPr id="6" name="Footer Placeholder 5">
            <a:extLst>
              <a:ext uri="{FF2B5EF4-FFF2-40B4-BE49-F238E27FC236}">
                <a16:creationId xmlns:a16="http://schemas.microsoft.com/office/drawing/2014/main" xmlns="" id="{93DAC637-247B-B920-1A0B-01E68F978567}"/>
              </a:ext>
            </a:extLst>
          </p:cNvPr>
          <p:cNvSpPr>
            <a:spLocks noGrp="1"/>
          </p:cNvSpPr>
          <p:nvPr>
            <p:ph type="ftr" sz="quarter" idx="11"/>
          </p:nvPr>
        </p:nvSpPr>
        <p:spPr/>
        <p:txBody>
          <a:bodyPr/>
          <a:lstStyle/>
          <a:p>
            <a:r>
              <a:rPr lang="en-US"/>
              <a:t>coyright: Victoria Smith and Nancy Cameron</a:t>
            </a:r>
            <a:endParaRPr lang="en-CA"/>
          </a:p>
        </p:txBody>
      </p:sp>
      <p:sp>
        <p:nvSpPr>
          <p:cNvPr id="7" name="Slide Number Placeholder 6">
            <a:extLst>
              <a:ext uri="{FF2B5EF4-FFF2-40B4-BE49-F238E27FC236}">
                <a16:creationId xmlns:a16="http://schemas.microsoft.com/office/drawing/2014/main" xmlns="" id="{4644D147-4543-20A8-7B59-1520E1F17E5B}"/>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24795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B0CCD-ED9A-F75F-6171-64B75647F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FD595C87-32AE-8B57-BD6F-0D77636A1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xmlns="" id="{04E6920F-10CF-F4DC-6C0C-52F168DB0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3415E6-F0A6-972C-3C17-C603F8C3DC4F}"/>
              </a:ext>
            </a:extLst>
          </p:cNvPr>
          <p:cNvSpPr>
            <a:spLocks noGrp="1"/>
          </p:cNvSpPr>
          <p:nvPr>
            <p:ph type="dt" sz="half" idx="10"/>
          </p:nvPr>
        </p:nvSpPr>
        <p:spPr/>
        <p:txBody>
          <a:bodyPr/>
          <a:lstStyle/>
          <a:p>
            <a:fld id="{29E1064B-FB18-40B2-9680-60933B6DD585}" type="datetime1">
              <a:rPr lang="en-CA" smtClean="0"/>
              <a:pPr/>
              <a:t>2023-09-15</a:t>
            </a:fld>
            <a:endParaRPr lang="en-CA"/>
          </a:p>
        </p:txBody>
      </p:sp>
      <p:sp>
        <p:nvSpPr>
          <p:cNvPr id="6" name="Footer Placeholder 5">
            <a:extLst>
              <a:ext uri="{FF2B5EF4-FFF2-40B4-BE49-F238E27FC236}">
                <a16:creationId xmlns:a16="http://schemas.microsoft.com/office/drawing/2014/main" xmlns="" id="{65ACB067-70D1-AA72-DAB3-8BD3BBB9C004}"/>
              </a:ext>
            </a:extLst>
          </p:cNvPr>
          <p:cNvSpPr>
            <a:spLocks noGrp="1"/>
          </p:cNvSpPr>
          <p:nvPr>
            <p:ph type="ftr" sz="quarter" idx="11"/>
          </p:nvPr>
        </p:nvSpPr>
        <p:spPr/>
        <p:txBody>
          <a:bodyPr/>
          <a:lstStyle/>
          <a:p>
            <a:r>
              <a:rPr lang="en-US"/>
              <a:t>coyright: Victoria Smith and Nancy Cameron</a:t>
            </a:r>
            <a:endParaRPr lang="en-CA"/>
          </a:p>
        </p:txBody>
      </p:sp>
      <p:sp>
        <p:nvSpPr>
          <p:cNvPr id="7" name="Slide Number Placeholder 6">
            <a:extLst>
              <a:ext uri="{FF2B5EF4-FFF2-40B4-BE49-F238E27FC236}">
                <a16:creationId xmlns:a16="http://schemas.microsoft.com/office/drawing/2014/main" xmlns="" id="{9E013DF3-C5BB-2A1B-07B4-4B7580A178B5}"/>
              </a:ext>
            </a:extLst>
          </p:cNvPr>
          <p:cNvSpPr>
            <a:spLocks noGrp="1"/>
          </p:cNvSpPr>
          <p:nvPr>
            <p:ph type="sldNum" sz="quarter" idx="12"/>
          </p:nvPr>
        </p:nvSpPr>
        <p:spPr/>
        <p:txBody>
          <a:body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4075342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1E45088-5313-954D-FAE6-851F87FD0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CBC3213E-65A3-C26D-5847-549EA574B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892B5D1B-4DFB-4D07-8C9D-ED382CA10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2AEFA5-FD7F-413F-85A8-BA190203BA77}" type="datetime1">
              <a:rPr lang="en-CA" smtClean="0"/>
              <a:pPr/>
              <a:t>2023-09-15</a:t>
            </a:fld>
            <a:endParaRPr lang="en-CA"/>
          </a:p>
        </p:txBody>
      </p:sp>
      <p:sp>
        <p:nvSpPr>
          <p:cNvPr id="5" name="Footer Placeholder 4">
            <a:extLst>
              <a:ext uri="{FF2B5EF4-FFF2-40B4-BE49-F238E27FC236}">
                <a16:creationId xmlns:a16="http://schemas.microsoft.com/office/drawing/2014/main" xmlns="" id="{79497642-8054-6FF1-0BC1-D847DEDE2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coyright: Victoria Smith and Nancy Cameron</a:t>
            </a:r>
            <a:endParaRPr lang="en-CA"/>
          </a:p>
        </p:txBody>
      </p:sp>
      <p:sp>
        <p:nvSpPr>
          <p:cNvPr id="6" name="Slide Number Placeholder 5">
            <a:extLst>
              <a:ext uri="{FF2B5EF4-FFF2-40B4-BE49-F238E27FC236}">
                <a16:creationId xmlns:a16="http://schemas.microsoft.com/office/drawing/2014/main" xmlns="" id="{C40A6F1A-B63D-1E14-6A66-C1E00EC65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DED61-E67D-43D5-B462-016E214A9E97}" type="slidenum">
              <a:rPr lang="en-CA" smtClean="0"/>
              <a:pPr/>
              <a:t>‹#›</a:t>
            </a:fld>
            <a:endParaRPr lang="en-CA"/>
          </a:p>
        </p:txBody>
      </p:sp>
    </p:spTree>
    <p:extLst>
      <p:ext uri="{BB962C8B-B14F-4D97-AF65-F5344CB8AC3E}">
        <p14:creationId xmlns:p14="http://schemas.microsoft.com/office/powerpoint/2010/main" xmlns="" val="123134531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media/media1.mp4"/><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A2FAC-5E8E-34DC-0A82-0C3E86CE3268}"/>
              </a:ext>
            </a:extLst>
          </p:cNvPr>
          <p:cNvSpPr>
            <a:spLocks noGrp="1"/>
          </p:cNvSpPr>
          <p:nvPr>
            <p:ph type="ctrTitle"/>
          </p:nvPr>
        </p:nvSpPr>
        <p:spPr/>
        <p:txBody>
          <a:bodyPr/>
          <a:lstStyle/>
          <a:p>
            <a:pPr algn="ctr"/>
            <a:r>
              <a:rPr lang="en-US" dirty="0"/>
              <a:t>Befriending Paradox</a:t>
            </a:r>
            <a:endParaRPr lang="en-CA" dirty="0"/>
          </a:p>
        </p:txBody>
      </p:sp>
      <p:sp>
        <p:nvSpPr>
          <p:cNvPr id="4" name="Subtitle 3">
            <a:extLst>
              <a:ext uri="{FF2B5EF4-FFF2-40B4-BE49-F238E27FC236}">
                <a16:creationId xmlns:a16="http://schemas.microsoft.com/office/drawing/2014/main" xmlns="" id="{0273DDFE-9258-398D-84C8-39822CD7EB6E}"/>
              </a:ext>
            </a:extLst>
          </p:cNvPr>
          <p:cNvSpPr>
            <a:spLocks noGrp="1"/>
          </p:cNvSpPr>
          <p:nvPr>
            <p:ph type="subTitle" idx="1"/>
          </p:nvPr>
        </p:nvSpPr>
        <p:spPr/>
        <p:txBody>
          <a:bodyPr/>
          <a:lstStyle/>
          <a:p>
            <a:r>
              <a:rPr lang="en-US" dirty="0"/>
              <a:t>Victoria Smith, JD</a:t>
            </a:r>
          </a:p>
          <a:p>
            <a:r>
              <a:rPr lang="en-US" dirty="0"/>
              <a:t>Nancy Cameron LLB</a:t>
            </a:r>
            <a:endParaRPr lang="en-CA" dirty="0"/>
          </a:p>
        </p:txBody>
      </p:sp>
      <p:sp>
        <p:nvSpPr>
          <p:cNvPr id="3" name="Footer Placeholder 2">
            <a:extLst>
              <a:ext uri="{FF2B5EF4-FFF2-40B4-BE49-F238E27FC236}">
                <a16:creationId xmlns:a16="http://schemas.microsoft.com/office/drawing/2014/main" xmlns="" id="{D42F9E18-FC8F-6440-5E2D-25D61A6D636D}"/>
              </a:ext>
            </a:extLst>
          </p:cNvPr>
          <p:cNvSpPr>
            <a:spLocks noGrp="1"/>
          </p:cNvSpPr>
          <p:nvPr>
            <p:ph type="ftr" sz="quarter" idx="11"/>
          </p:nvPr>
        </p:nvSpPr>
        <p:spPr/>
        <p:txBody>
          <a:bodyPr/>
          <a:lstStyle/>
          <a:p>
            <a:r>
              <a:rPr lang="en-US" dirty="0"/>
              <a:t>Copyright: Victoria Smith and Nancy Cameron</a:t>
            </a:r>
            <a:endParaRPr lang="en-CA" dirty="0"/>
          </a:p>
        </p:txBody>
      </p:sp>
      <p:sp>
        <p:nvSpPr>
          <p:cNvPr id="5" name="Slide Number Placeholder 4">
            <a:extLst>
              <a:ext uri="{FF2B5EF4-FFF2-40B4-BE49-F238E27FC236}">
                <a16:creationId xmlns:a16="http://schemas.microsoft.com/office/drawing/2014/main" xmlns="" id="{C369A314-A723-EC37-662C-0FCAB3A375CF}"/>
              </a:ext>
            </a:extLst>
          </p:cNvPr>
          <p:cNvSpPr>
            <a:spLocks noGrp="1"/>
          </p:cNvSpPr>
          <p:nvPr>
            <p:ph type="sldNum" sz="quarter" idx="12"/>
          </p:nvPr>
        </p:nvSpPr>
        <p:spPr/>
        <p:txBody>
          <a:bodyPr/>
          <a:lstStyle/>
          <a:p>
            <a:fld id="{6C3DED61-E67D-43D5-B462-016E214A9E97}" type="slidenum">
              <a:rPr lang="en-CA" smtClean="0"/>
              <a:pPr/>
              <a:t>1</a:t>
            </a:fld>
            <a:endParaRPr lang="en-CA"/>
          </a:p>
        </p:txBody>
      </p:sp>
    </p:spTree>
    <p:extLst>
      <p:ext uri="{BB962C8B-B14F-4D97-AF65-F5344CB8AC3E}">
        <p14:creationId xmlns:p14="http://schemas.microsoft.com/office/powerpoint/2010/main" xmlns="" val="119973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04B7A-C84D-7385-4854-F5E91B272FAC}"/>
              </a:ext>
            </a:extLst>
          </p:cNvPr>
          <p:cNvSpPr>
            <a:spLocks noGrp="1"/>
          </p:cNvSpPr>
          <p:nvPr>
            <p:ph type="title"/>
          </p:nvPr>
        </p:nvSpPr>
        <p:spPr/>
        <p:txBody>
          <a:bodyPr/>
          <a:lstStyle/>
          <a:p>
            <a:pPr algn="ctr"/>
            <a:r>
              <a:rPr lang="en-US" dirty="0"/>
              <a:t>How do we see our Situation?</a:t>
            </a:r>
            <a:endParaRPr lang="en-CA" dirty="0"/>
          </a:p>
        </p:txBody>
      </p:sp>
      <p:sp>
        <p:nvSpPr>
          <p:cNvPr id="3" name="Text Placeholder 2">
            <a:extLst>
              <a:ext uri="{FF2B5EF4-FFF2-40B4-BE49-F238E27FC236}">
                <a16:creationId xmlns:a16="http://schemas.microsoft.com/office/drawing/2014/main" xmlns="" id="{866574AE-11A8-1228-774D-1AF5A39B5D79}"/>
              </a:ext>
            </a:extLst>
          </p:cNvPr>
          <p:cNvSpPr>
            <a:spLocks noGrp="1"/>
          </p:cNvSpPr>
          <p:nvPr>
            <p:ph type="body" idx="1"/>
          </p:nvPr>
        </p:nvSpPr>
        <p:spPr/>
        <p:txBody>
          <a:bodyPr/>
          <a:lstStyle/>
          <a:p>
            <a:r>
              <a:rPr lang="en-US" dirty="0"/>
              <a:t>Vertical Facilitation </a:t>
            </a:r>
            <a:endParaRPr lang="en-CA" dirty="0"/>
          </a:p>
        </p:txBody>
      </p:sp>
      <p:sp>
        <p:nvSpPr>
          <p:cNvPr id="4" name="Content Placeholder 3">
            <a:extLst>
              <a:ext uri="{FF2B5EF4-FFF2-40B4-BE49-F238E27FC236}">
                <a16:creationId xmlns:a16="http://schemas.microsoft.com/office/drawing/2014/main" xmlns="" id="{F0BED362-20D3-D12A-9892-CFAD7CB352C7}"/>
              </a:ext>
            </a:extLst>
          </p:cNvPr>
          <p:cNvSpPr>
            <a:spLocks noGrp="1"/>
          </p:cNvSpPr>
          <p:nvPr>
            <p:ph sz="half" idx="2"/>
          </p:nvPr>
        </p:nvSpPr>
        <p:spPr/>
        <p:txBody>
          <a:bodyPr/>
          <a:lstStyle/>
          <a:p>
            <a:r>
              <a:rPr lang="en-US" dirty="0"/>
              <a:t>We have the right answer</a:t>
            </a:r>
          </a:p>
          <a:p>
            <a:pPr lvl="1"/>
            <a:r>
              <a:rPr lang="en-US" dirty="0"/>
              <a:t>Upside: Expertise and decisiveness</a:t>
            </a:r>
          </a:p>
          <a:p>
            <a:pPr lvl="1"/>
            <a:r>
              <a:rPr lang="en-US" dirty="0"/>
              <a:t>Downside: Groupthink and repudiation</a:t>
            </a:r>
          </a:p>
          <a:p>
            <a:pPr lvl="1"/>
            <a:endParaRPr lang="en-US" dirty="0"/>
          </a:p>
          <a:p>
            <a:r>
              <a:rPr lang="en-US" dirty="0"/>
              <a:t>To shift towards horizontal INQUIRE</a:t>
            </a:r>
            <a:endParaRPr lang="en-CA" dirty="0"/>
          </a:p>
        </p:txBody>
      </p:sp>
      <p:sp>
        <p:nvSpPr>
          <p:cNvPr id="5" name="Text Placeholder 4">
            <a:extLst>
              <a:ext uri="{FF2B5EF4-FFF2-40B4-BE49-F238E27FC236}">
                <a16:creationId xmlns:a16="http://schemas.microsoft.com/office/drawing/2014/main" xmlns="" id="{0EB26A60-4753-8788-18D0-5E7811C0C739}"/>
              </a:ext>
            </a:extLst>
          </p:cNvPr>
          <p:cNvSpPr>
            <a:spLocks noGrp="1"/>
          </p:cNvSpPr>
          <p:nvPr>
            <p:ph type="body" sz="quarter" idx="3"/>
          </p:nvPr>
        </p:nvSpPr>
        <p:spPr/>
        <p:txBody>
          <a:bodyPr/>
          <a:lstStyle/>
          <a:p>
            <a:r>
              <a:rPr lang="en-US" dirty="0"/>
              <a:t>Horizontal Facilitation</a:t>
            </a:r>
            <a:endParaRPr lang="en-CA" dirty="0"/>
          </a:p>
        </p:txBody>
      </p:sp>
      <p:sp>
        <p:nvSpPr>
          <p:cNvPr id="6" name="Content Placeholder 5">
            <a:extLst>
              <a:ext uri="{FF2B5EF4-FFF2-40B4-BE49-F238E27FC236}">
                <a16:creationId xmlns:a16="http://schemas.microsoft.com/office/drawing/2014/main" xmlns="" id="{DC716E4E-EBD9-4096-986A-264E4D9147C3}"/>
              </a:ext>
            </a:extLst>
          </p:cNvPr>
          <p:cNvSpPr>
            <a:spLocks noGrp="1"/>
          </p:cNvSpPr>
          <p:nvPr>
            <p:ph sz="quarter" idx="4"/>
          </p:nvPr>
        </p:nvSpPr>
        <p:spPr/>
        <p:txBody>
          <a:bodyPr/>
          <a:lstStyle/>
          <a:p>
            <a:r>
              <a:rPr lang="en-US" dirty="0"/>
              <a:t>We each have our own answer</a:t>
            </a:r>
          </a:p>
          <a:p>
            <a:pPr lvl="1"/>
            <a:r>
              <a:rPr lang="en-US" dirty="0"/>
              <a:t>Upside: diversity and inclusion</a:t>
            </a:r>
          </a:p>
          <a:p>
            <a:pPr lvl="1"/>
            <a:r>
              <a:rPr lang="en-US" dirty="0"/>
              <a:t>Downside: Cacophony and indecision</a:t>
            </a:r>
          </a:p>
          <a:p>
            <a:pPr lvl="1"/>
            <a:endParaRPr lang="en-US" dirty="0"/>
          </a:p>
          <a:p>
            <a:r>
              <a:rPr lang="en-US" dirty="0"/>
              <a:t>To shift towards vertical ADVOCATE</a:t>
            </a:r>
            <a:endParaRPr lang="en-CA" dirty="0"/>
          </a:p>
        </p:txBody>
      </p:sp>
      <p:sp>
        <p:nvSpPr>
          <p:cNvPr id="7" name="Footer Placeholder 6">
            <a:extLst>
              <a:ext uri="{FF2B5EF4-FFF2-40B4-BE49-F238E27FC236}">
                <a16:creationId xmlns:a16="http://schemas.microsoft.com/office/drawing/2014/main" xmlns="" id="{26EE4A36-37ED-504D-9E12-D7A5F603DE27}"/>
              </a:ext>
            </a:extLst>
          </p:cNvPr>
          <p:cNvSpPr>
            <a:spLocks noGrp="1"/>
          </p:cNvSpPr>
          <p:nvPr>
            <p:ph type="ftr" sz="quarter" idx="11"/>
          </p:nvPr>
        </p:nvSpPr>
        <p:spPr/>
        <p:txBody>
          <a:bodyPr/>
          <a:lstStyle/>
          <a:p>
            <a:r>
              <a:rPr lang="en-US" dirty="0"/>
              <a:t>Copyright: Victoria Smith and Nancy Cameron</a:t>
            </a:r>
            <a:endParaRPr lang="en-CA" dirty="0"/>
          </a:p>
        </p:txBody>
      </p:sp>
      <p:sp>
        <p:nvSpPr>
          <p:cNvPr id="8" name="Slide Number Placeholder 7">
            <a:extLst>
              <a:ext uri="{FF2B5EF4-FFF2-40B4-BE49-F238E27FC236}">
                <a16:creationId xmlns:a16="http://schemas.microsoft.com/office/drawing/2014/main" xmlns="" id="{C78F9095-3DC6-85B0-F391-E77046536963}"/>
              </a:ext>
            </a:extLst>
          </p:cNvPr>
          <p:cNvSpPr>
            <a:spLocks noGrp="1"/>
          </p:cNvSpPr>
          <p:nvPr>
            <p:ph type="sldNum" sz="quarter" idx="12"/>
          </p:nvPr>
        </p:nvSpPr>
        <p:spPr/>
        <p:txBody>
          <a:bodyPr/>
          <a:lstStyle/>
          <a:p>
            <a:fld id="{6C3DED61-E67D-43D5-B462-016E214A9E97}" type="slidenum">
              <a:rPr lang="en-CA" smtClean="0"/>
              <a:pPr/>
              <a:t>10</a:t>
            </a:fld>
            <a:endParaRPr lang="en-CA"/>
          </a:p>
        </p:txBody>
      </p:sp>
    </p:spTree>
    <p:extLst>
      <p:ext uri="{BB962C8B-B14F-4D97-AF65-F5344CB8AC3E}">
        <p14:creationId xmlns:p14="http://schemas.microsoft.com/office/powerpoint/2010/main" xmlns="" val="2308263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6327C2-7CCF-1674-8513-71D088429ED9}"/>
              </a:ext>
            </a:extLst>
          </p:cNvPr>
          <p:cNvSpPr>
            <a:spLocks noGrp="1"/>
          </p:cNvSpPr>
          <p:nvPr>
            <p:ph type="title"/>
          </p:nvPr>
        </p:nvSpPr>
        <p:spPr/>
        <p:txBody>
          <a:bodyPr/>
          <a:lstStyle/>
          <a:p>
            <a:pPr algn="ctr"/>
            <a:r>
              <a:rPr lang="en-US" dirty="0"/>
              <a:t>How do we define success?</a:t>
            </a:r>
            <a:endParaRPr lang="en-CA" dirty="0"/>
          </a:p>
        </p:txBody>
      </p:sp>
      <p:sp>
        <p:nvSpPr>
          <p:cNvPr id="3" name="Text Placeholder 2">
            <a:extLst>
              <a:ext uri="{FF2B5EF4-FFF2-40B4-BE49-F238E27FC236}">
                <a16:creationId xmlns:a16="http://schemas.microsoft.com/office/drawing/2014/main" xmlns="" id="{3AD6CCF5-CD17-C09D-9605-56FF7F5BC31E}"/>
              </a:ext>
            </a:extLst>
          </p:cNvPr>
          <p:cNvSpPr>
            <a:spLocks noGrp="1"/>
          </p:cNvSpPr>
          <p:nvPr>
            <p:ph type="body" idx="1"/>
          </p:nvPr>
        </p:nvSpPr>
        <p:spPr/>
        <p:txBody>
          <a:bodyPr/>
          <a:lstStyle/>
          <a:p>
            <a:r>
              <a:rPr lang="en-US" dirty="0"/>
              <a:t>Vertical Facilitation</a:t>
            </a:r>
            <a:endParaRPr lang="en-CA" dirty="0"/>
          </a:p>
        </p:txBody>
      </p:sp>
      <p:sp>
        <p:nvSpPr>
          <p:cNvPr id="4" name="Content Placeholder 3">
            <a:extLst>
              <a:ext uri="{FF2B5EF4-FFF2-40B4-BE49-F238E27FC236}">
                <a16:creationId xmlns:a16="http://schemas.microsoft.com/office/drawing/2014/main" xmlns="" id="{BD5D13A6-237F-7B5D-7655-7FBE6DD60AD4}"/>
              </a:ext>
            </a:extLst>
          </p:cNvPr>
          <p:cNvSpPr>
            <a:spLocks noGrp="1"/>
          </p:cNvSpPr>
          <p:nvPr>
            <p:ph sz="half" idx="2"/>
          </p:nvPr>
        </p:nvSpPr>
        <p:spPr/>
        <p:txBody>
          <a:bodyPr/>
          <a:lstStyle/>
          <a:p>
            <a:r>
              <a:rPr lang="en-US" dirty="0"/>
              <a:t>We need to agree</a:t>
            </a:r>
          </a:p>
          <a:p>
            <a:pPr lvl="1"/>
            <a:r>
              <a:rPr lang="en-US" dirty="0"/>
              <a:t>Upside: Finish line</a:t>
            </a:r>
          </a:p>
          <a:p>
            <a:pPr lvl="1"/>
            <a:r>
              <a:rPr lang="en-US" dirty="0"/>
              <a:t>Downside: Impasse or poor agreement</a:t>
            </a:r>
          </a:p>
          <a:p>
            <a:endParaRPr lang="en-US" dirty="0"/>
          </a:p>
          <a:p>
            <a:endParaRPr lang="en-US" dirty="0"/>
          </a:p>
          <a:p>
            <a:r>
              <a:rPr lang="en-US" dirty="0"/>
              <a:t>To shift towards horizontal - ADVANCE HOW. </a:t>
            </a:r>
          </a:p>
          <a:p>
            <a:endParaRPr lang="en-CA" dirty="0"/>
          </a:p>
        </p:txBody>
      </p:sp>
      <p:sp>
        <p:nvSpPr>
          <p:cNvPr id="5" name="Text Placeholder 4">
            <a:extLst>
              <a:ext uri="{FF2B5EF4-FFF2-40B4-BE49-F238E27FC236}">
                <a16:creationId xmlns:a16="http://schemas.microsoft.com/office/drawing/2014/main" xmlns="" id="{9870F6B5-9472-4818-65A8-EBAD72A67292}"/>
              </a:ext>
            </a:extLst>
          </p:cNvPr>
          <p:cNvSpPr>
            <a:spLocks noGrp="1"/>
          </p:cNvSpPr>
          <p:nvPr>
            <p:ph type="body" sz="quarter" idx="3"/>
          </p:nvPr>
        </p:nvSpPr>
        <p:spPr/>
        <p:txBody>
          <a:bodyPr/>
          <a:lstStyle/>
          <a:p>
            <a:r>
              <a:rPr lang="en-US" dirty="0"/>
              <a:t>Horizontal Facilitation</a:t>
            </a:r>
            <a:endParaRPr lang="en-CA" dirty="0"/>
          </a:p>
        </p:txBody>
      </p:sp>
      <p:sp>
        <p:nvSpPr>
          <p:cNvPr id="6" name="Content Placeholder 5">
            <a:extLst>
              <a:ext uri="{FF2B5EF4-FFF2-40B4-BE49-F238E27FC236}">
                <a16:creationId xmlns:a16="http://schemas.microsoft.com/office/drawing/2014/main" xmlns="" id="{D503EA32-C4C3-B889-2812-20D7BA228278}"/>
              </a:ext>
            </a:extLst>
          </p:cNvPr>
          <p:cNvSpPr>
            <a:spLocks noGrp="1"/>
          </p:cNvSpPr>
          <p:nvPr>
            <p:ph sz="quarter" idx="4"/>
          </p:nvPr>
        </p:nvSpPr>
        <p:spPr>
          <a:xfrm>
            <a:off x="6172200" y="2626995"/>
            <a:ext cx="5183188" cy="3684588"/>
          </a:xfrm>
        </p:spPr>
        <p:txBody>
          <a:bodyPr/>
          <a:lstStyle/>
          <a:p>
            <a:r>
              <a:rPr lang="en-US" dirty="0"/>
              <a:t>We each need to keep moving AND stay in relationship</a:t>
            </a:r>
          </a:p>
          <a:p>
            <a:pPr lvl="1"/>
            <a:r>
              <a:rPr lang="en-US" dirty="0"/>
              <a:t>Upside: Pragmatic</a:t>
            </a:r>
          </a:p>
          <a:p>
            <a:pPr lvl="1"/>
            <a:r>
              <a:rPr lang="en-US" dirty="0"/>
              <a:t>Downside: Dispersion, process fatigue</a:t>
            </a:r>
          </a:p>
          <a:p>
            <a:pPr lvl="1"/>
            <a:endParaRPr lang="en-US" dirty="0"/>
          </a:p>
          <a:p>
            <a:r>
              <a:rPr lang="en-US" dirty="0"/>
              <a:t>To shift towards vertical - CONCLUDE HOW. </a:t>
            </a:r>
          </a:p>
          <a:p>
            <a:endParaRPr lang="en-CA" dirty="0"/>
          </a:p>
        </p:txBody>
      </p:sp>
      <p:sp>
        <p:nvSpPr>
          <p:cNvPr id="7" name="Footer Placeholder 6">
            <a:extLst>
              <a:ext uri="{FF2B5EF4-FFF2-40B4-BE49-F238E27FC236}">
                <a16:creationId xmlns:a16="http://schemas.microsoft.com/office/drawing/2014/main" xmlns="" id="{1704FB3E-96C0-E38D-791C-6C33CE61DB96}"/>
              </a:ext>
            </a:extLst>
          </p:cNvPr>
          <p:cNvSpPr>
            <a:spLocks noGrp="1"/>
          </p:cNvSpPr>
          <p:nvPr>
            <p:ph type="ftr" sz="quarter" idx="11"/>
          </p:nvPr>
        </p:nvSpPr>
        <p:spPr/>
        <p:txBody>
          <a:bodyPr/>
          <a:lstStyle/>
          <a:p>
            <a:r>
              <a:rPr lang="en-US" dirty="0"/>
              <a:t>Copyright: Victoria Smith and Nancy Cameron</a:t>
            </a:r>
            <a:endParaRPr lang="en-CA" dirty="0"/>
          </a:p>
        </p:txBody>
      </p:sp>
      <p:sp>
        <p:nvSpPr>
          <p:cNvPr id="8" name="Slide Number Placeholder 7">
            <a:extLst>
              <a:ext uri="{FF2B5EF4-FFF2-40B4-BE49-F238E27FC236}">
                <a16:creationId xmlns:a16="http://schemas.microsoft.com/office/drawing/2014/main" xmlns="" id="{0A6D0AC6-CA20-80BF-5132-50714A0996EB}"/>
              </a:ext>
            </a:extLst>
          </p:cNvPr>
          <p:cNvSpPr>
            <a:spLocks noGrp="1"/>
          </p:cNvSpPr>
          <p:nvPr>
            <p:ph type="sldNum" sz="quarter" idx="12"/>
          </p:nvPr>
        </p:nvSpPr>
        <p:spPr/>
        <p:txBody>
          <a:bodyPr/>
          <a:lstStyle/>
          <a:p>
            <a:fld id="{6C3DED61-E67D-43D5-B462-016E214A9E97}" type="slidenum">
              <a:rPr lang="en-CA" smtClean="0"/>
              <a:pPr/>
              <a:t>11</a:t>
            </a:fld>
            <a:endParaRPr lang="en-CA"/>
          </a:p>
        </p:txBody>
      </p:sp>
    </p:spTree>
    <p:extLst>
      <p:ext uri="{BB962C8B-B14F-4D97-AF65-F5344CB8AC3E}">
        <p14:creationId xmlns:p14="http://schemas.microsoft.com/office/powerpoint/2010/main" xmlns="" val="1533349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trellis">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CDE1A-8738-8533-C801-D875B75F211C}"/>
              </a:ext>
            </a:extLst>
          </p:cNvPr>
          <p:cNvSpPr>
            <a:spLocks noGrp="1"/>
          </p:cNvSpPr>
          <p:nvPr>
            <p:ph type="title"/>
          </p:nvPr>
        </p:nvSpPr>
        <p:spPr/>
        <p:txBody>
          <a:bodyPr/>
          <a:lstStyle/>
          <a:p>
            <a:pPr algn="ctr"/>
            <a:r>
              <a:rPr lang="en-US" dirty="0"/>
              <a:t>How do we get from here to there?</a:t>
            </a:r>
            <a:endParaRPr lang="en-CA" dirty="0"/>
          </a:p>
        </p:txBody>
      </p:sp>
      <p:sp>
        <p:nvSpPr>
          <p:cNvPr id="3" name="Text Placeholder 2">
            <a:extLst>
              <a:ext uri="{FF2B5EF4-FFF2-40B4-BE49-F238E27FC236}">
                <a16:creationId xmlns:a16="http://schemas.microsoft.com/office/drawing/2014/main" xmlns="" id="{21767470-D149-1435-189A-DF3D4B4F2583}"/>
              </a:ext>
            </a:extLst>
          </p:cNvPr>
          <p:cNvSpPr>
            <a:spLocks noGrp="1"/>
          </p:cNvSpPr>
          <p:nvPr>
            <p:ph type="body" idx="1"/>
          </p:nvPr>
        </p:nvSpPr>
        <p:spPr/>
        <p:txBody>
          <a:bodyPr/>
          <a:lstStyle/>
          <a:p>
            <a:r>
              <a:rPr lang="en-US" dirty="0"/>
              <a:t>Vertical Facilitation</a:t>
            </a:r>
            <a:endParaRPr lang="en-CA" dirty="0"/>
          </a:p>
        </p:txBody>
      </p:sp>
      <p:sp>
        <p:nvSpPr>
          <p:cNvPr id="4" name="Content Placeholder 3">
            <a:extLst>
              <a:ext uri="{FF2B5EF4-FFF2-40B4-BE49-F238E27FC236}">
                <a16:creationId xmlns:a16="http://schemas.microsoft.com/office/drawing/2014/main" xmlns="" id="{7A66D0A2-F78E-1A8E-E5D0-0C40397FA880}"/>
              </a:ext>
            </a:extLst>
          </p:cNvPr>
          <p:cNvSpPr>
            <a:spLocks noGrp="1"/>
          </p:cNvSpPr>
          <p:nvPr>
            <p:ph sz="half" idx="2"/>
          </p:nvPr>
        </p:nvSpPr>
        <p:spPr/>
        <p:txBody>
          <a:bodyPr/>
          <a:lstStyle/>
          <a:p>
            <a:r>
              <a:rPr lang="en-US" dirty="0"/>
              <a:t>We know the way</a:t>
            </a:r>
          </a:p>
          <a:p>
            <a:pPr lvl="1"/>
            <a:r>
              <a:rPr lang="en-US" dirty="0"/>
              <a:t>Upside:  A clear route</a:t>
            </a:r>
          </a:p>
          <a:p>
            <a:pPr lvl="1"/>
            <a:r>
              <a:rPr lang="en-US" dirty="0"/>
              <a:t>Downside: Dead end and over a cliff</a:t>
            </a:r>
          </a:p>
          <a:p>
            <a:pPr marL="228600" lvl="1" indent="0">
              <a:buNone/>
            </a:pPr>
            <a:endParaRPr lang="en-US" dirty="0"/>
          </a:p>
          <a:p>
            <a:r>
              <a:rPr lang="en-CA" dirty="0"/>
              <a:t>To shift towards horizontal: </a:t>
            </a:r>
            <a:r>
              <a:rPr lang="en-US" dirty="0"/>
              <a:t>BE CURIOUS, DISCOVERY, ITERATIVE STEPS</a:t>
            </a:r>
            <a:endParaRPr lang="en-CA" dirty="0"/>
          </a:p>
        </p:txBody>
      </p:sp>
      <p:sp>
        <p:nvSpPr>
          <p:cNvPr id="5" name="Text Placeholder 4">
            <a:extLst>
              <a:ext uri="{FF2B5EF4-FFF2-40B4-BE49-F238E27FC236}">
                <a16:creationId xmlns:a16="http://schemas.microsoft.com/office/drawing/2014/main" xmlns="" id="{3B27709D-E2F0-E609-BC8F-1CA2F12208D9}"/>
              </a:ext>
            </a:extLst>
          </p:cNvPr>
          <p:cNvSpPr>
            <a:spLocks noGrp="1"/>
          </p:cNvSpPr>
          <p:nvPr>
            <p:ph type="body" sz="quarter" idx="3"/>
          </p:nvPr>
        </p:nvSpPr>
        <p:spPr/>
        <p:txBody>
          <a:bodyPr/>
          <a:lstStyle/>
          <a:p>
            <a:r>
              <a:rPr lang="en-US" dirty="0"/>
              <a:t>Horizontal Facilitation</a:t>
            </a:r>
            <a:endParaRPr lang="en-CA" dirty="0"/>
          </a:p>
        </p:txBody>
      </p:sp>
      <p:sp>
        <p:nvSpPr>
          <p:cNvPr id="6" name="Content Placeholder 5">
            <a:extLst>
              <a:ext uri="{FF2B5EF4-FFF2-40B4-BE49-F238E27FC236}">
                <a16:creationId xmlns:a16="http://schemas.microsoft.com/office/drawing/2014/main" xmlns="" id="{32ACAEB3-7D4F-CEB6-D971-F62F986E8474}"/>
              </a:ext>
            </a:extLst>
          </p:cNvPr>
          <p:cNvSpPr>
            <a:spLocks noGrp="1"/>
          </p:cNvSpPr>
          <p:nvPr>
            <p:ph sz="quarter" idx="4"/>
          </p:nvPr>
        </p:nvSpPr>
        <p:spPr/>
        <p:txBody>
          <a:bodyPr/>
          <a:lstStyle/>
          <a:p>
            <a:r>
              <a:rPr lang="en-US" dirty="0"/>
              <a:t>We will find our way as we go</a:t>
            </a:r>
          </a:p>
          <a:p>
            <a:pPr lvl="1"/>
            <a:r>
              <a:rPr lang="en-US" dirty="0"/>
              <a:t>Upside: Flexibility</a:t>
            </a:r>
          </a:p>
          <a:p>
            <a:pPr lvl="1"/>
            <a:r>
              <a:rPr lang="en-US" dirty="0"/>
              <a:t>Downside: Divergence and disorganization</a:t>
            </a:r>
          </a:p>
          <a:p>
            <a:pPr lvl="1"/>
            <a:endParaRPr lang="en-US" dirty="0"/>
          </a:p>
          <a:p>
            <a:r>
              <a:rPr lang="en-US" dirty="0"/>
              <a:t>To shift towards vertical: MAP,  AGENDA</a:t>
            </a:r>
          </a:p>
          <a:p>
            <a:pPr marL="0" indent="0">
              <a:buNone/>
            </a:pPr>
            <a:endParaRPr lang="en-US" dirty="0"/>
          </a:p>
        </p:txBody>
      </p:sp>
      <p:sp>
        <p:nvSpPr>
          <p:cNvPr id="7" name="Footer Placeholder 6">
            <a:extLst>
              <a:ext uri="{FF2B5EF4-FFF2-40B4-BE49-F238E27FC236}">
                <a16:creationId xmlns:a16="http://schemas.microsoft.com/office/drawing/2014/main" xmlns="" id="{E18E6C81-1BA2-2448-FA66-CF42906CB62A}"/>
              </a:ext>
            </a:extLst>
          </p:cNvPr>
          <p:cNvSpPr>
            <a:spLocks noGrp="1"/>
          </p:cNvSpPr>
          <p:nvPr>
            <p:ph type="ftr" sz="quarter" idx="11"/>
          </p:nvPr>
        </p:nvSpPr>
        <p:spPr>
          <a:xfrm>
            <a:off x="1571625" y="6263640"/>
            <a:ext cx="5901189" cy="320040"/>
          </a:xfrm>
        </p:spPr>
        <p:txBody>
          <a:bodyPr/>
          <a:lstStyle/>
          <a:p>
            <a:r>
              <a:rPr lang="en-US" dirty="0"/>
              <a:t>Copyright: Victoria Smith and Nancy Cameron</a:t>
            </a:r>
            <a:endParaRPr lang="en-CA" dirty="0"/>
          </a:p>
        </p:txBody>
      </p:sp>
      <p:sp>
        <p:nvSpPr>
          <p:cNvPr id="8" name="Slide Number Placeholder 7">
            <a:extLst>
              <a:ext uri="{FF2B5EF4-FFF2-40B4-BE49-F238E27FC236}">
                <a16:creationId xmlns:a16="http://schemas.microsoft.com/office/drawing/2014/main" xmlns="" id="{84102CAF-866C-485F-634E-59E51E38C5B4}"/>
              </a:ext>
            </a:extLst>
          </p:cNvPr>
          <p:cNvSpPr>
            <a:spLocks noGrp="1"/>
          </p:cNvSpPr>
          <p:nvPr>
            <p:ph type="sldNum" sz="quarter" idx="12"/>
          </p:nvPr>
        </p:nvSpPr>
        <p:spPr/>
        <p:txBody>
          <a:bodyPr/>
          <a:lstStyle/>
          <a:p>
            <a:fld id="{6C3DED61-E67D-43D5-B462-016E214A9E97}" type="slidenum">
              <a:rPr lang="en-CA" smtClean="0"/>
              <a:pPr/>
              <a:t>12</a:t>
            </a:fld>
            <a:endParaRPr lang="en-CA"/>
          </a:p>
        </p:txBody>
      </p:sp>
    </p:spTree>
    <p:extLst>
      <p:ext uri="{BB962C8B-B14F-4D97-AF65-F5344CB8AC3E}">
        <p14:creationId xmlns:p14="http://schemas.microsoft.com/office/powerpoint/2010/main" xmlns="" val="2925950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C9AC9F-564F-7928-D90B-037E32F07603}"/>
              </a:ext>
            </a:extLst>
          </p:cNvPr>
          <p:cNvSpPr>
            <a:spLocks noGrp="1"/>
          </p:cNvSpPr>
          <p:nvPr>
            <p:ph type="title"/>
          </p:nvPr>
        </p:nvSpPr>
        <p:spPr>
          <a:xfrm>
            <a:off x="839788" y="301841"/>
            <a:ext cx="10515600" cy="1686757"/>
          </a:xfrm>
        </p:spPr>
        <p:txBody>
          <a:bodyPr>
            <a:normAutofit/>
          </a:bodyPr>
          <a:lstStyle/>
          <a:p>
            <a:pPr algn="ctr"/>
            <a:r>
              <a:rPr lang="en-US" dirty="0"/>
              <a:t>How do we decide who does what?</a:t>
            </a:r>
            <a:br>
              <a:rPr lang="en-US" dirty="0"/>
            </a:br>
            <a:endParaRPr lang="en-CA" sz="3600" dirty="0"/>
          </a:p>
        </p:txBody>
      </p:sp>
      <p:sp>
        <p:nvSpPr>
          <p:cNvPr id="3" name="Text Placeholder 2">
            <a:extLst>
              <a:ext uri="{FF2B5EF4-FFF2-40B4-BE49-F238E27FC236}">
                <a16:creationId xmlns:a16="http://schemas.microsoft.com/office/drawing/2014/main" xmlns="" id="{CED4820C-C7B6-9E2D-793D-97097D73A91C}"/>
              </a:ext>
            </a:extLst>
          </p:cNvPr>
          <p:cNvSpPr>
            <a:spLocks noGrp="1"/>
          </p:cNvSpPr>
          <p:nvPr>
            <p:ph type="body" idx="1"/>
          </p:nvPr>
        </p:nvSpPr>
        <p:spPr/>
        <p:txBody>
          <a:bodyPr/>
          <a:lstStyle/>
          <a:p>
            <a:r>
              <a:rPr lang="en-US" dirty="0"/>
              <a:t>Vertical Facilitation</a:t>
            </a:r>
            <a:endParaRPr lang="en-CA" dirty="0"/>
          </a:p>
        </p:txBody>
      </p:sp>
      <p:sp>
        <p:nvSpPr>
          <p:cNvPr id="4" name="Content Placeholder 3">
            <a:extLst>
              <a:ext uri="{FF2B5EF4-FFF2-40B4-BE49-F238E27FC236}">
                <a16:creationId xmlns:a16="http://schemas.microsoft.com/office/drawing/2014/main" xmlns="" id="{AEC077E6-79E3-24BB-0209-AAE0D40833FE}"/>
              </a:ext>
            </a:extLst>
          </p:cNvPr>
          <p:cNvSpPr>
            <a:spLocks noGrp="1"/>
          </p:cNvSpPr>
          <p:nvPr>
            <p:ph sz="half" idx="2"/>
          </p:nvPr>
        </p:nvSpPr>
        <p:spPr/>
        <p:txBody>
          <a:bodyPr>
            <a:normAutofit lnSpcReduction="10000"/>
          </a:bodyPr>
          <a:lstStyle/>
          <a:p>
            <a:r>
              <a:rPr lang="en-US" dirty="0"/>
              <a:t>The professionals decide</a:t>
            </a:r>
          </a:p>
          <a:p>
            <a:r>
              <a:rPr lang="en-US" dirty="0"/>
              <a:t>Upside:  Authority and alignment</a:t>
            </a:r>
          </a:p>
          <a:p>
            <a:r>
              <a:rPr lang="en-US" dirty="0"/>
              <a:t>Downside:  Subordination, insubordination (non-compliance)</a:t>
            </a:r>
          </a:p>
          <a:p>
            <a:r>
              <a:rPr lang="en-US" dirty="0"/>
              <a:t>To shift towards the horizontal - ACCOMPANY (SUPPORT FROM BEHIND) </a:t>
            </a:r>
            <a:endParaRPr lang="en-CA" dirty="0"/>
          </a:p>
        </p:txBody>
      </p:sp>
      <p:sp>
        <p:nvSpPr>
          <p:cNvPr id="5" name="Text Placeholder 4">
            <a:extLst>
              <a:ext uri="{FF2B5EF4-FFF2-40B4-BE49-F238E27FC236}">
                <a16:creationId xmlns:a16="http://schemas.microsoft.com/office/drawing/2014/main" xmlns="" id="{AE7134B1-95DF-348F-8CBA-7B1DF83FB2F0}"/>
              </a:ext>
            </a:extLst>
          </p:cNvPr>
          <p:cNvSpPr>
            <a:spLocks noGrp="1"/>
          </p:cNvSpPr>
          <p:nvPr>
            <p:ph type="body" sz="quarter" idx="3"/>
          </p:nvPr>
        </p:nvSpPr>
        <p:spPr/>
        <p:txBody>
          <a:bodyPr/>
          <a:lstStyle/>
          <a:p>
            <a:r>
              <a:rPr lang="en-US" dirty="0"/>
              <a:t>Horizontal facilitation</a:t>
            </a:r>
            <a:endParaRPr lang="en-CA" dirty="0"/>
          </a:p>
        </p:txBody>
      </p:sp>
      <p:sp>
        <p:nvSpPr>
          <p:cNvPr id="6" name="Content Placeholder 5">
            <a:extLst>
              <a:ext uri="{FF2B5EF4-FFF2-40B4-BE49-F238E27FC236}">
                <a16:creationId xmlns:a16="http://schemas.microsoft.com/office/drawing/2014/main" xmlns="" id="{83CE5243-164D-5755-801D-016D6C2A7E60}"/>
              </a:ext>
            </a:extLst>
          </p:cNvPr>
          <p:cNvSpPr>
            <a:spLocks noGrp="1"/>
          </p:cNvSpPr>
          <p:nvPr>
            <p:ph sz="quarter" idx="4"/>
          </p:nvPr>
        </p:nvSpPr>
        <p:spPr/>
        <p:txBody>
          <a:bodyPr>
            <a:normAutofit lnSpcReduction="10000"/>
          </a:bodyPr>
          <a:lstStyle/>
          <a:p>
            <a:r>
              <a:rPr lang="en-US" dirty="0"/>
              <a:t>We decide for ourselves</a:t>
            </a:r>
          </a:p>
          <a:p>
            <a:r>
              <a:rPr lang="en-US" dirty="0"/>
              <a:t>Upside: Self-motivated action</a:t>
            </a:r>
          </a:p>
          <a:p>
            <a:r>
              <a:rPr lang="en-US" dirty="0"/>
              <a:t>Downside: Separateness, misalignment</a:t>
            </a:r>
          </a:p>
          <a:p>
            <a:r>
              <a:rPr lang="en-US" dirty="0"/>
              <a:t>To shift towards the vertical - DIRECT</a:t>
            </a:r>
            <a:endParaRPr lang="en-CA" dirty="0"/>
          </a:p>
        </p:txBody>
      </p:sp>
      <p:sp>
        <p:nvSpPr>
          <p:cNvPr id="7" name="Footer Placeholder 6">
            <a:extLst>
              <a:ext uri="{FF2B5EF4-FFF2-40B4-BE49-F238E27FC236}">
                <a16:creationId xmlns:a16="http://schemas.microsoft.com/office/drawing/2014/main" xmlns="" id="{95D8FDDB-03E6-B2F3-9A02-4B03CFE3C190}"/>
              </a:ext>
            </a:extLst>
          </p:cNvPr>
          <p:cNvSpPr>
            <a:spLocks noGrp="1"/>
          </p:cNvSpPr>
          <p:nvPr>
            <p:ph type="ftr" sz="quarter" idx="11"/>
          </p:nvPr>
        </p:nvSpPr>
        <p:spPr/>
        <p:txBody>
          <a:bodyPr/>
          <a:lstStyle/>
          <a:p>
            <a:r>
              <a:rPr lang="en-US" dirty="0"/>
              <a:t>Copyright: Victoria Smith and Nancy Cameron</a:t>
            </a:r>
            <a:endParaRPr lang="en-CA" dirty="0"/>
          </a:p>
        </p:txBody>
      </p:sp>
      <p:sp>
        <p:nvSpPr>
          <p:cNvPr id="8" name="Slide Number Placeholder 7">
            <a:extLst>
              <a:ext uri="{FF2B5EF4-FFF2-40B4-BE49-F238E27FC236}">
                <a16:creationId xmlns:a16="http://schemas.microsoft.com/office/drawing/2014/main" xmlns="" id="{4481B076-B90F-F1FE-B328-62B49AB174F1}"/>
              </a:ext>
            </a:extLst>
          </p:cNvPr>
          <p:cNvSpPr>
            <a:spLocks noGrp="1"/>
          </p:cNvSpPr>
          <p:nvPr>
            <p:ph type="sldNum" sz="quarter" idx="12"/>
          </p:nvPr>
        </p:nvSpPr>
        <p:spPr/>
        <p:txBody>
          <a:bodyPr/>
          <a:lstStyle/>
          <a:p>
            <a:fld id="{6C3DED61-E67D-43D5-B462-016E214A9E97}" type="slidenum">
              <a:rPr lang="en-CA" smtClean="0"/>
              <a:pPr/>
              <a:t>13</a:t>
            </a:fld>
            <a:endParaRPr lang="en-CA"/>
          </a:p>
        </p:txBody>
      </p:sp>
    </p:spTree>
    <p:extLst>
      <p:ext uri="{BB962C8B-B14F-4D97-AF65-F5344CB8AC3E}">
        <p14:creationId xmlns:p14="http://schemas.microsoft.com/office/powerpoint/2010/main" xmlns="" val="286972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4E1BEB12-92AF-4445-98AD-4C7756E7C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0522C2C-7B5C-48A7-A969-03941E5D2E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3">
            <a:extLst>
              <a:ext uri="{FF2B5EF4-FFF2-40B4-BE49-F238E27FC236}">
                <a16:creationId xmlns:a16="http://schemas.microsoft.com/office/drawing/2014/main" xmlns="" id="{9C682A1A-5B2D-4111-BBD6-62016563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D6EE29F2-D77F-4BD0-A20B-334D316A1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xmlns="" id="{22D09ED2-868F-42C6-866E-F92E0CEF31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xmlns="" id="{CC5AF185-2DD9-96EC-E340-D8CBC64AA40B}"/>
              </a:ext>
            </a:extLst>
          </p:cNvPr>
          <p:cNvSpPr>
            <a:spLocks noGrp="1"/>
          </p:cNvSpPr>
          <p:nvPr>
            <p:ph type="ctrTitle"/>
          </p:nvPr>
        </p:nvSpPr>
        <p:spPr>
          <a:xfrm>
            <a:off x="4038600" y="1939159"/>
            <a:ext cx="7644627" cy="2751086"/>
          </a:xfrm>
        </p:spPr>
        <p:txBody>
          <a:bodyPr>
            <a:normAutofit/>
          </a:bodyPr>
          <a:lstStyle/>
          <a:p>
            <a:pPr algn="r"/>
            <a:r>
              <a:rPr lang="en-US" dirty="0"/>
              <a:t>A chance to work with vertical and horizontal facilitation</a:t>
            </a:r>
            <a:endParaRPr lang="en-CA"/>
          </a:p>
        </p:txBody>
      </p:sp>
      <p:sp>
        <p:nvSpPr>
          <p:cNvPr id="6" name="Subtitle 5">
            <a:extLst>
              <a:ext uri="{FF2B5EF4-FFF2-40B4-BE49-F238E27FC236}">
                <a16:creationId xmlns:a16="http://schemas.microsoft.com/office/drawing/2014/main" xmlns="" id="{731B74B8-A06F-1A21-8BC6-4DCD9851B56F}"/>
              </a:ext>
            </a:extLst>
          </p:cNvPr>
          <p:cNvSpPr>
            <a:spLocks noGrp="1"/>
          </p:cNvSpPr>
          <p:nvPr>
            <p:ph type="subTitle" idx="1"/>
          </p:nvPr>
        </p:nvSpPr>
        <p:spPr>
          <a:xfrm>
            <a:off x="4038600" y="4782320"/>
            <a:ext cx="7644627" cy="1329443"/>
          </a:xfrm>
        </p:spPr>
        <p:txBody>
          <a:bodyPr>
            <a:normAutofit/>
          </a:bodyPr>
          <a:lstStyle/>
          <a:p>
            <a:pPr algn="r"/>
            <a:r>
              <a:rPr lang="en-US" dirty="0"/>
              <a:t>Exercise #1</a:t>
            </a:r>
            <a:endParaRPr lang="en-CA"/>
          </a:p>
        </p:txBody>
      </p:sp>
      <p:sp>
        <p:nvSpPr>
          <p:cNvPr id="4" name="Footer Placeholder 3">
            <a:extLst>
              <a:ext uri="{FF2B5EF4-FFF2-40B4-BE49-F238E27FC236}">
                <a16:creationId xmlns:a16="http://schemas.microsoft.com/office/drawing/2014/main" xmlns="" id="{A2F48A20-E341-9D1F-B14B-C4074916BD1D}"/>
              </a:ext>
            </a:extLst>
          </p:cNvPr>
          <p:cNvSpPr>
            <a:spLocks noGrp="1"/>
          </p:cNvSpPr>
          <p:nvPr>
            <p:ph type="ftr" sz="quarter" idx="11"/>
          </p:nvPr>
        </p:nvSpPr>
        <p:spPr>
          <a:xfrm>
            <a:off x="3432313" y="6356350"/>
            <a:ext cx="4721087" cy="365125"/>
          </a:xfrm>
        </p:spPr>
        <p:txBody>
          <a:bodyPr>
            <a:normAutofit/>
          </a:bodyPr>
          <a:lstStyle/>
          <a:p>
            <a:pPr>
              <a:spcAft>
                <a:spcPts val="600"/>
              </a:spcAft>
            </a:pPr>
            <a:r>
              <a:rPr lang="en-US" dirty="0"/>
              <a:t>Copyright: Victoria Smith and Nancy Cameron</a:t>
            </a:r>
            <a:endParaRPr lang="en-CA"/>
          </a:p>
        </p:txBody>
      </p:sp>
      <p:sp>
        <p:nvSpPr>
          <p:cNvPr id="2" name="Slide Number Placeholder 1">
            <a:extLst>
              <a:ext uri="{FF2B5EF4-FFF2-40B4-BE49-F238E27FC236}">
                <a16:creationId xmlns:a16="http://schemas.microsoft.com/office/drawing/2014/main" xmlns="" id="{DE92AD1A-0310-C449-241B-E025DFC07CDC}"/>
              </a:ext>
            </a:extLst>
          </p:cNvPr>
          <p:cNvSpPr>
            <a:spLocks noGrp="1"/>
          </p:cNvSpPr>
          <p:nvPr>
            <p:ph type="sldNum" sz="quarter" idx="12"/>
          </p:nvPr>
        </p:nvSpPr>
        <p:spPr>
          <a:xfrm>
            <a:off x="8610600" y="6356350"/>
            <a:ext cx="2743200" cy="365125"/>
          </a:xfrm>
        </p:spPr>
        <p:txBody>
          <a:bodyPr>
            <a:normAutofit/>
          </a:bodyPr>
          <a:lstStyle/>
          <a:p>
            <a:pPr>
              <a:spcAft>
                <a:spcPts val="600"/>
              </a:spcAft>
            </a:pPr>
            <a:fld id="{6C3DED61-E67D-43D5-B462-016E214A9E97}" type="slidenum">
              <a:rPr lang="en-CA" smtClean="0"/>
              <a:pPr>
                <a:spcAft>
                  <a:spcPts val="600"/>
                </a:spcAft>
              </a:pPr>
              <a:t>14</a:t>
            </a:fld>
            <a:endParaRPr lang="en-CA"/>
          </a:p>
        </p:txBody>
      </p:sp>
    </p:spTree>
    <p:extLst>
      <p:ext uri="{BB962C8B-B14F-4D97-AF65-F5344CB8AC3E}">
        <p14:creationId xmlns:p14="http://schemas.microsoft.com/office/powerpoint/2010/main" xmlns="" val="259280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A5927CF-CDB0-8E26-45D2-8463475FCBED}"/>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Debrief Exercise #1</a:t>
            </a:r>
            <a:endParaRPr lang="en-CA" sz="4000">
              <a:solidFill>
                <a:srgbClr val="FFFFFF"/>
              </a:solidFill>
            </a:endParaRPr>
          </a:p>
        </p:txBody>
      </p:sp>
      <p:sp>
        <p:nvSpPr>
          <p:cNvPr id="3" name="Footer Placeholder 2">
            <a:extLst>
              <a:ext uri="{FF2B5EF4-FFF2-40B4-BE49-F238E27FC236}">
                <a16:creationId xmlns:a16="http://schemas.microsoft.com/office/drawing/2014/main" xmlns="" id="{2A4A70D6-3A4D-711E-7AED-BAFB2736841A}"/>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Copyright: Victoria Smith and Nancy Cameron</a:t>
            </a:r>
            <a:endParaRPr lang="en-CA" sz="1100">
              <a:solidFill>
                <a:srgbClr val="FFFFFF"/>
              </a:solidFill>
            </a:endParaRPr>
          </a:p>
        </p:txBody>
      </p:sp>
      <p:sp>
        <p:nvSpPr>
          <p:cNvPr id="5" name="Slide Number Placeholder 4">
            <a:extLst>
              <a:ext uri="{FF2B5EF4-FFF2-40B4-BE49-F238E27FC236}">
                <a16:creationId xmlns:a16="http://schemas.microsoft.com/office/drawing/2014/main" xmlns="" id="{B21EA2BC-4026-FDD0-3C57-DAAE4909DF81}"/>
              </a:ext>
            </a:extLst>
          </p:cNvPr>
          <p:cNvSpPr>
            <a:spLocks noGrp="1"/>
          </p:cNvSpPr>
          <p:nvPr>
            <p:ph type="sldNum" sz="quarter" idx="12"/>
          </p:nvPr>
        </p:nvSpPr>
        <p:spPr>
          <a:xfrm>
            <a:off x="11704320" y="6455664"/>
            <a:ext cx="448056" cy="365125"/>
          </a:xfrm>
        </p:spPr>
        <p:txBody>
          <a:bodyPr>
            <a:normAutofit/>
          </a:bodyPr>
          <a:lstStyle/>
          <a:p>
            <a:pPr>
              <a:spcAft>
                <a:spcPts val="600"/>
              </a:spcAft>
            </a:pPr>
            <a:fld id="{6C3DED61-E67D-43D5-B462-016E214A9E97}" type="slidenum">
              <a:rPr lang="en-CA" sz="1100">
                <a:solidFill>
                  <a:schemeClr val="tx1">
                    <a:lumMod val="50000"/>
                    <a:lumOff val="50000"/>
                  </a:schemeClr>
                </a:solidFill>
              </a:rPr>
              <a:pPr>
                <a:spcAft>
                  <a:spcPts val="600"/>
                </a:spcAft>
              </a:pPr>
              <a:t>15</a:t>
            </a:fld>
            <a:endParaRPr lang="en-CA" sz="1100">
              <a:solidFill>
                <a:schemeClr val="tx1">
                  <a:lumMod val="50000"/>
                  <a:lumOff val="50000"/>
                </a:schemeClr>
              </a:solidFill>
            </a:endParaRPr>
          </a:p>
        </p:txBody>
      </p:sp>
      <p:graphicFrame>
        <p:nvGraphicFramePr>
          <p:cNvPr id="7" name="Content Placeholder 3">
            <a:extLst>
              <a:ext uri="{FF2B5EF4-FFF2-40B4-BE49-F238E27FC236}">
                <a16:creationId xmlns:a16="http://schemas.microsoft.com/office/drawing/2014/main" xmlns="" id="{F42F4BA6-04E1-F332-A835-868CFDDFA8C2}"/>
              </a:ext>
            </a:extLst>
          </p:cNvPr>
          <p:cNvGraphicFramePr>
            <a:graphicFrameLocks noGrp="1"/>
          </p:cNvGraphicFramePr>
          <p:nvPr>
            <p:ph idx="1"/>
            <p:extLst>
              <p:ext uri="{D42A27DB-BD31-4B8C-83A1-F6EECF244321}">
                <p14:modId xmlns:p14="http://schemas.microsoft.com/office/powerpoint/2010/main" xmlns="" val="424825459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193786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F44526-16DB-9D6F-A837-010879BFE1BA}"/>
              </a:ext>
            </a:extLst>
          </p:cNvPr>
          <p:cNvSpPr>
            <a:spLocks noGrp="1"/>
          </p:cNvSpPr>
          <p:nvPr>
            <p:ph type="title"/>
          </p:nvPr>
        </p:nvSpPr>
        <p:spPr>
          <a:xfrm>
            <a:off x="2231135" y="435201"/>
            <a:ext cx="7729728" cy="1188720"/>
          </a:xfrm>
        </p:spPr>
        <p:txBody>
          <a:bodyPr>
            <a:normAutofit fontScale="90000"/>
          </a:bodyPr>
          <a:lstStyle/>
          <a:p>
            <a:pPr algn="ctr"/>
            <a:r>
              <a:rPr lang="en-US" dirty="0"/>
              <a:t>Principle and Compromise</a:t>
            </a:r>
            <a:br>
              <a:rPr lang="en-US" dirty="0"/>
            </a:br>
            <a:endParaRPr lang="en-CA" dirty="0"/>
          </a:p>
        </p:txBody>
      </p:sp>
      <p:pic>
        <p:nvPicPr>
          <p:cNvPr id="5" name="Content Placeholder 4">
            <a:extLst>
              <a:ext uri="{FF2B5EF4-FFF2-40B4-BE49-F238E27FC236}">
                <a16:creationId xmlns:a16="http://schemas.microsoft.com/office/drawing/2014/main" xmlns="" id="{468F73D1-E972-55DB-4DB7-4803F6462734}"/>
              </a:ext>
            </a:extLst>
          </p:cNvPr>
          <p:cNvPicPr>
            <a:picLocks noGrp="1" noChangeAspect="1"/>
          </p:cNvPicPr>
          <p:nvPr>
            <p:ph idx="1"/>
          </p:nvPr>
        </p:nvPicPr>
        <p:blipFill>
          <a:blip r:embed="rId2" cstate="print"/>
          <a:stretch>
            <a:fillRect/>
          </a:stretch>
        </p:blipFill>
        <p:spPr>
          <a:xfrm>
            <a:off x="2831679" y="1754395"/>
            <a:ext cx="6528639" cy="4351338"/>
          </a:xfrm>
        </p:spPr>
      </p:pic>
      <p:sp>
        <p:nvSpPr>
          <p:cNvPr id="6" name="Footer Placeholder 5">
            <a:extLst>
              <a:ext uri="{FF2B5EF4-FFF2-40B4-BE49-F238E27FC236}">
                <a16:creationId xmlns:a16="http://schemas.microsoft.com/office/drawing/2014/main" xmlns="" id="{B856CABC-58DD-1DEB-641E-A98EC2EA3D0F}"/>
              </a:ext>
            </a:extLst>
          </p:cNvPr>
          <p:cNvSpPr>
            <a:spLocks noGrp="1"/>
          </p:cNvSpPr>
          <p:nvPr>
            <p:ph type="ftr" sz="quarter" idx="11"/>
          </p:nvPr>
        </p:nvSpPr>
        <p:spPr/>
        <p:txBody>
          <a:bodyPr/>
          <a:lstStyle/>
          <a:p>
            <a:r>
              <a:rPr lang="en-US" dirty="0"/>
              <a:t>Copyright: Victoria Smith and Nancy Cameron</a:t>
            </a:r>
            <a:endParaRPr lang="en-CA" dirty="0"/>
          </a:p>
        </p:txBody>
      </p:sp>
      <p:sp>
        <p:nvSpPr>
          <p:cNvPr id="4" name="Slide Number Placeholder 3">
            <a:extLst>
              <a:ext uri="{FF2B5EF4-FFF2-40B4-BE49-F238E27FC236}">
                <a16:creationId xmlns:a16="http://schemas.microsoft.com/office/drawing/2014/main" xmlns="" id="{1CE9A42E-3509-51C3-702F-13A8C6A624B0}"/>
              </a:ext>
            </a:extLst>
          </p:cNvPr>
          <p:cNvSpPr>
            <a:spLocks noGrp="1"/>
          </p:cNvSpPr>
          <p:nvPr>
            <p:ph type="sldNum" sz="quarter" idx="12"/>
          </p:nvPr>
        </p:nvSpPr>
        <p:spPr/>
        <p:txBody>
          <a:bodyPr/>
          <a:lstStyle/>
          <a:p>
            <a:fld id="{6C3DED61-E67D-43D5-B462-016E214A9E97}" type="slidenum">
              <a:rPr lang="en-CA" smtClean="0"/>
              <a:pPr/>
              <a:t>16</a:t>
            </a:fld>
            <a:endParaRPr lang="en-CA"/>
          </a:p>
        </p:txBody>
      </p:sp>
    </p:spTree>
    <p:extLst>
      <p:ext uri="{BB962C8B-B14F-4D97-AF65-F5344CB8AC3E}">
        <p14:creationId xmlns:p14="http://schemas.microsoft.com/office/powerpoint/2010/main" xmlns="" val="2642880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1">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4EB9B3-7A06-DB7F-DAC8-6D31D81064B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It’s the Principle!</a:t>
            </a:r>
            <a:endParaRPr lang="en-CA" sz="4000">
              <a:solidFill>
                <a:srgbClr val="FFFFFF"/>
              </a:solidFill>
            </a:endParaRPr>
          </a:p>
        </p:txBody>
      </p:sp>
      <p:sp>
        <p:nvSpPr>
          <p:cNvPr id="4" name="Footer Placeholder 3">
            <a:extLst>
              <a:ext uri="{FF2B5EF4-FFF2-40B4-BE49-F238E27FC236}">
                <a16:creationId xmlns:a16="http://schemas.microsoft.com/office/drawing/2014/main" xmlns="" id="{BD90D06C-E7BE-0903-8E4C-85024EE45DE7}"/>
              </a:ext>
            </a:extLst>
          </p:cNvPr>
          <p:cNvSpPr>
            <a:spLocks noGrp="1"/>
          </p:cNvSpPr>
          <p:nvPr>
            <p:ph type="ftr" sz="quarter" idx="11"/>
          </p:nvPr>
        </p:nvSpPr>
        <p:spPr>
          <a:xfrm rot="5400000">
            <a:off x="-1828800" y="1984248"/>
            <a:ext cx="4114800" cy="365125"/>
          </a:xfrm>
        </p:spPr>
        <p:txBody>
          <a:bodyPr>
            <a:normAutofit/>
          </a:bodyPr>
          <a:lstStyle/>
          <a:p>
            <a:pPr algn="l">
              <a:spcAft>
                <a:spcPts val="600"/>
              </a:spcAft>
            </a:pPr>
            <a:r>
              <a:rPr lang="en-US" sz="1100">
                <a:solidFill>
                  <a:srgbClr val="FFFFFF"/>
                </a:solidFill>
              </a:rPr>
              <a:t>Copyright: Victoria Smith and Nancy Cameron</a:t>
            </a:r>
            <a:endParaRPr lang="en-CA" sz="1100">
              <a:solidFill>
                <a:srgbClr val="FFFFFF"/>
              </a:solidFill>
            </a:endParaRPr>
          </a:p>
        </p:txBody>
      </p:sp>
      <p:sp>
        <p:nvSpPr>
          <p:cNvPr id="3" name="Content Placeholder 2">
            <a:extLst>
              <a:ext uri="{FF2B5EF4-FFF2-40B4-BE49-F238E27FC236}">
                <a16:creationId xmlns:a16="http://schemas.microsoft.com/office/drawing/2014/main" xmlns="" id="{9FB17E43-0EC0-902B-F08F-35292CDE552C}"/>
              </a:ext>
            </a:extLst>
          </p:cNvPr>
          <p:cNvSpPr>
            <a:spLocks noGrp="1"/>
          </p:cNvSpPr>
          <p:nvPr>
            <p:ph idx="1"/>
          </p:nvPr>
        </p:nvSpPr>
        <p:spPr>
          <a:xfrm>
            <a:off x="4810259" y="649480"/>
            <a:ext cx="6555347" cy="5546047"/>
          </a:xfrm>
        </p:spPr>
        <p:txBody>
          <a:bodyPr anchor="ctr">
            <a:normAutofit/>
          </a:bodyPr>
          <a:lstStyle/>
          <a:p>
            <a:r>
              <a:rPr lang="en-US" sz="2000"/>
              <a:t>Those that have difficulty with compromise tend to be highly principled</a:t>
            </a:r>
          </a:p>
          <a:p>
            <a:r>
              <a:rPr lang="en-US" sz="2000"/>
              <a:t>Can we spot this early in our clients?</a:t>
            </a:r>
          </a:p>
          <a:p>
            <a:r>
              <a:rPr lang="en-US" sz="2000"/>
              <a:t>Underneath each principle is another principle - the deeper we go, the less willing we are to compromise.</a:t>
            </a:r>
          </a:p>
          <a:p>
            <a:r>
              <a:rPr lang="en-US" sz="2000"/>
              <a:t>The most important source of power we have is our conviction and clarity about our values </a:t>
            </a:r>
          </a:p>
          <a:p>
            <a:pPr marL="0" indent="0">
              <a:buNone/>
            </a:pPr>
            <a:r>
              <a:rPr lang="en-US" sz="2000"/>
              <a:t>    </a:t>
            </a:r>
            <a:r>
              <a:rPr lang="en-US" sz="2000" i="1"/>
              <a:t>and</a:t>
            </a:r>
          </a:p>
          <a:p>
            <a:r>
              <a:rPr lang="en-US" sz="2000"/>
              <a:t>Rigid adherence to principle can diminish our power</a:t>
            </a:r>
          </a:p>
          <a:p>
            <a:endParaRPr lang="en-CA" sz="2000"/>
          </a:p>
        </p:txBody>
      </p:sp>
      <p:sp>
        <p:nvSpPr>
          <p:cNvPr id="5" name="Slide Number Placeholder 4">
            <a:extLst>
              <a:ext uri="{FF2B5EF4-FFF2-40B4-BE49-F238E27FC236}">
                <a16:creationId xmlns:a16="http://schemas.microsoft.com/office/drawing/2014/main" xmlns="" id="{C0121099-CB4A-5D79-B111-3D7DF3F24370}"/>
              </a:ext>
            </a:extLst>
          </p:cNvPr>
          <p:cNvSpPr>
            <a:spLocks noGrp="1"/>
          </p:cNvSpPr>
          <p:nvPr>
            <p:ph type="sldNum" sz="quarter" idx="12"/>
          </p:nvPr>
        </p:nvSpPr>
        <p:spPr>
          <a:xfrm>
            <a:off x="11704320" y="6455664"/>
            <a:ext cx="448056" cy="365125"/>
          </a:xfrm>
        </p:spPr>
        <p:txBody>
          <a:bodyPr>
            <a:normAutofit/>
          </a:bodyPr>
          <a:lstStyle/>
          <a:p>
            <a:pPr>
              <a:spcAft>
                <a:spcPts val="600"/>
              </a:spcAft>
            </a:pPr>
            <a:fld id="{6C3DED61-E67D-43D5-B462-016E214A9E97}" type="slidenum">
              <a:rPr lang="en-CA" sz="1100">
                <a:solidFill>
                  <a:schemeClr val="tx1">
                    <a:lumMod val="50000"/>
                    <a:lumOff val="50000"/>
                  </a:schemeClr>
                </a:solidFill>
              </a:rPr>
              <a:pPr>
                <a:spcAft>
                  <a:spcPts val="600"/>
                </a:spcAft>
              </a:pPr>
              <a:t>17</a:t>
            </a:fld>
            <a:endParaRPr lang="en-CA" sz="1100">
              <a:solidFill>
                <a:schemeClr val="tx1">
                  <a:lumMod val="50000"/>
                  <a:lumOff val="50000"/>
                </a:schemeClr>
              </a:solidFill>
            </a:endParaRPr>
          </a:p>
        </p:txBody>
      </p:sp>
    </p:spTree>
    <p:extLst>
      <p:ext uri="{BB962C8B-B14F-4D97-AF65-F5344CB8AC3E}">
        <p14:creationId xmlns:p14="http://schemas.microsoft.com/office/powerpoint/2010/main" xmlns="" val="2871632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59134-966B-BA87-E211-87FF25553845}"/>
              </a:ext>
            </a:extLst>
          </p:cNvPr>
          <p:cNvSpPr>
            <a:spLocks noGrp="1"/>
          </p:cNvSpPr>
          <p:nvPr>
            <p:ph type="title"/>
          </p:nvPr>
        </p:nvSpPr>
        <p:spPr>
          <a:xfrm>
            <a:off x="876692" y="741391"/>
            <a:ext cx="5479719" cy="1616203"/>
          </a:xfrm>
        </p:spPr>
        <p:txBody>
          <a:bodyPr anchor="b">
            <a:normAutofit/>
          </a:bodyPr>
          <a:lstStyle/>
          <a:p>
            <a:r>
              <a:rPr lang="en-US" sz="3200"/>
              <a:t>Short exercise in pairs</a:t>
            </a:r>
            <a:endParaRPr lang="en-CA" sz="3200"/>
          </a:p>
        </p:txBody>
      </p:sp>
      <p:sp>
        <p:nvSpPr>
          <p:cNvPr id="3" name="Content Placeholder 2">
            <a:extLst>
              <a:ext uri="{FF2B5EF4-FFF2-40B4-BE49-F238E27FC236}">
                <a16:creationId xmlns:a16="http://schemas.microsoft.com/office/drawing/2014/main" xmlns="" id="{853EAAC6-9F6F-21D7-400A-35D9A6FBB544}"/>
              </a:ext>
            </a:extLst>
          </p:cNvPr>
          <p:cNvSpPr>
            <a:spLocks noGrp="1"/>
          </p:cNvSpPr>
          <p:nvPr>
            <p:ph idx="1"/>
          </p:nvPr>
        </p:nvSpPr>
        <p:spPr>
          <a:xfrm>
            <a:off x="876692" y="2533476"/>
            <a:ext cx="5479719" cy="3447832"/>
          </a:xfrm>
        </p:spPr>
        <p:txBody>
          <a:bodyPr anchor="t">
            <a:normAutofit/>
          </a:bodyPr>
          <a:lstStyle/>
          <a:p>
            <a:r>
              <a:rPr lang="en-US" sz="1600"/>
              <a:t>Think of a principle you hold dear.  Reduce it to one sentence.  Write it down. </a:t>
            </a:r>
          </a:p>
          <a:p>
            <a:r>
              <a:rPr lang="en-US" sz="1600"/>
              <a:t>Some examples</a:t>
            </a:r>
          </a:p>
          <a:p>
            <a:pPr lvl="1"/>
            <a:r>
              <a:rPr lang="en-US" sz="1600"/>
              <a:t>I support the death penalty.</a:t>
            </a:r>
          </a:p>
          <a:p>
            <a:pPr lvl="1"/>
            <a:r>
              <a:rPr lang="en-US" sz="1600"/>
              <a:t>I don’t support the death penalty.</a:t>
            </a:r>
          </a:p>
          <a:p>
            <a:pPr lvl="1"/>
            <a:r>
              <a:rPr lang="en-US" sz="1600"/>
              <a:t>People should not have the right to vote if they are in jail.</a:t>
            </a:r>
          </a:p>
          <a:p>
            <a:pPr lvl="1"/>
            <a:r>
              <a:rPr lang="en-US" sz="1600"/>
              <a:t>Everyone should have the right to vote, being in jail should not dis-enfranchise you.</a:t>
            </a:r>
          </a:p>
          <a:p>
            <a:r>
              <a:rPr lang="en-US" sz="1600"/>
              <a:t>In pairs, see what you can discover about underlying values.</a:t>
            </a:r>
          </a:p>
          <a:p>
            <a:r>
              <a:rPr lang="en-US" sz="1600"/>
              <a:t>Switch</a:t>
            </a:r>
            <a:endParaRPr lang="en-CA" sz="1600"/>
          </a:p>
        </p:txBody>
      </p:sp>
      <p:pic>
        <p:nvPicPr>
          <p:cNvPr id="7" name="Picture 6" descr="Empty speech bubbles">
            <a:extLst>
              <a:ext uri="{FF2B5EF4-FFF2-40B4-BE49-F238E27FC236}">
                <a16:creationId xmlns:a16="http://schemas.microsoft.com/office/drawing/2014/main" xmlns="" id="{DF0A9C86-027E-E8FB-1BEC-A2E432A9FFBC}"/>
              </a:ext>
            </a:extLst>
          </p:cNvPr>
          <p:cNvPicPr>
            <a:picLocks noChangeAspect="1"/>
          </p:cNvPicPr>
          <p:nvPr/>
        </p:nvPicPr>
        <p:blipFill rotWithShape="1">
          <a:blip r:embed="rId2" cstate="print"/>
          <a:srcRect l="30298" r="21803" b="-1"/>
          <a:stretch/>
        </p:blipFill>
        <p:spPr>
          <a:xfrm>
            <a:off x="7270812" y="10"/>
            <a:ext cx="4921187" cy="6857990"/>
          </a:xfrm>
          <a:prstGeom prst="rect">
            <a:avLst/>
          </a:prstGeom>
        </p:spPr>
      </p:pic>
      <p:sp>
        <p:nvSpPr>
          <p:cNvPr id="4" name="Footer Placeholder 3">
            <a:extLst>
              <a:ext uri="{FF2B5EF4-FFF2-40B4-BE49-F238E27FC236}">
                <a16:creationId xmlns:a16="http://schemas.microsoft.com/office/drawing/2014/main" xmlns="" id="{37DDFB42-6FA8-F42B-77D9-5742D5262637}"/>
              </a:ext>
            </a:extLst>
          </p:cNvPr>
          <p:cNvSpPr>
            <a:spLocks noGrp="1"/>
          </p:cNvSpPr>
          <p:nvPr>
            <p:ph type="ftr" sz="quarter" idx="11"/>
          </p:nvPr>
        </p:nvSpPr>
        <p:spPr>
          <a:xfrm>
            <a:off x="4548278" y="6356350"/>
            <a:ext cx="3096030" cy="365125"/>
          </a:xfrm>
        </p:spPr>
        <p:txBody>
          <a:bodyPr>
            <a:normAutofit/>
          </a:bodyPr>
          <a:lstStyle/>
          <a:p>
            <a:pPr>
              <a:spcAft>
                <a:spcPts val="600"/>
              </a:spcAft>
            </a:pPr>
            <a:r>
              <a:rPr lang="en-US">
                <a:solidFill>
                  <a:schemeClr val="tx1">
                    <a:lumMod val="50000"/>
                    <a:lumOff val="50000"/>
                  </a:schemeClr>
                </a:solidFill>
              </a:rPr>
              <a:t>Copyright: Victoria Smith and Nancy Cameron</a:t>
            </a:r>
            <a:endParaRPr lang="en-CA">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xmlns="" id="{EB7DB2E4-F4E1-C740-4556-AA8E92C2FC77}"/>
              </a:ext>
            </a:extLst>
          </p:cNvPr>
          <p:cNvSpPr>
            <a:spLocks noGrp="1"/>
          </p:cNvSpPr>
          <p:nvPr>
            <p:ph type="sldNum" sz="quarter" idx="12"/>
          </p:nvPr>
        </p:nvSpPr>
        <p:spPr>
          <a:xfrm>
            <a:off x="8610600" y="6356350"/>
            <a:ext cx="2743200" cy="365125"/>
          </a:xfrm>
        </p:spPr>
        <p:txBody>
          <a:bodyPr>
            <a:normAutofit/>
          </a:bodyPr>
          <a:lstStyle/>
          <a:p>
            <a:pPr>
              <a:spcAft>
                <a:spcPts val="600"/>
              </a:spcAft>
            </a:pPr>
            <a:fld id="{6C3DED61-E67D-43D5-B462-016E214A9E97}" type="slidenum">
              <a:rPr lang="en-CA">
                <a:solidFill>
                  <a:srgbClr val="FFFFFF"/>
                </a:solidFill>
              </a:rPr>
              <a:pPr>
                <a:spcAft>
                  <a:spcPts val="600"/>
                </a:spcAft>
              </a:pPr>
              <a:t>18</a:t>
            </a:fld>
            <a:endParaRPr lang="en-CA">
              <a:solidFill>
                <a:srgbClr val="FFFFFF"/>
              </a:solidFill>
            </a:endParaRPr>
          </a:p>
        </p:txBody>
      </p:sp>
      <p:grpSp>
        <p:nvGrpSpPr>
          <p:cNvPr id="11" name="Group 10">
            <a:extLst>
              <a:ext uri="{FF2B5EF4-FFF2-40B4-BE49-F238E27FC236}">
                <a16:creationId xmlns:a16="http://schemas.microsoft.com/office/drawing/2014/main" xmlns="" id="{8CE57D37-C2D0-066B-1AE3-6F4244344F2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xmlns="" id="{A24DCA44-89CF-872A-903F-96C50780EA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B0CC4F5-AC85-FFFA-7EB5-33C4FCE90A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3970987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9D8233B0-41B5-4D9A-AEEC-13DB66A8C9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5CB3190-E803-2569-8730-EAEC4F2ADD68}"/>
              </a:ext>
            </a:extLst>
          </p:cNvPr>
          <p:cNvSpPr>
            <a:spLocks noGrp="1"/>
          </p:cNvSpPr>
          <p:nvPr>
            <p:ph type="title"/>
          </p:nvPr>
        </p:nvSpPr>
        <p:spPr>
          <a:xfrm>
            <a:off x="808638" y="386930"/>
            <a:ext cx="9236700" cy="1188950"/>
          </a:xfrm>
        </p:spPr>
        <p:txBody>
          <a:bodyPr anchor="b">
            <a:normAutofit/>
          </a:bodyPr>
          <a:lstStyle/>
          <a:p>
            <a:r>
              <a:rPr lang="en-US" sz="5400"/>
              <a:t>Debrief</a:t>
            </a:r>
            <a:endParaRPr lang="en-CA" sz="5400"/>
          </a:p>
        </p:txBody>
      </p:sp>
      <p:grpSp>
        <p:nvGrpSpPr>
          <p:cNvPr id="30" name="Group 29">
            <a:extLst>
              <a:ext uri="{FF2B5EF4-FFF2-40B4-BE49-F238E27FC236}">
                <a16:creationId xmlns:a16="http://schemas.microsoft.com/office/drawing/2014/main" xmlns="" id="{28FAF094-D087-493F-8DF9-A486C2D6BB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 y="1998368"/>
            <a:ext cx="11695083" cy="782176"/>
            <a:chOff x="-2" y="1998368"/>
            <a:chExt cx="11695083" cy="782176"/>
          </a:xfrm>
        </p:grpSpPr>
        <p:sp>
          <p:nvSpPr>
            <p:cNvPr id="31" name="Rectangle 30">
              <a:extLst>
                <a:ext uri="{FF2B5EF4-FFF2-40B4-BE49-F238E27FC236}">
                  <a16:creationId xmlns:a16="http://schemas.microsoft.com/office/drawing/2014/main" xmlns="" id="{8D7C88D8-5509-4514-925A-9CE148E5C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7275593D-F75E-4426-AE3E-2CDEFD228D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xmlns="" id="{E659831F-0D9A-4C63-9EBB-8435B85A44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xmlns="" id="{47B5D444-0ADF-68D8-8110-B22D0940FA86}"/>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a:t>Copyright: Victoria Smith and Nancy Cameron</a:t>
            </a:r>
            <a:endParaRPr lang="en-CA"/>
          </a:p>
        </p:txBody>
      </p:sp>
      <p:sp>
        <p:nvSpPr>
          <p:cNvPr id="5" name="Slide Number Placeholder 4">
            <a:extLst>
              <a:ext uri="{FF2B5EF4-FFF2-40B4-BE49-F238E27FC236}">
                <a16:creationId xmlns:a16="http://schemas.microsoft.com/office/drawing/2014/main" xmlns="" id="{F985E5D2-43A9-3111-D8BF-37D0E26A85CA}"/>
              </a:ext>
            </a:extLst>
          </p:cNvPr>
          <p:cNvSpPr>
            <a:spLocks noGrp="1"/>
          </p:cNvSpPr>
          <p:nvPr>
            <p:ph type="sldNum" sz="quarter" idx="12"/>
          </p:nvPr>
        </p:nvSpPr>
        <p:spPr>
          <a:xfrm>
            <a:off x="8610600" y="6492240"/>
            <a:ext cx="2743200" cy="365125"/>
          </a:xfrm>
        </p:spPr>
        <p:txBody>
          <a:bodyPr>
            <a:normAutofit/>
          </a:bodyPr>
          <a:lstStyle/>
          <a:p>
            <a:pPr>
              <a:spcAft>
                <a:spcPts val="600"/>
              </a:spcAft>
            </a:pPr>
            <a:fld id="{6C3DED61-E67D-43D5-B462-016E214A9E97}" type="slidenum">
              <a:rPr lang="en-CA" smtClean="0"/>
              <a:pPr>
                <a:spcAft>
                  <a:spcPts val="600"/>
                </a:spcAft>
              </a:pPr>
              <a:t>19</a:t>
            </a:fld>
            <a:endParaRPr lang="en-CA"/>
          </a:p>
        </p:txBody>
      </p:sp>
      <p:graphicFrame>
        <p:nvGraphicFramePr>
          <p:cNvPr id="23" name="Content Placeholder 2">
            <a:extLst>
              <a:ext uri="{FF2B5EF4-FFF2-40B4-BE49-F238E27FC236}">
                <a16:creationId xmlns:a16="http://schemas.microsoft.com/office/drawing/2014/main" xmlns="" id="{BE57EDF8-4F5A-F22F-732B-0E232B4F859A}"/>
              </a:ext>
            </a:extLst>
          </p:cNvPr>
          <p:cNvGraphicFramePr>
            <a:graphicFrameLocks noGrp="1"/>
          </p:cNvGraphicFramePr>
          <p:nvPr>
            <p:ph idx="1"/>
            <p:extLst>
              <p:ext uri="{D42A27DB-BD31-4B8C-83A1-F6EECF244321}">
                <p14:modId xmlns:p14="http://schemas.microsoft.com/office/powerpoint/2010/main" xmlns="" val="2491413017"/>
              </p:ext>
            </p:extLst>
          </p:nvPr>
        </p:nvGraphicFramePr>
        <p:xfrm>
          <a:off x="825264" y="2598710"/>
          <a:ext cx="10039472" cy="3438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313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A2D10E-D8AE-560D-C9B1-F55E6B577A4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1900">
                <a:solidFill>
                  <a:srgbClr val="FFFFFF"/>
                </a:solidFill>
              </a:rPr>
              <a:t>Brief introduction of the day</a:t>
            </a:r>
            <a:endParaRPr lang="en-CA" sz="1900">
              <a:solidFill>
                <a:srgbClr val="FFFFFF"/>
              </a:solidFill>
            </a:endParaRPr>
          </a:p>
        </p:txBody>
      </p:sp>
      <p:sp>
        <p:nvSpPr>
          <p:cNvPr id="3" name="Content Placeholder 2">
            <a:extLst>
              <a:ext uri="{FF2B5EF4-FFF2-40B4-BE49-F238E27FC236}">
                <a16:creationId xmlns:a16="http://schemas.microsoft.com/office/drawing/2014/main" xmlns="" id="{645BFEDD-6D0C-5A18-A253-CEDCF56B176C}"/>
              </a:ext>
            </a:extLst>
          </p:cNvPr>
          <p:cNvSpPr>
            <a:spLocks noGrp="1"/>
          </p:cNvSpPr>
          <p:nvPr>
            <p:ph idx="1"/>
          </p:nvPr>
        </p:nvSpPr>
        <p:spPr>
          <a:xfrm>
            <a:off x="5591695" y="1402080"/>
            <a:ext cx="5320696" cy="4053840"/>
          </a:xfrm>
        </p:spPr>
        <p:txBody>
          <a:bodyPr anchor="ctr">
            <a:normAutofit fontScale="77500" lnSpcReduction="20000"/>
          </a:bodyPr>
          <a:lstStyle/>
          <a:p>
            <a:r>
              <a:rPr lang="en-US" dirty="0"/>
              <a:t>Overview of Adam </a:t>
            </a:r>
            <a:r>
              <a:rPr lang="en-US" dirty="0" err="1"/>
              <a:t>Kahane’s</a:t>
            </a:r>
            <a:r>
              <a:rPr lang="en-US" dirty="0"/>
              <a:t> </a:t>
            </a:r>
            <a:r>
              <a:rPr lang="en-US" i="1" dirty="0"/>
              <a:t>Facilitating </a:t>
            </a:r>
            <a:r>
              <a:rPr lang="en-US" i="1" dirty="0" err="1"/>
              <a:t>Breakthough</a:t>
            </a:r>
            <a:endParaRPr lang="en-US" i="1" dirty="0"/>
          </a:p>
          <a:p>
            <a:r>
              <a:rPr lang="en-US" dirty="0"/>
              <a:t>Exploration of </a:t>
            </a:r>
            <a:r>
              <a:rPr lang="en-US" b="1" dirty="0"/>
              <a:t>how </a:t>
            </a:r>
            <a:r>
              <a:rPr lang="en-US" dirty="0"/>
              <a:t>we facilitate settlement by cycling through vertical and horizontal processes</a:t>
            </a:r>
          </a:p>
          <a:p>
            <a:r>
              <a:rPr lang="en-US" dirty="0"/>
              <a:t>Deep dive into three common paradoxes *</a:t>
            </a:r>
          </a:p>
          <a:p>
            <a:pPr lvl="1"/>
            <a:r>
              <a:rPr lang="en-US" dirty="0"/>
              <a:t>Logic and emotion</a:t>
            </a:r>
          </a:p>
          <a:p>
            <a:pPr lvl="1"/>
            <a:r>
              <a:rPr lang="en-US" dirty="0"/>
              <a:t>Principle and compromise</a:t>
            </a:r>
          </a:p>
          <a:p>
            <a:pPr lvl="1"/>
            <a:r>
              <a:rPr lang="en-US" dirty="0"/>
              <a:t>Engaging and avoiding</a:t>
            </a:r>
          </a:p>
          <a:p>
            <a:pPr lvl="1"/>
            <a:endParaRPr lang="en-US" dirty="0"/>
          </a:p>
          <a:p>
            <a:pPr marL="0" indent="0">
              <a:buNone/>
            </a:pPr>
            <a:r>
              <a:rPr lang="en-US"/>
              <a:t>* Applying concepts from Bernie Meyer’s </a:t>
            </a:r>
            <a:r>
              <a:rPr lang="en-US" i="1"/>
              <a:t>The Conflict Paradox: Seven Dilemmas at the Core of Disputes.</a:t>
            </a:r>
          </a:p>
          <a:p>
            <a:endParaRPr lang="en-CA" dirty="0"/>
          </a:p>
        </p:txBody>
      </p:sp>
      <p:sp>
        <p:nvSpPr>
          <p:cNvPr id="4" name="Footer Placeholder 3">
            <a:extLst>
              <a:ext uri="{FF2B5EF4-FFF2-40B4-BE49-F238E27FC236}">
                <a16:creationId xmlns:a16="http://schemas.microsoft.com/office/drawing/2014/main" xmlns="" id="{A09106C7-A82A-5A5C-2D92-5525BE62752E}"/>
              </a:ext>
            </a:extLst>
          </p:cNvPr>
          <p:cNvSpPr>
            <a:spLocks noGrp="1"/>
          </p:cNvSpPr>
          <p:nvPr>
            <p:ph type="ftr" sz="quarter" idx="11"/>
          </p:nvPr>
        </p:nvSpPr>
        <p:spPr>
          <a:xfrm>
            <a:off x="5591694" y="6236208"/>
            <a:ext cx="4853331" cy="320040"/>
          </a:xfrm>
        </p:spPr>
        <p:txBody>
          <a:bodyPr>
            <a:normAutofit/>
          </a:bodyPr>
          <a:lstStyle/>
          <a:p>
            <a:pPr>
              <a:spcAft>
                <a:spcPts val="600"/>
              </a:spcAft>
            </a:pPr>
            <a:r>
              <a:rPr lang="en-US">
                <a:solidFill>
                  <a:schemeClr val="tx2">
                    <a:alpha val="70000"/>
                  </a:schemeClr>
                </a:solidFill>
              </a:rPr>
              <a:t>Copyright: Victoria Smith and Nancy Cameron</a:t>
            </a:r>
            <a:endParaRPr lang="en-CA">
              <a:solidFill>
                <a:schemeClr val="tx2">
                  <a:alpha val="70000"/>
                </a:schemeClr>
              </a:solidFill>
            </a:endParaRPr>
          </a:p>
        </p:txBody>
      </p:sp>
      <p:sp>
        <p:nvSpPr>
          <p:cNvPr id="5" name="Slide Number Placeholder 4">
            <a:extLst>
              <a:ext uri="{FF2B5EF4-FFF2-40B4-BE49-F238E27FC236}">
                <a16:creationId xmlns:a16="http://schemas.microsoft.com/office/drawing/2014/main" xmlns="" id="{F5D550C0-BE79-9B5C-46B3-222D3562CCE4}"/>
              </a:ext>
            </a:extLst>
          </p:cNvPr>
          <p:cNvSpPr>
            <a:spLocks noGrp="1"/>
          </p:cNvSpPr>
          <p:nvPr>
            <p:ph type="sldNum" sz="quarter" idx="12"/>
          </p:nvPr>
        </p:nvSpPr>
        <p:spPr/>
        <p:txBody>
          <a:bodyPr>
            <a:normAutofit/>
          </a:bodyPr>
          <a:lstStyle/>
          <a:p>
            <a:pPr>
              <a:lnSpc>
                <a:spcPct val="90000"/>
              </a:lnSpc>
              <a:spcAft>
                <a:spcPts val="600"/>
              </a:spcAft>
            </a:pPr>
            <a:fld id="{6C3DED61-E67D-43D5-B462-016E214A9E97}" type="slidenum">
              <a:rPr lang="en-CA" smtClean="0"/>
              <a:pPr>
                <a:lnSpc>
                  <a:spcPct val="90000"/>
                </a:lnSpc>
                <a:spcAft>
                  <a:spcPts val="600"/>
                </a:spcAft>
              </a:pPr>
              <a:t>2</a:t>
            </a:fld>
            <a:endParaRPr lang="en-CA"/>
          </a:p>
        </p:txBody>
      </p:sp>
    </p:spTree>
    <p:extLst>
      <p:ext uri="{BB962C8B-B14F-4D97-AF65-F5344CB8AC3E}">
        <p14:creationId xmlns:p14="http://schemas.microsoft.com/office/powerpoint/2010/main" xmlns="" val="2953433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Slide Background">
            <a:extLst>
              <a:ext uri="{FF2B5EF4-FFF2-40B4-BE49-F238E27FC236}">
                <a16:creationId xmlns:a16="http://schemas.microsoft.com/office/drawing/2014/main" xmlns="" id="{B65C0385-5E30-4D2E-AF9F-4639659D3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6" descr="Large skydiving group mid-air">
            <a:extLst>
              <a:ext uri="{FF2B5EF4-FFF2-40B4-BE49-F238E27FC236}">
                <a16:creationId xmlns:a16="http://schemas.microsoft.com/office/drawing/2014/main" xmlns="" id="{960B296E-F5A4-09CB-E45B-D1A4D01FFEC3}"/>
              </a:ext>
            </a:extLst>
          </p:cNvPr>
          <p:cNvPicPr>
            <a:picLocks noChangeAspect="1"/>
          </p:cNvPicPr>
          <p:nvPr/>
        </p:nvPicPr>
        <p:blipFill rotWithShape="1">
          <a:blip r:embed="rId3" cstate="print"/>
          <a:srcRect l="11475" r="10309" b="2"/>
          <a:stretch/>
        </p:blipFill>
        <p:spPr>
          <a:xfrm>
            <a:off x="20" y="1666568"/>
            <a:ext cx="6106195" cy="5191432"/>
          </a:xfrm>
          <a:prstGeom prst="rect">
            <a:avLst/>
          </a:prstGeom>
        </p:spPr>
      </p:pic>
      <p:sp useBgFill="1">
        <p:nvSpPr>
          <p:cNvPr id="13" name="Rectangle 12">
            <a:extLst>
              <a:ext uri="{FF2B5EF4-FFF2-40B4-BE49-F238E27FC236}">
                <a16:creationId xmlns:a16="http://schemas.microsoft.com/office/drawing/2014/main" xmlns="" id="{E335820B-3A29-42C5-AA8D-10ECA43CD9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7669D79-C3E0-D70D-A78D-9231217726E7}"/>
              </a:ext>
            </a:extLst>
          </p:cNvPr>
          <p:cNvSpPr>
            <a:spLocks noGrp="1"/>
          </p:cNvSpPr>
          <p:nvPr>
            <p:ph type="title"/>
          </p:nvPr>
        </p:nvSpPr>
        <p:spPr>
          <a:xfrm>
            <a:off x="761801" y="352766"/>
            <a:ext cx="10591999" cy="1023584"/>
          </a:xfrm>
        </p:spPr>
        <p:txBody>
          <a:bodyPr>
            <a:normAutofit/>
          </a:bodyPr>
          <a:lstStyle/>
          <a:p>
            <a:r>
              <a:rPr lang="en-CA" sz="4000"/>
              <a:t>Engaging and Avoiding</a:t>
            </a:r>
          </a:p>
        </p:txBody>
      </p:sp>
      <p:sp>
        <p:nvSpPr>
          <p:cNvPr id="57" name="Content Placeholder 2">
            <a:extLst>
              <a:ext uri="{FF2B5EF4-FFF2-40B4-BE49-F238E27FC236}">
                <a16:creationId xmlns:a16="http://schemas.microsoft.com/office/drawing/2014/main" xmlns="" id="{3B366DC2-CE62-C046-1C0A-38C56565161D}"/>
              </a:ext>
            </a:extLst>
          </p:cNvPr>
          <p:cNvSpPr>
            <a:spLocks noGrp="1"/>
          </p:cNvSpPr>
          <p:nvPr>
            <p:ph idx="1"/>
          </p:nvPr>
        </p:nvSpPr>
        <p:spPr>
          <a:xfrm>
            <a:off x="6803408" y="2249766"/>
            <a:ext cx="4550391" cy="4070303"/>
          </a:xfrm>
        </p:spPr>
        <p:txBody>
          <a:bodyPr anchor="ctr">
            <a:normAutofit/>
          </a:bodyPr>
          <a:lstStyle/>
          <a:p>
            <a:r>
              <a:rPr lang="en-US" sz="1700"/>
              <a:t>Not binary</a:t>
            </a:r>
          </a:p>
          <a:p>
            <a:r>
              <a:rPr lang="en-US" sz="1700"/>
              <a:t>Avoiding something creates space to engage in something else.</a:t>
            </a:r>
          </a:p>
          <a:p>
            <a:r>
              <a:rPr lang="en-US" sz="1700"/>
              <a:t>One person’s engagement may push other into avoidance.</a:t>
            </a:r>
          </a:p>
          <a:p>
            <a:r>
              <a:rPr lang="en-US" sz="1700"/>
              <a:t>Refusal to engage may push the other to try to force or exit.</a:t>
            </a:r>
          </a:p>
          <a:p>
            <a:r>
              <a:rPr lang="en-US" sz="1700"/>
              <a:t>Decisions about what to engage with and what to avoid are personal.</a:t>
            </a:r>
          </a:p>
          <a:p>
            <a:r>
              <a:rPr lang="en-US" sz="1700"/>
              <a:t>We can engage and avoid passively or actively.</a:t>
            </a:r>
          </a:p>
          <a:p>
            <a:r>
              <a:rPr lang="en-US" sz="1700"/>
              <a:t>Horizontal work to find out our client’s priorities.</a:t>
            </a:r>
            <a:endParaRPr lang="en-CA" sz="1700"/>
          </a:p>
        </p:txBody>
      </p:sp>
      <p:sp>
        <p:nvSpPr>
          <p:cNvPr id="4" name="Footer Placeholder 3">
            <a:extLst>
              <a:ext uri="{FF2B5EF4-FFF2-40B4-BE49-F238E27FC236}">
                <a16:creationId xmlns:a16="http://schemas.microsoft.com/office/drawing/2014/main" xmlns="" id="{194812A2-70F2-D390-170F-27D120269F56}"/>
              </a:ext>
            </a:extLst>
          </p:cNvPr>
          <p:cNvSpPr>
            <a:spLocks noGrp="1"/>
          </p:cNvSpPr>
          <p:nvPr>
            <p:ph type="ftr" sz="quarter" idx="11"/>
          </p:nvPr>
        </p:nvSpPr>
        <p:spPr>
          <a:xfrm>
            <a:off x="6803407" y="6356350"/>
            <a:ext cx="3145751" cy="365125"/>
          </a:xfrm>
        </p:spPr>
        <p:txBody>
          <a:bodyPr>
            <a:normAutofit/>
          </a:bodyPr>
          <a:lstStyle/>
          <a:p>
            <a:pPr algn="l">
              <a:spcAft>
                <a:spcPts val="600"/>
              </a:spcAft>
            </a:pPr>
            <a:r>
              <a:rPr lang="en-US">
                <a:solidFill>
                  <a:schemeClr val="tx1"/>
                </a:solidFill>
              </a:rPr>
              <a:t>Copyright: Victoria Smith and Nancy Cameron</a:t>
            </a:r>
            <a:endParaRPr lang="en-CA">
              <a:solidFill>
                <a:schemeClr val="tx1"/>
              </a:solidFill>
            </a:endParaRPr>
          </a:p>
        </p:txBody>
      </p:sp>
      <p:sp>
        <p:nvSpPr>
          <p:cNvPr id="5" name="Slide Number Placeholder 4">
            <a:extLst>
              <a:ext uri="{FF2B5EF4-FFF2-40B4-BE49-F238E27FC236}">
                <a16:creationId xmlns:a16="http://schemas.microsoft.com/office/drawing/2014/main" xmlns="" id="{59539A4C-2C65-4F38-9CA4-45E5FE3C0BCC}"/>
              </a:ext>
            </a:extLst>
          </p:cNvPr>
          <p:cNvSpPr>
            <a:spLocks noGrp="1"/>
          </p:cNvSpPr>
          <p:nvPr>
            <p:ph type="sldNum" sz="quarter" idx="12"/>
          </p:nvPr>
        </p:nvSpPr>
        <p:spPr>
          <a:xfrm>
            <a:off x="10208240" y="6356350"/>
            <a:ext cx="1724679" cy="365125"/>
          </a:xfrm>
        </p:spPr>
        <p:txBody>
          <a:bodyPr>
            <a:normAutofit/>
          </a:bodyPr>
          <a:lstStyle/>
          <a:p>
            <a:pPr>
              <a:spcAft>
                <a:spcPts val="600"/>
              </a:spcAft>
            </a:pPr>
            <a:fld id="{6C3DED61-E67D-43D5-B462-016E214A9E97}" type="slidenum">
              <a:rPr lang="en-CA">
                <a:solidFill>
                  <a:schemeClr val="tx1"/>
                </a:solidFill>
              </a:rPr>
              <a:pPr>
                <a:spcAft>
                  <a:spcPts val="600"/>
                </a:spcAft>
              </a:pPr>
              <a:t>20</a:t>
            </a:fld>
            <a:endParaRPr lang="en-CA">
              <a:solidFill>
                <a:schemeClr val="tx1"/>
              </a:solidFill>
            </a:endParaRPr>
          </a:p>
        </p:txBody>
      </p:sp>
    </p:spTree>
    <p:extLst>
      <p:ext uri="{BB962C8B-B14F-4D97-AF65-F5344CB8AC3E}">
        <p14:creationId xmlns:p14="http://schemas.microsoft.com/office/powerpoint/2010/main" xmlns="" val="1906175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BB588FB-75D6-22C7-5B4F-C0C42D7C090D}"/>
              </a:ext>
            </a:extLst>
          </p:cNvPr>
          <p:cNvSpPr>
            <a:spLocks noGrp="1"/>
          </p:cNvSpPr>
          <p:nvPr>
            <p:ph type="title"/>
          </p:nvPr>
        </p:nvSpPr>
        <p:spPr>
          <a:xfrm>
            <a:off x="686834" y="1153572"/>
            <a:ext cx="3200400" cy="4461163"/>
          </a:xfrm>
        </p:spPr>
        <p:txBody>
          <a:bodyPr>
            <a:normAutofit/>
          </a:bodyPr>
          <a:lstStyle/>
          <a:p>
            <a:r>
              <a:rPr lang="en-US">
                <a:solidFill>
                  <a:srgbClr val="FFFFFF"/>
                </a:solidFill>
              </a:rPr>
              <a:t>Short Exercise: Engaging and Avoiding</a:t>
            </a:r>
            <a:endParaRPr lang="en-CA">
              <a:solidFill>
                <a:srgbClr val="FFFFFF"/>
              </a:solidFill>
            </a:endParaRPr>
          </a:p>
        </p:txBody>
      </p:sp>
      <p:sp>
        <p:nvSpPr>
          <p:cNvPr id="14" name="Arc 13">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FA7B3226-95D3-071E-D7FF-1EDE93370CAA}"/>
              </a:ext>
            </a:extLst>
          </p:cNvPr>
          <p:cNvSpPr>
            <a:spLocks noGrp="1"/>
          </p:cNvSpPr>
          <p:nvPr>
            <p:ph idx="1"/>
          </p:nvPr>
        </p:nvSpPr>
        <p:spPr>
          <a:xfrm>
            <a:off x="4447308" y="591344"/>
            <a:ext cx="6906491" cy="5585619"/>
          </a:xfrm>
        </p:spPr>
        <p:txBody>
          <a:bodyPr anchor="ctr">
            <a:normAutofit/>
          </a:bodyPr>
          <a:lstStyle/>
          <a:p>
            <a:r>
              <a:rPr lang="en-US"/>
              <a:t>Think about a personal conflict you have had that you chose to engage in or not to engage in.</a:t>
            </a:r>
          </a:p>
          <a:p>
            <a:pPr lvl="1"/>
            <a:r>
              <a:rPr lang="en-US"/>
              <a:t>In hindsight, would you make a different choice or approach it differently?</a:t>
            </a:r>
          </a:p>
          <a:p>
            <a:pPr lvl="1"/>
            <a:r>
              <a:rPr lang="en-US"/>
              <a:t>Why or why not?</a:t>
            </a:r>
          </a:p>
          <a:p>
            <a:pPr marL="457200" lvl="1" indent="0">
              <a:buNone/>
            </a:pPr>
            <a:endParaRPr lang="en-CA" dirty="0"/>
          </a:p>
        </p:txBody>
      </p:sp>
      <p:sp>
        <p:nvSpPr>
          <p:cNvPr id="4" name="Footer Placeholder 3">
            <a:extLst>
              <a:ext uri="{FF2B5EF4-FFF2-40B4-BE49-F238E27FC236}">
                <a16:creationId xmlns:a16="http://schemas.microsoft.com/office/drawing/2014/main" xmlns="" id="{180AFA03-C87F-2879-2410-9D35FA46DC25}"/>
              </a:ext>
            </a:extLst>
          </p:cNvPr>
          <p:cNvSpPr>
            <a:spLocks noGrp="1"/>
          </p:cNvSpPr>
          <p:nvPr>
            <p:ph type="ftr" sz="quarter" idx="11"/>
          </p:nvPr>
        </p:nvSpPr>
        <p:spPr>
          <a:xfrm>
            <a:off x="4038600" y="6356350"/>
            <a:ext cx="5251174" cy="365125"/>
          </a:xfrm>
        </p:spPr>
        <p:txBody>
          <a:bodyPr>
            <a:normAutofit/>
          </a:bodyPr>
          <a:lstStyle/>
          <a:p>
            <a:pPr>
              <a:spcAft>
                <a:spcPts val="600"/>
              </a:spcAft>
            </a:pPr>
            <a:r>
              <a:rPr lang="en-US" dirty="0"/>
              <a:t>Copyright: Victoria Smith and Nancy Cameron</a:t>
            </a:r>
            <a:endParaRPr lang="en-CA"/>
          </a:p>
        </p:txBody>
      </p:sp>
      <p:sp>
        <p:nvSpPr>
          <p:cNvPr id="5" name="Slide Number Placeholder 4">
            <a:extLst>
              <a:ext uri="{FF2B5EF4-FFF2-40B4-BE49-F238E27FC236}">
                <a16:creationId xmlns:a16="http://schemas.microsoft.com/office/drawing/2014/main" xmlns="" id="{57B9323E-D268-DD86-3B0D-BE83C1357DBC}"/>
              </a:ext>
            </a:extLst>
          </p:cNvPr>
          <p:cNvSpPr>
            <a:spLocks noGrp="1"/>
          </p:cNvSpPr>
          <p:nvPr>
            <p:ph type="sldNum" sz="quarter" idx="12"/>
          </p:nvPr>
        </p:nvSpPr>
        <p:spPr>
          <a:xfrm>
            <a:off x="9541564" y="6356350"/>
            <a:ext cx="1812235" cy="365125"/>
          </a:xfrm>
        </p:spPr>
        <p:txBody>
          <a:bodyPr>
            <a:normAutofit/>
          </a:bodyPr>
          <a:lstStyle/>
          <a:p>
            <a:pPr>
              <a:spcAft>
                <a:spcPts val="600"/>
              </a:spcAft>
            </a:pPr>
            <a:fld id="{6C3DED61-E67D-43D5-B462-016E214A9E97}" type="slidenum">
              <a:rPr lang="en-CA" smtClean="0"/>
              <a:pPr>
                <a:spcAft>
                  <a:spcPts val="600"/>
                </a:spcAft>
              </a:pPr>
              <a:t>21</a:t>
            </a:fld>
            <a:endParaRPr lang="en-CA"/>
          </a:p>
        </p:txBody>
      </p:sp>
    </p:spTree>
    <p:extLst>
      <p:ext uri="{BB962C8B-B14F-4D97-AF65-F5344CB8AC3E}">
        <p14:creationId xmlns:p14="http://schemas.microsoft.com/office/powerpoint/2010/main" xmlns="" val="2664840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DNA of Conflict</a:t>
            </a:r>
          </a:p>
        </p:txBody>
      </p:sp>
      <p:pic>
        <p:nvPicPr>
          <p:cNvPr id="2050" name="Picture 2" descr="http://www.godandscience.org/images/dna-helix.gif"/>
          <p:cNvPicPr>
            <a:picLocks noGrp="1" noChangeAspect="1" noChangeArrowheads="1"/>
          </p:cNvPicPr>
          <p:nvPr>
            <p:ph type="pic" idx="1"/>
          </p:nvPr>
        </p:nvPicPr>
        <p:blipFill>
          <a:blip r:embed="rId3" cstate="print">
            <a:extLst>
              <a:ext uri="{28A0092B-C50C-407E-A947-70E740481C1C}">
                <a14:useLocalDpi xmlns:a14="http://schemas.microsoft.com/office/drawing/2010/main" xmlns="" val="0"/>
              </a:ext>
            </a:extLst>
          </a:blip>
          <a:srcRect l="2508" r="2508"/>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half" idx="2"/>
          </p:nvPr>
        </p:nvSpPr>
        <p:spPr/>
        <p:txBody>
          <a:bodyPr/>
          <a:lstStyle/>
          <a:p>
            <a:r>
              <a:rPr lang="en-US" sz="2800" dirty="0"/>
              <a:t>Emotion / Logic</a:t>
            </a:r>
          </a:p>
          <a:p>
            <a:endParaRPr lang="en-US" dirty="0"/>
          </a:p>
        </p:txBody>
      </p:sp>
      <p:sp>
        <p:nvSpPr>
          <p:cNvPr id="3" name="Footer Placeholder 2">
            <a:extLst>
              <a:ext uri="{FF2B5EF4-FFF2-40B4-BE49-F238E27FC236}">
                <a16:creationId xmlns:a16="http://schemas.microsoft.com/office/drawing/2014/main" xmlns="" id="{1B267760-DB2A-E503-A8E3-42109806017E}"/>
              </a:ext>
            </a:extLst>
          </p:cNvPr>
          <p:cNvSpPr>
            <a:spLocks noGrp="1"/>
          </p:cNvSpPr>
          <p:nvPr>
            <p:ph type="ftr" sz="quarter" idx="11"/>
          </p:nvPr>
        </p:nvSpPr>
        <p:spPr/>
        <p:txBody>
          <a:bodyPr/>
          <a:lstStyle/>
          <a:p>
            <a:r>
              <a:rPr lang="en-US" dirty="0"/>
              <a:t>Copyright: Victoria Smith and Nancy Cameron</a:t>
            </a:r>
            <a:endParaRPr lang="en-CA" dirty="0"/>
          </a:p>
        </p:txBody>
      </p:sp>
      <p:sp>
        <p:nvSpPr>
          <p:cNvPr id="5" name="Slide Number Placeholder 4">
            <a:extLst>
              <a:ext uri="{FF2B5EF4-FFF2-40B4-BE49-F238E27FC236}">
                <a16:creationId xmlns:a16="http://schemas.microsoft.com/office/drawing/2014/main" xmlns="" id="{B2B39569-21DE-9E30-1419-768F367EC338}"/>
              </a:ext>
            </a:extLst>
          </p:cNvPr>
          <p:cNvSpPr>
            <a:spLocks noGrp="1"/>
          </p:cNvSpPr>
          <p:nvPr>
            <p:ph type="sldNum" sz="quarter" idx="12"/>
          </p:nvPr>
        </p:nvSpPr>
        <p:spPr/>
        <p:txBody>
          <a:bodyPr/>
          <a:lstStyle/>
          <a:p>
            <a:fld id="{6C3DED61-E67D-43D5-B462-016E214A9E97}" type="slidenum">
              <a:rPr lang="en-CA" smtClean="0"/>
              <a:pPr/>
              <a:t>22</a:t>
            </a:fld>
            <a:endParaRPr lang="en-CA"/>
          </a:p>
        </p:txBody>
      </p:sp>
    </p:spTree>
    <p:extLst>
      <p:ext uri="{BB962C8B-B14F-4D97-AF65-F5344CB8AC3E}">
        <p14:creationId xmlns:p14="http://schemas.microsoft.com/office/powerpoint/2010/main" xmlns="" val="12066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000" kern="1200">
                <a:solidFill>
                  <a:srgbClr val="FFFFFF"/>
                </a:solidFill>
                <a:latin typeface="+mj-lt"/>
                <a:ea typeface="+mj-ea"/>
                <a:cs typeface="+mj-cs"/>
              </a:rPr>
              <a:t/>
            </a:r>
            <a:br>
              <a:rPr lang="en-US" sz="2000" kern="1200">
                <a:solidFill>
                  <a:srgbClr val="FFFFFF"/>
                </a:solidFill>
                <a:latin typeface="+mj-lt"/>
                <a:ea typeface="+mj-ea"/>
                <a:cs typeface="+mj-cs"/>
              </a:rPr>
            </a:br>
            <a:r>
              <a:rPr lang="en-US" sz="2000" kern="1200">
                <a:solidFill>
                  <a:srgbClr val="FFFFFF"/>
                </a:solidFill>
                <a:latin typeface="+mj-lt"/>
                <a:ea typeface="+mj-ea"/>
                <a:cs typeface="+mj-cs"/>
              </a:rPr>
              <a:t/>
            </a:r>
            <a:br>
              <a:rPr lang="en-US" sz="2000" kern="1200">
                <a:solidFill>
                  <a:srgbClr val="FFFFFF"/>
                </a:solidFill>
                <a:latin typeface="+mj-lt"/>
                <a:ea typeface="+mj-ea"/>
                <a:cs typeface="+mj-cs"/>
              </a:rPr>
            </a:br>
            <a:r>
              <a:rPr lang="en-US" sz="2000" kern="1200">
                <a:solidFill>
                  <a:srgbClr val="FFFFFF"/>
                </a:solidFill>
                <a:latin typeface="+mj-lt"/>
                <a:ea typeface="+mj-ea"/>
                <a:cs typeface="+mj-cs"/>
              </a:rPr>
              <a:t/>
            </a:r>
            <a:br>
              <a:rPr lang="en-US" sz="2000" kern="1200">
                <a:solidFill>
                  <a:srgbClr val="FFFFFF"/>
                </a:solidFill>
                <a:latin typeface="+mj-lt"/>
                <a:ea typeface="+mj-ea"/>
                <a:cs typeface="+mj-cs"/>
              </a:rPr>
            </a:br>
            <a:r>
              <a:rPr lang="en-US" sz="2000" kern="1200">
                <a:solidFill>
                  <a:srgbClr val="FFFFFF"/>
                </a:solidFill>
                <a:latin typeface="+mj-lt"/>
                <a:ea typeface="+mj-ea"/>
                <a:cs typeface="+mj-cs"/>
              </a:rPr>
              <a:t/>
            </a:r>
            <a:br>
              <a:rPr lang="en-US" sz="2000" kern="1200">
                <a:solidFill>
                  <a:srgbClr val="FFFFFF"/>
                </a:solidFill>
                <a:latin typeface="+mj-lt"/>
                <a:ea typeface="+mj-ea"/>
                <a:cs typeface="+mj-cs"/>
              </a:rPr>
            </a:br>
            <a:r>
              <a:rPr lang="en-US" sz="2000" kern="1200">
                <a:solidFill>
                  <a:srgbClr val="FFFFFF"/>
                </a:solidFill>
                <a:latin typeface="+mj-lt"/>
                <a:ea typeface="+mj-ea"/>
                <a:cs typeface="+mj-cs"/>
              </a:rPr>
              <a:t>PARK BENCH EXERCISE</a:t>
            </a:r>
            <a:br>
              <a:rPr lang="en-US" sz="2000" kern="1200">
                <a:solidFill>
                  <a:srgbClr val="FFFFFF"/>
                </a:solidFill>
                <a:latin typeface="+mj-lt"/>
                <a:ea typeface="+mj-ea"/>
                <a:cs typeface="+mj-cs"/>
              </a:rPr>
            </a:br>
            <a:r>
              <a:rPr lang="en-US" sz="2000" kern="1200">
                <a:solidFill>
                  <a:srgbClr val="FFFFFF"/>
                </a:solidFill>
                <a:latin typeface="+mj-lt"/>
                <a:ea typeface="+mj-ea"/>
                <a:cs typeface="+mj-cs"/>
              </a:rPr>
              <a:t/>
            </a:r>
            <a:br>
              <a:rPr lang="en-US" sz="2000" kern="1200">
                <a:solidFill>
                  <a:srgbClr val="FFFFFF"/>
                </a:solidFill>
                <a:latin typeface="+mj-lt"/>
                <a:ea typeface="+mj-ea"/>
                <a:cs typeface="+mj-cs"/>
              </a:rPr>
            </a:br>
            <a:r>
              <a:rPr lang="en-US" sz="2000" kern="1200">
                <a:solidFill>
                  <a:srgbClr val="FFFFFF"/>
                </a:solidFill>
                <a:latin typeface="+mj-lt"/>
                <a:ea typeface="+mj-ea"/>
                <a:cs typeface="+mj-cs"/>
              </a:rPr>
              <a:t/>
            </a:r>
            <a:br>
              <a:rPr lang="en-US" sz="2000" kern="1200">
                <a:solidFill>
                  <a:srgbClr val="FFFFFF"/>
                </a:solidFill>
                <a:latin typeface="+mj-lt"/>
                <a:ea typeface="+mj-ea"/>
                <a:cs typeface="+mj-cs"/>
              </a:rPr>
            </a:br>
            <a:endParaRPr lang="en-US" sz="2000" kern="1200">
              <a:solidFill>
                <a:srgbClr val="FFFFFF"/>
              </a:solidFill>
              <a:latin typeface="+mj-lt"/>
              <a:ea typeface="+mj-ea"/>
              <a:cs typeface="+mj-cs"/>
            </a:endParaRPr>
          </a:p>
        </p:txBody>
      </p:sp>
      <p:pic>
        <p:nvPicPr>
          <p:cNvPr id="7" name="Picture 6" descr="Bench in the park">
            <a:extLst>
              <a:ext uri="{FF2B5EF4-FFF2-40B4-BE49-F238E27FC236}">
                <a16:creationId xmlns:a16="http://schemas.microsoft.com/office/drawing/2014/main" xmlns="" id="{ADB40CC5-7202-50FA-9FFE-D61E046F239E}"/>
              </a:ext>
            </a:extLst>
          </p:cNvPr>
          <p:cNvPicPr>
            <a:picLocks noChangeAspect="1"/>
          </p:cNvPicPr>
          <p:nvPr/>
        </p:nvPicPr>
        <p:blipFill>
          <a:blip r:embed="rId3" cstate="print"/>
          <a:stretch>
            <a:fillRect/>
          </a:stretch>
        </p:blipFill>
        <p:spPr>
          <a:xfrm>
            <a:off x="4777316" y="1173253"/>
            <a:ext cx="6780700" cy="4509165"/>
          </a:xfrm>
          <a:prstGeom prst="rect">
            <a:avLst/>
          </a:prstGeom>
        </p:spPr>
      </p:pic>
      <p:sp>
        <p:nvSpPr>
          <p:cNvPr id="4" name="Footer Placeholder 3">
            <a:extLst>
              <a:ext uri="{FF2B5EF4-FFF2-40B4-BE49-F238E27FC236}">
                <a16:creationId xmlns:a16="http://schemas.microsoft.com/office/drawing/2014/main" xmlns="" id="{243BD030-4797-AE12-00D0-75F2750D3EC3}"/>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Copyright: Victoria Smith and Nancy Cameron</a:t>
            </a:r>
          </a:p>
        </p:txBody>
      </p:sp>
      <p:sp>
        <p:nvSpPr>
          <p:cNvPr id="5" name="Slide Number Placeholder 4">
            <a:extLst>
              <a:ext uri="{FF2B5EF4-FFF2-40B4-BE49-F238E27FC236}">
                <a16:creationId xmlns:a16="http://schemas.microsoft.com/office/drawing/2014/main" xmlns="" id="{3EE0060B-748B-8F17-BFE2-D301E6D4B6DB}"/>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6C3DED61-E67D-43D5-B462-016E214A9E97}" type="slidenum">
              <a:rPr lang="en-US">
                <a:solidFill>
                  <a:schemeClr val="tx1">
                    <a:alpha val="80000"/>
                  </a:schemeClr>
                </a:solidFill>
              </a:rPr>
              <a:pPr>
                <a:spcAft>
                  <a:spcPts val="600"/>
                </a:spcAft>
              </a:pPr>
              <a:t>23</a:t>
            </a:fld>
            <a:endParaRPr lang="en-US">
              <a:solidFill>
                <a:schemeClr val="tx1">
                  <a:alpha val="80000"/>
                </a:schemeClr>
              </a:solidFill>
            </a:endParaRPr>
          </a:p>
        </p:txBody>
      </p:sp>
    </p:spTree>
    <p:extLst>
      <p:ext uri="{BB962C8B-B14F-4D97-AF65-F5344CB8AC3E}">
        <p14:creationId xmlns:p14="http://schemas.microsoft.com/office/powerpoint/2010/main" xmlns="" val="1969629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9">
            <a:extLst>
              <a:ext uri="{FF2B5EF4-FFF2-40B4-BE49-F238E27FC236}">
                <a16:creationId xmlns:a16="http://schemas.microsoft.com/office/drawing/2014/main" xmlns="" id="{D038248A-211C-4EEC-8401-C761B929FB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1">
            <a:extLst>
              <a:ext uri="{FF2B5EF4-FFF2-40B4-BE49-F238E27FC236}">
                <a16:creationId xmlns:a16="http://schemas.microsoft.com/office/drawing/2014/main" xmlns="" id="{C30A849F-66D9-40C8-BEC8-35AFF8F4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nvPr>
        </p:nvSpPr>
        <p:spPr>
          <a:xfrm>
            <a:off x="1179226" y="1280679"/>
            <a:ext cx="9833548" cy="1325563"/>
          </a:xfrm>
        </p:spPr>
        <p:txBody>
          <a:bodyPr anchor="b">
            <a:normAutofit/>
          </a:bodyPr>
          <a:lstStyle/>
          <a:p>
            <a:pPr algn="ctr"/>
            <a:r>
              <a:rPr lang="en-CA" sz="3600">
                <a:solidFill>
                  <a:schemeClr val="tx2"/>
                </a:solidFill>
              </a:rPr>
              <a:t>THE DNA BRAID: THE INTERPLAY OF EMOTION AND LOGIC</a:t>
            </a:r>
          </a:p>
        </p:txBody>
      </p:sp>
      <p:grpSp>
        <p:nvGrpSpPr>
          <p:cNvPr id="45" name="Group 13">
            <a:extLst>
              <a:ext uri="{FF2B5EF4-FFF2-40B4-BE49-F238E27FC236}">
                <a16:creationId xmlns:a16="http://schemas.microsoft.com/office/drawing/2014/main" xmlns="" id="{04542298-A2B1-480F-A11C-A40EDD19B85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289890" y="0"/>
            <a:ext cx="3902110" cy="2382977"/>
            <a:chOff x="6867015" y="-1"/>
            <a:chExt cx="5324985" cy="3251912"/>
          </a:xfrm>
          <a:solidFill>
            <a:schemeClr val="accent5">
              <a:alpha val="10000"/>
            </a:schemeClr>
          </a:solidFill>
        </p:grpSpPr>
        <p:sp>
          <p:nvSpPr>
            <p:cNvPr id="46" name="Freeform: Shape 14">
              <a:extLst>
                <a:ext uri="{FF2B5EF4-FFF2-40B4-BE49-F238E27FC236}">
                  <a16:creationId xmlns:a16="http://schemas.microsoft.com/office/drawing/2014/main" xmlns="" id="{74AEB45E-B965-46A0-8557-C646B5011B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15">
              <a:extLst>
                <a:ext uri="{FF2B5EF4-FFF2-40B4-BE49-F238E27FC236}">
                  <a16:creationId xmlns:a16="http://schemas.microsoft.com/office/drawing/2014/main" xmlns="" id="{921A22C7-11AD-44B0-9BF7-6E3A458215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16">
              <a:extLst>
                <a:ext uri="{FF2B5EF4-FFF2-40B4-BE49-F238E27FC236}">
                  <a16:creationId xmlns:a16="http://schemas.microsoft.com/office/drawing/2014/main" xmlns="" id="{87049D82-B7F3-4192-8337-4BDB16955E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17">
              <a:extLst>
                <a:ext uri="{FF2B5EF4-FFF2-40B4-BE49-F238E27FC236}">
                  <a16:creationId xmlns:a16="http://schemas.microsoft.com/office/drawing/2014/main" xmlns="" id="{24A7FAD9-577C-4D2E-A3B5-C6D0A39D47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1179226" y="2890979"/>
            <a:ext cx="9833548" cy="2693976"/>
          </a:xfrm>
        </p:spPr>
        <p:txBody>
          <a:bodyPr>
            <a:normAutofit/>
          </a:bodyPr>
          <a:lstStyle/>
          <a:p>
            <a:endParaRPr lang="en-CA" sz="1800">
              <a:solidFill>
                <a:schemeClr val="tx2"/>
              </a:solidFill>
            </a:endParaRPr>
          </a:p>
          <a:p>
            <a:pPr lvl="1"/>
            <a:r>
              <a:rPr lang="en-CA" sz="1800">
                <a:solidFill>
                  <a:schemeClr val="tx2"/>
                </a:solidFill>
              </a:rPr>
              <a:t>Not about gender or personality type</a:t>
            </a:r>
          </a:p>
          <a:p>
            <a:pPr lvl="1"/>
            <a:r>
              <a:rPr lang="en-CA" sz="1800">
                <a:solidFill>
                  <a:schemeClr val="tx2"/>
                </a:solidFill>
              </a:rPr>
              <a:t>Without emotion, we can’t engage and make decisions</a:t>
            </a:r>
          </a:p>
          <a:p>
            <a:pPr lvl="1"/>
            <a:r>
              <a:rPr lang="en-CA" sz="1800">
                <a:solidFill>
                  <a:schemeClr val="tx2"/>
                </a:solidFill>
              </a:rPr>
              <a:t>Yet we can’t resolve conflicts simply by expressing emotion</a:t>
            </a:r>
          </a:p>
          <a:p>
            <a:pPr lvl="1"/>
            <a:r>
              <a:rPr lang="en-CA" sz="1800">
                <a:solidFill>
                  <a:schemeClr val="tx2"/>
                </a:solidFill>
              </a:rPr>
              <a:t>While we may focus on expression or analysis, both operate every step of the way and are essential to the other</a:t>
            </a:r>
          </a:p>
          <a:p>
            <a:pPr lvl="1"/>
            <a:r>
              <a:rPr lang="en-US" sz="1800">
                <a:solidFill>
                  <a:schemeClr val="tx2"/>
                </a:solidFill>
              </a:rPr>
              <a:t>Identity, meaning , values and security must be addressed for lasting agreements </a:t>
            </a:r>
            <a:endParaRPr lang="en-CA" sz="1800">
              <a:solidFill>
                <a:schemeClr val="tx2"/>
              </a:solidFill>
            </a:endParaRPr>
          </a:p>
          <a:p>
            <a:pPr lvl="1"/>
            <a:endParaRPr lang="en-CA" sz="1800">
              <a:solidFill>
                <a:schemeClr val="tx2"/>
              </a:solidFill>
            </a:endParaRPr>
          </a:p>
          <a:p>
            <a:pPr lvl="1"/>
            <a:endParaRPr lang="en-CA" sz="1800">
              <a:solidFill>
                <a:schemeClr val="tx2"/>
              </a:solidFill>
            </a:endParaRPr>
          </a:p>
        </p:txBody>
      </p:sp>
      <p:grpSp>
        <p:nvGrpSpPr>
          <p:cNvPr id="20" name="Group 19">
            <a:extLst>
              <a:ext uri="{FF2B5EF4-FFF2-40B4-BE49-F238E27FC236}">
                <a16:creationId xmlns:a16="http://schemas.microsoft.com/office/drawing/2014/main" xmlns="" id="{2A5C9C35-2375-49EB-B99C-17C87D42FE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flipH="1">
            <a:off x="0" y="4682671"/>
            <a:ext cx="2898948" cy="2175328"/>
            <a:chOff x="-305" y="-1"/>
            <a:chExt cx="3832880" cy="2876136"/>
          </a:xfrm>
        </p:grpSpPr>
        <p:sp>
          <p:nvSpPr>
            <p:cNvPr id="21" name="Freeform: Shape 20">
              <a:extLst>
                <a:ext uri="{FF2B5EF4-FFF2-40B4-BE49-F238E27FC236}">
                  <a16:creationId xmlns:a16="http://schemas.microsoft.com/office/drawing/2014/main" xmlns="" id="{7BE7B8C5-3FC9-47E9-B555-AFCB849A4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21">
              <a:extLst>
                <a:ext uri="{FF2B5EF4-FFF2-40B4-BE49-F238E27FC236}">
                  <a16:creationId xmlns:a16="http://schemas.microsoft.com/office/drawing/2014/main" xmlns="" id="{615B6EFE-6DC2-4A72-AC12-BCCC3638A6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AE8C1B65-6799-4DD1-B262-01901DA126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23">
              <a:extLst>
                <a:ext uri="{FF2B5EF4-FFF2-40B4-BE49-F238E27FC236}">
                  <a16:creationId xmlns:a16="http://schemas.microsoft.com/office/drawing/2014/main" xmlns="" id="{03829674-8FAF-4E90-9FB7-C6CE17839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xmlns="" id="{9BD582D6-7ED3-22A0-0F86-9F908AB3382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Copyright: Victoria Smith and Nancy Cameron</a:t>
            </a:r>
            <a:endParaRPr lang="en-CA"/>
          </a:p>
        </p:txBody>
      </p:sp>
      <p:sp>
        <p:nvSpPr>
          <p:cNvPr id="5" name="Slide Number Placeholder 4">
            <a:extLst>
              <a:ext uri="{FF2B5EF4-FFF2-40B4-BE49-F238E27FC236}">
                <a16:creationId xmlns:a16="http://schemas.microsoft.com/office/drawing/2014/main" xmlns="" id="{CA82A939-D6D9-EAA2-303F-CC71D6BCB39A}"/>
              </a:ext>
            </a:extLst>
          </p:cNvPr>
          <p:cNvSpPr>
            <a:spLocks noGrp="1"/>
          </p:cNvSpPr>
          <p:nvPr>
            <p:ph type="sldNum" sz="quarter" idx="12"/>
          </p:nvPr>
        </p:nvSpPr>
        <p:spPr>
          <a:xfrm>
            <a:off x="8610600" y="6356350"/>
            <a:ext cx="2743200" cy="365125"/>
          </a:xfrm>
        </p:spPr>
        <p:txBody>
          <a:bodyPr>
            <a:normAutofit/>
          </a:bodyPr>
          <a:lstStyle/>
          <a:p>
            <a:pPr>
              <a:spcAft>
                <a:spcPts val="600"/>
              </a:spcAft>
            </a:pPr>
            <a:fld id="{6C3DED61-E67D-43D5-B462-016E214A9E97}" type="slidenum">
              <a:rPr lang="en-CA" smtClean="0"/>
              <a:pPr>
                <a:spcAft>
                  <a:spcPts val="600"/>
                </a:spcAft>
              </a:pPr>
              <a:t>24</a:t>
            </a:fld>
            <a:endParaRPr lang="en-CA"/>
          </a:p>
        </p:txBody>
      </p:sp>
    </p:spTree>
    <p:extLst>
      <p:ext uri="{BB962C8B-B14F-4D97-AF65-F5344CB8AC3E}">
        <p14:creationId xmlns:p14="http://schemas.microsoft.com/office/powerpoint/2010/main" xmlns="" val="3423331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693" y="741391"/>
            <a:ext cx="4355265" cy="1616203"/>
          </a:xfrm>
        </p:spPr>
        <p:txBody>
          <a:bodyPr anchor="b">
            <a:normAutofit/>
          </a:bodyPr>
          <a:lstStyle/>
          <a:p>
            <a:r>
              <a:rPr lang="en-CA" sz="3200"/>
              <a:t>THE NEUROSCIENCE OF THINKING </a:t>
            </a:r>
            <a:br>
              <a:rPr lang="en-CA" sz="3200"/>
            </a:br>
            <a:r>
              <a:rPr lang="en-CA" sz="3200"/>
              <a:t>AND FEELING</a:t>
            </a:r>
          </a:p>
        </p:txBody>
      </p:sp>
      <p:sp>
        <p:nvSpPr>
          <p:cNvPr id="3" name="Content Placeholder 2"/>
          <p:cNvSpPr>
            <a:spLocks noGrp="1"/>
          </p:cNvSpPr>
          <p:nvPr>
            <p:ph idx="1"/>
          </p:nvPr>
        </p:nvSpPr>
        <p:spPr>
          <a:xfrm>
            <a:off x="876692" y="2533476"/>
            <a:ext cx="4355265" cy="3447832"/>
          </a:xfrm>
        </p:spPr>
        <p:txBody>
          <a:bodyPr anchor="t">
            <a:normAutofit/>
          </a:bodyPr>
          <a:lstStyle/>
          <a:p>
            <a:pPr marL="0" indent="0">
              <a:buNone/>
            </a:pPr>
            <a:r>
              <a:rPr lang="en-US" sz="2000">
                <a:cs typeface="Arial" panose="020B0604020202020204" pitchFamily="34" charset="0"/>
              </a:rPr>
              <a:t>It’s about approach (reward) and avoid (threat)</a:t>
            </a:r>
          </a:p>
          <a:p>
            <a:pPr marL="0" indent="0">
              <a:buNone/>
            </a:pPr>
            <a:endParaRPr lang="en-US" sz="2000">
              <a:cs typeface="Arial" panose="020B0604020202020204" pitchFamily="34" charset="0"/>
            </a:endParaRPr>
          </a:p>
          <a:p>
            <a:pPr lvl="2"/>
            <a:r>
              <a:rPr lang="en-US">
                <a:cs typeface="Arial" panose="020B0604020202020204" pitchFamily="34" charset="0"/>
              </a:rPr>
              <a:t>Prefontal cortex</a:t>
            </a:r>
          </a:p>
          <a:p>
            <a:pPr marL="457200" lvl="2" indent="0">
              <a:buNone/>
            </a:pPr>
            <a:endParaRPr lang="en-US">
              <a:cs typeface="Arial" panose="020B0604020202020204" pitchFamily="34" charset="0"/>
            </a:endParaRPr>
          </a:p>
          <a:p>
            <a:pPr lvl="2"/>
            <a:r>
              <a:rPr lang="en-US">
                <a:cs typeface="Arial" panose="020B0604020202020204" pitchFamily="34" charset="0"/>
              </a:rPr>
              <a:t>Limbic-amygdala</a:t>
            </a:r>
          </a:p>
          <a:p>
            <a:pPr marL="457200" lvl="2" indent="0">
              <a:buNone/>
            </a:pPr>
            <a:endParaRPr lang="en-US">
              <a:cs typeface="Arial" panose="020B0604020202020204" pitchFamily="34" charset="0"/>
            </a:endParaRPr>
          </a:p>
          <a:p>
            <a:pPr lvl="2"/>
            <a:r>
              <a:rPr lang="en-US">
                <a:cs typeface="Arial" panose="020B0604020202020204" pitchFamily="34" charset="0"/>
              </a:rPr>
              <a:t>Brain stem</a:t>
            </a:r>
          </a:p>
          <a:p>
            <a:endParaRPr lang="en-CA" sz="2000"/>
          </a:p>
        </p:txBody>
      </p:sp>
      <p:pic>
        <p:nvPicPr>
          <p:cNvPr id="7" name="Picture 6">
            <a:extLst>
              <a:ext uri="{FF2B5EF4-FFF2-40B4-BE49-F238E27FC236}">
                <a16:creationId xmlns:a16="http://schemas.microsoft.com/office/drawing/2014/main" xmlns="" id="{D1D7D290-86B0-7999-81C3-40304D57FF8E}"/>
              </a:ext>
            </a:extLst>
          </p:cNvPr>
          <p:cNvPicPr>
            <a:picLocks noChangeAspect="1"/>
          </p:cNvPicPr>
          <p:nvPr/>
        </p:nvPicPr>
        <p:blipFill rotWithShape="1">
          <a:blip r:embed="rId3" cstate="print"/>
          <a:srcRect l="24849" r="25151"/>
          <a:stretch/>
        </p:blipFill>
        <p:spPr>
          <a:xfrm>
            <a:off x="6096000" y="10"/>
            <a:ext cx="6095999" cy="6857990"/>
          </a:xfrm>
          <a:prstGeom prst="rect">
            <a:avLst/>
          </a:prstGeom>
        </p:spPr>
      </p:pic>
      <p:sp>
        <p:nvSpPr>
          <p:cNvPr id="11" name="Rectangle 10">
            <a:extLst>
              <a:ext uri="{FF2B5EF4-FFF2-40B4-BE49-F238E27FC236}">
                <a16:creationId xmlns:a16="http://schemas.microsoft.com/office/drawing/2014/main" xmlns="" id="{AE3A741D-C19B-960A-5803-1C58871478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9C3A50E9-9119-7BC3-083B-2D84CCC78E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DC39DE25-0E4E-0AA7-0932-1D78C2372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xmlns="" id="{8D6EA299-0840-6DEA-E670-C49AEBC87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Footer Placeholder 3">
            <a:extLst>
              <a:ext uri="{FF2B5EF4-FFF2-40B4-BE49-F238E27FC236}">
                <a16:creationId xmlns:a16="http://schemas.microsoft.com/office/drawing/2014/main" xmlns="" id="{53BBF3DB-8587-28BD-BD97-72847B0C2EC6}"/>
              </a:ext>
            </a:extLst>
          </p:cNvPr>
          <p:cNvSpPr>
            <a:spLocks noGrp="1"/>
          </p:cNvSpPr>
          <p:nvPr>
            <p:ph type="ftr" sz="quarter" idx="11"/>
          </p:nvPr>
        </p:nvSpPr>
        <p:spPr>
          <a:xfrm>
            <a:off x="6507706" y="6356350"/>
            <a:ext cx="3096030" cy="365125"/>
          </a:xfrm>
        </p:spPr>
        <p:txBody>
          <a:bodyPr>
            <a:normAutofit/>
          </a:bodyPr>
          <a:lstStyle/>
          <a:p>
            <a:pPr algn="l">
              <a:spcAft>
                <a:spcPts val="600"/>
              </a:spcAft>
            </a:pPr>
            <a:r>
              <a:rPr lang="en-US">
                <a:solidFill>
                  <a:srgbClr val="FFFFFF"/>
                </a:solidFill>
              </a:rPr>
              <a:t>Copyright: Victoria Smith and Nancy Cameron</a:t>
            </a:r>
            <a:endParaRPr lang="en-CA">
              <a:solidFill>
                <a:srgbClr val="FFFFFF"/>
              </a:solidFill>
            </a:endParaRPr>
          </a:p>
        </p:txBody>
      </p:sp>
      <p:sp>
        <p:nvSpPr>
          <p:cNvPr id="5" name="Slide Number Placeholder 4">
            <a:extLst>
              <a:ext uri="{FF2B5EF4-FFF2-40B4-BE49-F238E27FC236}">
                <a16:creationId xmlns:a16="http://schemas.microsoft.com/office/drawing/2014/main" xmlns="" id="{C1B3C033-E21B-F9F5-F34D-79459CF2F5CC}"/>
              </a:ext>
            </a:extLst>
          </p:cNvPr>
          <p:cNvSpPr>
            <a:spLocks noGrp="1"/>
          </p:cNvSpPr>
          <p:nvPr>
            <p:ph type="sldNum" sz="quarter" idx="12"/>
          </p:nvPr>
        </p:nvSpPr>
        <p:spPr>
          <a:xfrm>
            <a:off x="8610600" y="6356350"/>
            <a:ext cx="2743200" cy="365125"/>
          </a:xfrm>
        </p:spPr>
        <p:txBody>
          <a:bodyPr>
            <a:normAutofit/>
          </a:bodyPr>
          <a:lstStyle/>
          <a:p>
            <a:pPr>
              <a:spcAft>
                <a:spcPts val="600"/>
              </a:spcAft>
            </a:pPr>
            <a:fld id="{6C3DED61-E67D-43D5-B462-016E214A9E97}" type="slidenum">
              <a:rPr lang="en-CA">
                <a:solidFill>
                  <a:srgbClr val="FFFFFF"/>
                </a:solidFill>
              </a:rPr>
              <a:pPr>
                <a:spcAft>
                  <a:spcPts val="600"/>
                </a:spcAft>
              </a:pPr>
              <a:t>25</a:t>
            </a:fld>
            <a:endParaRPr lang="en-CA">
              <a:solidFill>
                <a:srgbClr val="FFFFFF"/>
              </a:solidFill>
            </a:endParaRPr>
          </a:p>
        </p:txBody>
      </p:sp>
    </p:spTree>
    <p:extLst>
      <p:ext uri="{BB962C8B-B14F-4D97-AF65-F5344CB8AC3E}">
        <p14:creationId xmlns:p14="http://schemas.microsoft.com/office/powerpoint/2010/main" xmlns="" val="382504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A6B319F-86FE-4754-878E-06F0804D88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xmlns="" id="{DCF7D1B5-3477-499F-ACC5-2C8B07F4ED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4DFD23-8537-48E7-DF93-76628E6462F3}"/>
              </a:ext>
            </a:extLst>
          </p:cNvPr>
          <p:cNvSpPr>
            <a:spLocks noGrp="1"/>
          </p:cNvSpPr>
          <p:nvPr>
            <p:ph type="title"/>
          </p:nvPr>
        </p:nvSpPr>
        <p:spPr>
          <a:xfrm>
            <a:off x="992206" y="1608667"/>
            <a:ext cx="2823275" cy="4501127"/>
          </a:xfrm>
        </p:spPr>
        <p:txBody>
          <a:bodyPr anchor="t">
            <a:normAutofit/>
          </a:bodyPr>
          <a:lstStyle/>
          <a:p>
            <a:pPr algn="r"/>
            <a:r>
              <a:rPr lang="en-US" sz="3200">
                <a:solidFill>
                  <a:srgbClr val="FFFFFF"/>
                </a:solidFill>
              </a:rPr>
              <a:t>Fear and Anger (Lerner research)</a:t>
            </a:r>
            <a:endParaRPr lang="en-CA" sz="3200">
              <a:solidFill>
                <a:srgbClr val="FFFFFF"/>
              </a:solidFill>
            </a:endParaRPr>
          </a:p>
        </p:txBody>
      </p:sp>
      <p:sp>
        <p:nvSpPr>
          <p:cNvPr id="3" name="Content Placeholder 2">
            <a:extLst>
              <a:ext uri="{FF2B5EF4-FFF2-40B4-BE49-F238E27FC236}">
                <a16:creationId xmlns:a16="http://schemas.microsoft.com/office/drawing/2014/main" xmlns="" id="{050CEA85-D962-CC0C-482C-C0AA8750C043}"/>
              </a:ext>
            </a:extLst>
          </p:cNvPr>
          <p:cNvSpPr>
            <a:spLocks noGrp="1"/>
          </p:cNvSpPr>
          <p:nvPr>
            <p:ph sz="half" idx="1"/>
          </p:nvPr>
        </p:nvSpPr>
        <p:spPr>
          <a:xfrm>
            <a:off x="4547698" y="1608667"/>
            <a:ext cx="3421958" cy="4501127"/>
          </a:xfrm>
        </p:spPr>
        <p:txBody>
          <a:bodyPr>
            <a:normAutofit/>
          </a:bodyPr>
          <a:lstStyle/>
          <a:p>
            <a:pPr marL="365760" indent="-256032" eaLnBrk="1" fontAlgn="auto" hangingPunct="1">
              <a:spcAft>
                <a:spcPts val="0"/>
              </a:spcAft>
              <a:buFont typeface="Wingdings 3"/>
              <a:buChar char=""/>
              <a:defRPr/>
            </a:pPr>
            <a:r>
              <a:rPr lang="en-US" sz="2000"/>
              <a:t>Evoking anger :</a:t>
            </a:r>
          </a:p>
          <a:p>
            <a:pPr marL="822960" lvl="1" indent="-256032">
              <a:buFont typeface="Wingdings 3"/>
              <a:buChar char=""/>
              <a:defRPr/>
            </a:pPr>
            <a:r>
              <a:rPr lang="en-US" sz="2000"/>
              <a:t>can increase feelings of certainty and control</a:t>
            </a:r>
          </a:p>
          <a:p>
            <a:pPr marL="822960" lvl="1" indent="-256032">
              <a:buFont typeface="Wingdings 3"/>
              <a:buChar char=""/>
              <a:defRPr/>
            </a:pPr>
            <a:r>
              <a:rPr lang="en-US" sz="2000"/>
              <a:t>can lead to becoming more punitive, even if the situation causing the anger is unrelated to what they are judging</a:t>
            </a:r>
          </a:p>
          <a:p>
            <a:endParaRPr lang="en-CA" sz="2000"/>
          </a:p>
        </p:txBody>
      </p:sp>
      <p:sp>
        <p:nvSpPr>
          <p:cNvPr id="4" name="Content Placeholder 3">
            <a:extLst>
              <a:ext uri="{FF2B5EF4-FFF2-40B4-BE49-F238E27FC236}">
                <a16:creationId xmlns:a16="http://schemas.microsoft.com/office/drawing/2014/main" xmlns="" id="{64F06D89-D0F3-6486-0F78-4CCD7D0437F6}"/>
              </a:ext>
            </a:extLst>
          </p:cNvPr>
          <p:cNvSpPr>
            <a:spLocks noGrp="1"/>
          </p:cNvSpPr>
          <p:nvPr>
            <p:ph sz="half" idx="2"/>
          </p:nvPr>
        </p:nvSpPr>
        <p:spPr>
          <a:xfrm>
            <a:off x="8289696" y="1608667"/>
            <a:ext cx="3421957" cy="4501127"/>
          </a:xfrm>
        </p:spPr>
        <p:txBody>
          <a:bodyPr>
            <a:normAutofit/>
          </a:bodyPr>
          <a:lstStyle/>
          <a:p>
            <a:pPr marL="365760" indent="-256032" eaLnBrk="1" fontAlgn="auto" hangingPunct="1">
              <a:spcAft>
                <a:spcPts val="0"/>
              </a:spcAft>
              <a:buFont typeface="Wingdings 3"/>
              <a:buChar char=""/>
              <a:defRPr/>
            </a:pPr>
            <a:r>
              <a:rPr lang="en-US" sz="2000"/>
              <a:t>Evoking fear:</a:t>
            </a:r>
          </a:p>
          <a:p>
            <a:pPr marL="822960" lvl="1" indent="-256032">
              <a:buFont typeface="Wingdings 3"/>
              <a:buChar char=""/>
              <a:defRPr/>
            </a:pPr>
            <a:r>
              <a:rPr lang="en-US" sz="2000"/>
              <a:t>can enhance feelings of uncertainty and loss of control</a:t>
            </a:r>
          </a:p>
          <a:p>
            <a:pPr marL="822960" lvl="1" indent="-256032">
              <a:buFont typeface="Wingdings 3"/>
              <a:buChar char=""/>
              <a:defRPr/>
            </a:pPr>
            <a:r>
              <a:rPr lang="en-US" sz="2000"/>
              <a:t>increases stress hormones (cortisoid levels) which remain elevated for an extended period of time</a:t>
            </a:r>
          </a:p>
          <a:p>
            <a:endParaRPr lang="en-CA" sz="2000"/>
          </a:p>
        </p:txBody>
      </p:sp>
      <p:sp>
        <p:nvSpPr>
          <p:cNvPr id="5" name="Footer Placeholder 4">
            <a:extLst>
              <a:ext uri="{FF2B5EF4-FFF2-40B4-BE49-F238E27FC236}">
                <a16:creationId xmlns:a16="http://schemas.microsoft.com/office/drawing/2014/main" xmlns="" id="{90287FE6-C01C-66D8-04B2-E7035EA60A64}"/>
              </a:ext>
            </a:extLst>
          </p:cNvPr>
          <p:cNvSpPr>
            <a:spLocks noGrp="1"/>
          </p:cNvSpPr>
          <p:nvPr>
            <p:ph type="ftr" sz="quarter" idx="11"/>
          </p:nvPr>
        </p:nvSpPr>
        <p:spPr>
          <a:xfrm>
            <a:off x="4547698" y="6356350"/>
            <a:ext cx="5687683" cy="365125"/>
          </a:xfrm>
        </p:spPr>
        <p:txBody>
          <a:bodyPr>
            <a:normAutofit/>
          </a:bodyPr>
          <a:lstStyle/>
          <a:p>
            <a:pPr algn="l">
              <a:spcAft>
                <a:spcPts val="600"/>
              </a:spcAft>
            </a:pPr>
            <a:r>
              <a:rPr lang="en-US" sz="1050"/>
              <a:t>Copyright: Victoria Smith and Nancy Cameron</a:t>
            </a:r>
            <a:endParaRPr lang="en-CA" sz="1050"/>
          </a:p>
        </p:txBody>
      </p:sp>
      <p:sp>
        <p:nvSpPr>
          <p:cNvPr id="6" name="Slide Number Placeholder 5">
            <a:extLst>
              <a:ext uri="{FF2B5EF4-FFF2-40B4-BE49-F238E27FC236}">
                <a16:creationId xmlns:a16="http://schemas.microsoft.com/office/drawing/2014/main" xmlns="" id="{D84791F1-2148-7706-A932-546A9BE0B619}"/>
              </a:ext>
            </a:extLst>
          </p:cNvPr>
          <p:cNvSpPr>
            <a:spLocks noGrp="1"/>
          </p:cNvSpPr>
          <p:nvPr>
            <p:ph type="sldNum" sz="quarter" idx="12"/>
          </p:nvPr>
        </p:nvSpPr>
        <p:spPr>
          <a:xfrm>
            <a:off x="10353368" y="6356350"/>
            <a:ext cx="1358284" cy="365125"/>
          </a:xfrm>
        </p:spPr>
        <p:txBody>
          <a:bodyPr>
            <a:normAutofit/>
          </a:bodyPr>
          <a:lstStyle/>
          <a:p>
            <a:pPr>
              <a:spcAft>
                <a:spcPts val="600"/>
              </a:spcAft>
            </a:pPr>
            <a:fld id="{6C3DED61-E67D-43D5-B462-016E214A9E97}" type="slidenum">
              <a:rPr lang="en-CA" sz="1050"/>
              <a:pPr>
                <a:spcAft>
                  <a:spcPts val="600"/>
                </a:spcAft>
              </a:pPr>
              <a:t>26</a:t>
            </a:fld>
            <a:endParaRPr lang="en-CA" sz="1050"/>
          </a:p>
        </p:txBody>
      </p:sp>
    </p:spTree>
    <p:extLst>
      <p:ext uri="{BB962C8B-B14F-4D97-AF65-F5344CB8AC3E}">
        <p14:creationId xmlns:p14="http://schemas.microsoft.com/office/powerpoint/2010/main" xmlns="" val="28051542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xmlns="" id="{0C541B88-1AE9-40C3-AFD5-967787C197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2">
            <a:extLst>
              <a:ext uri="{FF2B5EF4-FFF2-40B4-BE49-F238E27FC236}">
                <a16:creationId xmlns:a16="http://schemas.microsoft.com/office/drawing/2014/main" xmlns="" id="{E5F17139-31EE-46AC-B04F-DBBD852DD6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1195697"/>
            <a:ext cx="3200400" cy="4238118"/>
          </a:xfrm>
        </p:spPr>
        <p:txBody>
          <a:bodyPr>
            <a:normAutofit/>
          </a:bodyPr>
          <a:lstStyle/>
          <a:p>
            <a:r>
              <a:rPr lang="en-CA" sz="3700">
                <a:solidFill>
                  <a:schemeClr val="bg1"/>
                </a:solidFill>
              </a:rPr>
              <a:t>OUR GREATEST CHALLENGE:  HOW TO UNDERSTAND AND WORK WITH EMOTIONS IN DEAL-MAKING?</a:t>
            </a:r>
          </a:p>
        </p:txBody>
      </p:sp>
      <p:grpSp>
        <p:nvGrpSpPr>
          <p:cNvPr id="37" name="Graphic 38">
            <a:extLst>
              <a:ext uri="{FF2B5EF4-FFF2-40B4-BE49-F238E27FC236}">
                <a16:creationId xmlns:a16="http://schemas.microsoft.com/office/drawing/2014/main" xmlns="" id="{7CF625D3-71A3-4F30-A096-8EF334E959D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02912"/>
            <a:ext cx="1910252" cy="709660"/>
            <a:chOff x="2267504" y="2540250"/>
            <a:chExt cx="1990951" cy="739640"/>
          </a:xfrm>
          <a:solidFill>
            <a:schemeClr val="bg1"/>
          </a:solidFill>
        </p:grpSpPr>
        <p:sp>
          <p:nvSpPr>
            <p:cNvPr id="16" name="Freeform: Shape 15">
              <a:extLst>
                <a:ext uri="{FF2B5EF4-FFF2-40B4-BE49-F238E27FC236}">
                  <a16:creationId xmlns:a16="http://schemas.microsoft.com/office/drawing/2014/main" xmlns="" id="{C6754E2F-F56E-4BA3-99DD-8EBF110E34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8" name="Freeform: Shape 16">
              <a:extLst>
                <a:ext uri="{FF2B5EF4-FFF2-40B4-BE49-F238E27FC236}">
                  <a16:creationId xmlns:a16="http://schemas.microsoft.com/office/drawing/2014/main" xmlns="" id="{24A69059-7C49-49C6-B071-F2A9B558E0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9" name="Oval 18">
            <a:extLst>
              <a:ext uri="{FF2B5EF4-FFF2-40B4-BE49-F238E27FC236}">
                <a16:creationId xmlns:a16="http://schemas.microsoft.com/office/drawing/2014/main" xmlns="" id="{89D16701-DA76-4F72-BB63-E2C3FFBDFE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xmlns="" id="{1CC28BE1-9DC6-43FE-9582-39F091098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aphic 4">
            <a:extLst>
              <a:ext uri="{FF2B5EF4-FFF2-40B4-BE49-F238E27FC236}">
                <a16:creationId xmlns:a16="http://schemas.microsoft.com/office/drawing/2014/main" xmlns="" id="{AF9AF3F3-CE0C-4125-BDD7-346487FA0B4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109667" y="5539935"/>
            <a:ext cx="975169" cy="975171"/>
            <a:chOff x="5829300" y="3162300"/>
            <a:chExt cx="532256" cy="532257"/>
          </a:xfrm>
          <a:solidFill>
            <a:schemeClr val="bg1"/>
          </a:solidFill>
        </p:grpSpPr>
        <p:sp>
          <p:nvSpPr>
            <p:cNvPr id="24" name="Freeform: Shape 23">
              <a:extLst>
                <a:ext uri="{FF2B5EF4-FFF2-40B4-BE49-F238E27FC236}">
                  <a16:creationId xmlns:a16="http://schemas.microsoft.com/office/drawing/2014/main" xmlns="" id="{B31DFBFA-CF4D-4940-9086-26F83E5C6B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27854033-BD20-4C77-8C5B-048F4B3BDD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BC93AA74-BEB3-444F-835B-7AA6ECE617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F00DF1C9-6952-4704-B8B3-95406E18E4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34783FD-297C-40D2-964B-DBAE4DE283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DE621623-0357-4FD5-A1AC-4005010259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024F346E-10A0-458F-A9CA-8C0079472F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7937A2F7-01A9-47F3-BED6-B61D998408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5B44DAF8-5073-441A-82E1-180385D35F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52B0413D-0E36-4A90-8E6A-9EDC676A60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86059ECF-0D50-48AD-B67A-645EC29D33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xmlns="" id="{B394906F-6BF2-447E-9886-F12708E1289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A45EB96B-215A-4EBF-A594-2B08222339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4" name="Footer Placeholder 3">
            <a:extLst>
              <a:ext uri="{FF2B5EF4-FFF2-40B4-BE49-F238E27FC236}">
                <a16:creationId xmlns:a16="http://schemas.microsoft.com/office/drawing/2014/main" xmlns="" id="{F557AC40-14B7-3415-892B-5A4B92A5D17F}"/>
              </a:ext>
            </a:extLst>
          </p:cNvPr>
          <p:cNvSpPr>
            <a:spLocks noGrp="1"/>
          </p:cNvSpPr>
          <p:nvPr>
            <p:ph type="ftr" sz="quarter" idx="11"/>
          </p:nvPr>
        </p:nvSpPr>
        <p:spPr>
          <a:xfrm>
            <a:off x="5304393" y="6356350"/>
            <a:ext cx="4398731" cy="365125"/>
          </a:xfrm>
        </p:spPr>
        <p:txBody>
          <a:bodyPr>
            <a:normAutofit/>
          </a:bodyPr>
          <a:lstStyle/>
          <a:p>
            <a:pPr algn="l">
              <a:spcAft>
                <a:spcPts val="600"/>
              </a:spcAft>
            </a:pPr>
            <a:r>
              <a:rPr lang="en-US">
                <a:solidFill>
                  <a:schemeClr val="tx1"/>
                </a:solidFill>
              </a:rPr>
              <a:t>Copyright: Victoria Smith and Nancy Cameron</a:t>
            </a:r>
            <a:endParaRPr lang="en-CA">
              <a:solidFill>
                <a:schemeClr val="tx1"/>
              </a:solidFill>
            </a:endParaRPr>
          </a:p>
        </p:txBody>
      </p:sp>
      <p:sp>
        <p:nvSpPr>
          <p:cNvPr id="5" name="Slide Number Placeholder 4">
            <a:extLst>
              <a:ext uri="{FF2B5EF4-FFF2-40B4-BE49-F238E27FC236}">
                <a16:creationId xmlns:a16="http://schemas.microsoft.com/office/drawing/2014/main" xmlns="" id="{B99E0B6C-04CE-D958-B6BE-D71DF2A2B09D}"/>
              </a:ext>
            </a:extLst>
          </p:cNvPr>
          <p:cNvSpPr>
            <a:spLocks noGrp="1"/>
          </p:cNvSpPr>
          <p:nvPr>
            <p:ph type="sldNum" sz="quarter" idx="12"/>
          </p:nvPr>
        </p:nvSpPr>
        <p:spPr>
          <a:xfrm>
            <a:off x="8610600" y="6356350"/>
            <a:ext cx="2743200" cy="365125"/>
          </a:xfrm>
        </p:spPr>
        <p:txBody>
          <a:bodyPr>
            <a:normAutofit/>
          </a:bodyPr>
          <a:lstStyle/>
          <a:p>
            <a:pPr>
              <a:spcAft>
                <a:spcPts val="600"/>
              </a:spcAft>
            </a:pPr>
            <a:fld id="{6C3DED61-E67D-43D5-B462-016E214A9E97}" type="slidenum">
              <a:rPr lang="en-CA">
                <a:solidFill>
                  <a:schemeClr val="tx1"/>
                </a:solidFill>
              </a:rPr>
              <a:pPr>
                <a:spcAft>
                  <a:spcPts val="600"/>
                </a:spcAft>
              </a:pPr>
              <a:t>27</a:t>
            </a:fld>
            <a:endParaRPr lang="en-CA">
              <a:solidFill>
                <a:schemeClr val="tx1"/>
              </a:solidFill>
            </a:endParaRPr>
          </a:p>
        </p:txBody>
      </p:sp>
      <p:graphicFrame>
        <p:nvGraphicFramePr>
          <p:cNvPr id="39" name="Content Placeholder 2">
            <a:extLst>
              <a:ext uri="{FF2B5EF4-FFF2-40B4-BE49-F238E27FC236}">
                <a16:creationId xmlns:a16="http://schemas.microsoft.com/office/drawing/2014/main" xmlns="" id="{20B3B7AA-C065-170E-9DA4-2B8B3230C7FE}"/>
              </a:ext>
            </a:extLst>
          </p:cNvPr>
          <p:cNvGraphicFramePr>
            <a:graphicFrameLocks noGrp="1"/>
          </p:cNvGraphicFramePr>
          <p:nvPr>
            <p:ph idx="1"/>
            <p:extLst>
              <p:ext uri="{D42A27DB-BD31-4B8C-83A1-F6EECF244321}">
                <p14:modId xmlns:p14="http://schemas.microsoft.com/office/powerpoint/2010/main" xmlns="" val="2488550045"/>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771647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AppData\Local\Microsoft\Windows\INetCache\IE\B3BU7V93\maskros-blomma[1].jpg"/>
          <p:cNvPicPr>
            <a:picLocks noChangeAspect="1" noChangeArrowheads="1"/>
          </p:cNvPicPr>
          <p:nvPr/>
        </p:nvPicPr>
        <p:blipFill>
          <a:blip r:embed="rId3" cstate="print"/>
          <a:srcRect/>
          <a:stretch>
            <a:fillRect/>
          </a:stretch>
        </p:blipFill>
        <p:spPr bwMode="auto">
          <a:xfrm>
            <a:off x="1366657" y="1258907"/>
            <a:ext cx="4087416" cy="5257800"/>
          </a:xfrm>
          <a:prstGeom prst="rect">
            <a:avLst/>
          </a:prstGeom>
          <a:noFill/>
        </p:spPr>
      </p:pic>
      <p:pic>
        <p:nvPicPr>
          <p:cNvPr id="1027" name="Picture 3" descr="C:\Users\User\AppData\Local\Microsoft\Windows\INetCache\IE\SBMVCNKQ\purple-orchid-flower-petal-1365393889uby[1].jpg"/>
          <p:cNvPicPr>
            <a:picLocks noChangeAspect="1" noChangeArrowheads="1"/>
          </p:cNvPicPr>
          <p:nvPr/>
        </p:nvPicPr>
        <p:blipFill>
          <a:blip r:embed="rId4" cstate="print"/>
          <a:srcRect/>
          <a:stretch>
            <a:fillRect/>
          </a:stretch>
        </p:blipFill>
        <p:spPr bwMode="auto">
          <a:xfrm>
            <a:off x="5985165" y="1258906"/>
            <a:ext cx="4316124" cy="5257799"/>
          </a:xfrm>
          <a:prstGeom prst="rect">
            <a:avLst/>
          </a:prstGeom>
          <a:noFill/>
        </p:spPr>
      </p:pic>
      <p:sp>
        <p:nvSpPr>
          <p:cNvPr id="4" name="TextBox 3"/>
          <p:cNvSpPr txBox="1"/>
          <p:nvPr/>
        </p:nvSpPr>
        <p:spPr>
          <a:xfrm>
            <a:off x="1600200" y="325523"/>
            <a:ext cx="8991600" cy="1123384"/>
          </a:xfrm>
          <a:prstGeom prst="rect">
            <a:avLst/>
          </a:prstGeom>
          <a:noFill/>
        </p:spPr>
        <p:txBody>
          <a:bodyPr wrap="square" rtlCol="0">
            <a:spAutoFit/>
          </a:bodyPr>
          <a:lstStyle/>
          <a:p>
            <a:pPr algn="ctr"/>
            <a:r>
              <a:rPr lang="en-US" sz="2800" dirty="0"/>
              <a:t>We react to stress differently</a:t>
            </a:r>
          </a:p>
          <a:p>
            <a:pPr algn="ctr"/>
            <a:r>
              <a:rPr lang="en-US" sz="1100" dirty="0"/>
              <a:t>Dr. Thomas Boyce: The Orchid and the Dandelion: Why Some Children Struggle and all can Thrive</a:t>
            </a:r>
          </a:p>
          <a:p>
            <a:endParaRPr lang="en-US" sz="2800" dirty="0"/>
          </a:p>
        </p:txBody>
      </p:sp>
      <p:sp>
        <p:nvSpPr>
          <p:cNvPr id="2" name="Footer Placeholder 1">
            <a:extLst>
              <a:ext uri="{FF2B5EF4-FFF2-40B4-BE49-F238E27FC236}">
                <a16:creationId xmlns:a16="http://schemas.microsoft.com/office/drawing/2014/main" xmlns="" id="{61E19141-8462-6260-E1C4-7E9054641A65}"/>
              </a:ext>
            </a:extLst>
          </p:cNvPr>
          <p:cNvSpPr>
            <a:spLocks noGrp="1"/>
          </p:cNvSpPr>
          <p:nvPr>
            <p:ph type="ftr" sz="quarter" idx="11"/>
          </p:nvPr>
        </p:nvSpPr>
        <p:spPr>
          <a:xfrm>
            <a:off x="1543050" y="6540817"/>
            <a:ext cx="5901189" cy="320040"/>
          </a:xfrm>
        </p:spPr>
        <p:txBody>
          <a:bodyPr/>
          <a:lstStyle/>
          <a:p>
            <a:r>
              <a:rPr lang="en-US" dirty="0"/>
              <a:t>Copyright: Victoria Smith and Nancy Cameron</a:t>
            </a:r>
            <a:endParaRPr lang="en-CA" dirty="0"/>
          </a:p>
        </p:txBody>
      </p:sp>
      <p:sp>
        <p:nvSpPr>
          <p:cNvPr id="3" name="Slide Number Placeholder 2">
            <a:extLst>
              <a:ext uri="{FF2B5EF4-FFF2-40B4-BE49-F238E27FC236}">
                <a16:creationId xmlns:a16="http://schemas.microsoft.com/office/drawing/2014/main" xmlns="" id="{E1C8FEB9-3C8A-AA67-304C-43765F003808}"/>
              </a:ext>
            </a:extLst>
          </p:cNvPr>
          <p:cNvSpPr>
            <a:spLocks noGrp="1"/>
          </p:cNvSpPr>
          <p:nvPr>
            <p:ph type="sldNum" sz="quarter" idx="12"/>
          </p:nvPr>
        </p:nvSpPr>
        <p:spPr/>
        <p:txBody>
          <a:bodyPr/>
          <a:lstStyle/>
          <a:p>
            <a:fld id="{6C3DED61-E67D-43D5-B462-016E214A9E97}" type="slidenum">
              <a:rPr lang="en-CA" smtClean="0"/>
              <a:pPr/>
              <a:t>28</a:t>
            </a:fld>
            <a:endParaRPr lang="en-CA"/>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6">
            <a:extLst>
              <a:ext uri="{FF2B5EF4-FFF2-40B4-BE49-F238E27FC236}">
                <a16:creationId xmlns:a16="http://schemas.microsoft.com/office/drawing/2014/main" xmlns="" id="{AE2B703B-46F9-481A-A605-82E2A828C4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FD029DF-91DC-839E-3036-014C6EBE35BB}"/>
              </a:ext>
            </a:extLst>
          </p:cNvPr>
          <p:cNvSpPr>
            <a:spLocks noGrp="1"/>
          </p:cNvSpPr>
          <p:nvPr>
            <p:ph type="title"/>
          </p:nvPr>
        </p:nvSpPr>
        <p:spPr>
          <a:xfrm>
            <a:off x="838200" y="459863"/>
            <a:ext cx="10515600" cy="1004594"/>
          </a:xfrm>
        </p:spPr>
        <p:txBody>
          <a:bodyPr>
            <a:normAutofit/>
          </a:bodyPr>
          <a:lstStyle/>
          <a:p>
            <a:pPr algn="ctr"/>
            <a:r>
              <a:rPr lang="en-US" sz="3100">
                <a:solidFill>
                  <a:srgbClr val="FFFFFF"/>
                </a:solidFill>
              </a:rPr>
              <a:t>Techniques to support </a:t>
            </a:r>
            <a:br>
              <a:rPr lang="en-US" sz="3100">
                <a:solidFill>
                  <a:srgbClr val="FFFFFF"/>
                </a:solidFill>
              </a:rPr>
            </a:br>
            <a:r>
              <a:rPr lang="en-US" sz="3100">
                <a:solidFill>
                  <a:srgbClr val="FFFFFF"/>
                </a:solidFill>
              </a:rPr>
              <a:t>emotional regulation and reduce stress</a:t>
            </a:r>
            <a:endParaRPr lang="en-CA" sz="3100">
              <a:solidFill>
                <a:srgbClr val="FFFFFF"/>
              </a:solidFill>
            </a:endParaRPr>
          </a:p>
        </p:txBody>
      </p:sp>
      <p:sp>
        <p:nvSpPr>
          <p:cNvPr id="37" name="Rectangle: Rounded Corners 18">
            <a:extLst>
              <a:ext uri="{FF2B5EF4-FFF2-40B4-BE49-F238E27FC236}">
                <a16:creationId xmlns:a16="http://schemas.microsoft.com/office/drawing/2014/main" xmlns="" id="{F13BE4D7-0C3D-4906-B230-A1C5B4665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xmlns="" id="{274D1F16-D93C-D7E9-8417-119EC4281F07}"/>
              </a:ext>
            </a:extLst>
          </p:cNvPr>
          <p:cNvSpPr>
            <a:spLocks noGrp="1"/>
          </p:cNvSpPr>
          <p:nvPr>
            <p:ph type="ftr" sz="quarter" idx="11"/>
          </p:nvPr>
        </p:nvSpPr>
        <p:spPr>
          <a:xfrm>
            <a:off x="865640" y="5648777"/>
            <a:ext cx="6342953" cy="343998"/>
          </a:xfrm>
        </p:spPr>
        <p:txBody>
          <a:bodyPr/>
          <a:lstStyle/>
          <a:p>
            <a:pPr defTabSz="978408">
              <a:spcAft>
                <a:spcPts val="600"/>
              </a:spcAft>
            </a:pPr>
            <a:r>
              <a:rPr lang="en-US" sz="1284" kern="1200">
                <a:solidFill>
                  <a:schemeClr val="tx1">
                    <a:tint val="75000"/>
                  </a:schemeClr>
                </a:solidFill>
                <a:latin typeface="+mn-lt"/>
                <a:ea typeface="+mn-ea"/>
                <a:cs typeface="+mn-cs"/>
              </a:rPr>
              <a:t>Copyright: Victoria Smith and Nancy Cameron</a:t>
            </a:r>
            <a:endParaRPr lang="en-CA"/>
          </a:p>
        </p:txBody>
      </p:sp>
      <p:sp>
        <p:nvSpPr>
          <p:cNvPr id="5" name="Slide Number Placeholder 4">
            <a:extLst>
              <a:ext uri="{FF2B5EF4-FFF2-40B4-BE49-F238E27FC236}">
                <a16:creationId xmlns:a16="http://schemas.microsoft.com/office/drawing/2014/main" xmlns="" id="{82DB62DA-6167-5774-E7A2-F5BB56EF61EE}"/>
              </a:ext>
            </a:extLst>
          </p:cNvPr>
          <p:cNvSpPr>
            <a:spLocks noGrp="1"/>
          </p:cNvSpPr>
          <p:nvPr>
            <p:ph type="sldNum" sz="quarter" idx="12"/>
          </p:nvPr>
        </p:nvSpPr>
        <p:spPr>
          <a:xfrm>
            <a:off x="8377804" y="5759791"/>
            <a:ext cx="2948556" cy="392458"/>
          </a:xfrm>
        </p:spPr>
        <p:txBody>
          <a:bodyPr/>
          <a:lstStyle/>
          <a:p>
            <a:pPr defTabSz="978408">
              <a:spcAft>
                <a:spcPts val="600"/>
              </a:spcAft>
            </a:pPr>
            <a:fld id="{6C3DED61-E67D-43D5-B462-016E214A9E97}" type="slidenum">
              <a:rPr lang="en-CA" sz="1284" kern="1200">
                <a:solidFill>
                  <a:schemeClr val="tx1">
                    <a:tint val="75000"/>
                  </a:schemeClr>
                </a:solidFill>
                <a:latin typeface="+mn-lt"/>
                <a:ea typeface="+mn-ea"/>
                <a:cs typeface="+mn-cs"/>
              </a:rPr>
              <a:pPr defTabSz="978408">
                <a:spcAft>
                  <a:spcPts val="600"/>
                </a:spcAft>
              </a:pPr>
              <a:t>29</a:t>
            </a:fld>
            <a:endParaRPr lang="en-CA"/>
          </a:p>
        </p:txBody>
      </p:sp>
      <p:sp>
        <p:nvSpPr>
          <p:cNvPr id="6" name="TextBox 5">
            <a:extLst>
              <a:ext uri="{FF2B5EF4-FFF2-40B4-BE49-F238E27FC236}">
                <a16:creationId xmlns:a16="http://schemas.microsoft.com/office/drawing/2014/main" xmlns="" id="{303CAFF3-1C62-8F61-C359-618C7EFDB6C3}"/>
              </a:ext>
            </a:extLst>
          </p:cNvPr>
          <p:cNvSpPr txBox="1"/>
          <p:nvPr/>
        </p:nvSpPr>
        <p:spPr>
          <a:xfrm>
            <a:off x="1771707" y="1800911"/>
            <a:ext cx="4138728"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Heighten predictability</a:t>
            </a:r>
            <a:endParaRPr lang="en-CA"/>
          </a:p>
        </p:txBody>
      </p:sp>
      <p:sp>
        <p:nvSpPr>
          <p:cNvPr id="7" name="TextBox 6">
            <a:extLst>
              <a:ext uri="{FF2B5EF4-FFF2-40B4-BE49-F238E27FC236}">
                <a16:creationId xmlns:a16="http://schemas.microsoft.com/office/drawing/2014/main" xmlns="" id="{1A1042E4-30DD-B572-3574-74AE9B4AF59D}"/>
              </a:ext>
            </a:extLst>
          </p:cNvPr>
          <p:cNvSpPr txBox="1"/>
          <p:nvPr/>
        </p:nvSpPr>
        <p:spPr>
          <a:xfrm>
            <a:off x="1771707" y="2259933"/>
            <a:ext cx="4614798"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Increase sense of individual control</a:t>
            </a:r>
            <a:endParaRPr lang="en-CA"/>
          </a:p>
        </p:txBody>
      </p:sp>
      <p:sp>
        <p:nvSpPr>
          <p:cNvPr id="8" name="TextBox 7">
            <a:extLst>
              <a:ext uri="{FF2B5EF4-FFF2-40B4-BE49-F238E27FC236}">
                <a16:creationId xmlns:a16="http://schemas.microsoft.com/office/drawing/2014/main" xmlns="" id="{A75EBD19-C8D3-BDD6-87BF-0923BD32725C}"/>
              </a:ext>
            </a:extLst>
          </p:cNvPr>
          <p:cNvSpPr txBox="1"/>
          <p:nvPr/>
        </p:nvSpPr>
        <p:spPr>
          <a:xfrm>
            <a:off x="1771707" y="2691309"/>
            <a:ext cx="3747123"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Name it to tame it</a:t>
            </a:r>
            <a:endParaRPr lang="en-CA"/>
          </a:p>
        </p:txBody>
      </p:sp>
      <p:sp>
        <p:nvSpPr>
          <p:cNvPr id="9" name="TextBox 8">
            <a:extLst>
              <a:ext uri="{FF2B5EF4-FFF2-40B4-BE49-F238E27FC236}">
                <a16:creationId xmlns:a16="http://schemas.microsoft.com/office/drawing/2014/main" xmlns="" id="{D95B58E8-26AB-41CB-56F1-2708F43A8461}"/>
              </a:ext>
            </a:extLst>
          </p:cNvPr>
          <p:cNvSpPr txBox="1"/>
          <p:nvPr/>
        </p:nvSpPr>
        <p:spPr>
          <a:xfrm>
            <a:off x="1771707" y="3165231"/>
            <a:ext cx="3570518"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Sit on my hands</a:t>
            </a:r>
            <a:endParaRPr lang="en-CA"/>
          </a:p>
        </p:txBody>
      </p:sp>
      <p:sp>
        <p:nvSpPr>
          <p:cNvPr id="10" name="TextBox 9">
            <a:extLst>
              <a:ext uri="{FF2B5EF4-FFF2-40B4-BE49-F238E27FC236}">
                <a16:creationId xmlns:a16="http://schemas.microsoft.com/office/drawing/2014/main" xmlns="" id="{C646CA8C-324F-A591-3A40-73A0CFF8F723}"/>
              </a:ext>
            </a:extLst>
          </p:cNvPr>
          <p:cNvSpPr txBox="1"/>
          <p:nvPr/>
        </p:nvSpPr>
        <p:spPr>
          <a:xfrm>
            <a:off x="1771707" y="3644042"/>
            <a:ext cx="3939087"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Create the physical environment</a:t>
            </a:r>
            <a:endParaRPr lang="en-CA"/>
          </a:p>
        </p:txBody>
      </p:sp>
      <p:sp>
        <p:nvSpPr>
          <p:cNvPr id="11" name="TextBox 10">
            <a:extLst>
              <a:ext uri="{FF2B5EF4-FFF2-40B4-BE49-F238E27FC236}">
                <a16:creationId xmlns:a16="http://schemas.microsoft.com/office/drawing/2014/main" xmlns="" id="{1D324B9D-58B9-EE45-A8DC-E00C80FB4316}"/>
              </a:ext>
            </a:extLst>
          </p:cNvPr>
          <p:cNvSpPr txBox="1"/>
          <p:nvPr/>
        </p:nvSpPr>
        <p:spPr>
          <a:xfrm>
            <a:off x="1771707" y="4117964"/>
            <a:ext cx="3811111"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Tap one foot and then the other</a:t>
            </a:r>
            <a:endParaRPr lang="en-CA"/>
          </a:p>
        </p:txBody>
      </p:sp>
      <p:sp>
        <p:nvSpPr>
          <p:cNvPr id="12" name="TextBox 11">
            <a:extLst>
              <a:ext uri="{FF2B5EF4-FFF2-40B4-BE49-F238E27FC236}">
                <a16:creationId xmlns:a16="http://schemas.microsoft.com/office/drawing/2014/main" xmlns="" id="{42287B72-6EE0-508F-8494-F0147A51FB47}"/>
              </a:ext>
            </a:extLst>
          </p:cNvPr>
          <p:cNvSpPr txBox="1"/>
          <p:nvPr/>
        </p:nvSpPr>
        <p:spPr>
          <a:xfrm>
            <a:off x="1771707" y="4591886"/>
            <a:ext cx="3214745" cy="396980"/>
          </a:xfrm>
          <a:prstGeom prst="rect">
            <a:avLst/>
          </a:prstGeom>
          <a:noFill/>
        </p:spPr>
        <p:txBody>
          <a:bodyPr wrap="square" rtlCol="0">
            <a:spAutoFit/>
          </a:bodyPr>
          <a:lstStyle/>
          <a:p>
            <a:pPr marL="305753" indent="-305753" defTabSz="978408">
              <a:spcAft>
                <a:spcPts val="600"/>
              </a:spcAft>
              <a:buFont typeface="Arial" panose="020B0604020202020204" pitchFamily="34" charset="0"/>
              <a:buChar char="•"/>
            </a:pPr>
            <a:r>
              <a:rPr lang="en-CA" sz="1926" kern="1200">
                <a:solidFill>
                  <a:schemeClr val="tx1"/>
                </a:solidFill>
                <a:latin typeface="+mn-lt"/>
                <a:ea typeface="+mn-ea"/>
                <a:cs typeface="+mn-cs"/>
              </a:rPr>
              <a:t>Scent</a:t>
            </a:r>
            <a:endParaRPr lang="en-CA"/>
          </a:p>
        </p:txBody>
      </p:sp>
    </p:spTree>
    <p:extLst>
      <p:ext uri="{BB962C8B-B14F-4D97-AF65-F5344CB8AC3E}">
        <p14:creationId xmlns:p14="http://schemas.microsoft.com/office/powerpoint/2010/main" xmlns="" val="18354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B40743-C86C-0A0E-DC60-853EA70C025C}"/>
              </a:ext>
            </a:extLst>
          </p:cNvPr>
          <p:cNvSpPr>
            <a:spLocks noGrp="1"/>
          </p:cNvSpPr>
          <p:nvPr>
            <p:ph type="title"/>
          </p:nvPr>
        </p:nvSpPr>
        <p:spPr>
          <a:xfrm>
            <a:off x="5445496" y="978776"/>
            <a:ext cx="5925310" cy="1174991"/>
          </a:xfrm>
        </p:spPr>
        <p:txBody>
          <a:bodyPr>
            <a:normAutofit/>
          </a:bodyPr>
          <a:lstStyle/>
          <a:p>
            <a:r>
              <a:rPr lang="en-US" sz="2400"/>
              <a:t>Paradoxes</a:t>
            </a:r>
            <a:endParaRPr lang="en-CA" sz="2400"/>
          </a:p>
        </p:txBody>
      </p:sp>
      <p:sp>
        <p:nvSpPr>
          <p:cNvPr id="16" name="Content Placeholder 2">
            <a:extLst>
              <a:ext uri="{FF2B5EF4-FFF2-40B4-BE49-F238E27FC236}">
                <a16:creationId xmlns:a16="http://schemas.microsoft.com/office/drawing/2014/main" xmlns="" id="{2E2168AF-F73D-DD86-87DA-C8CB4E5D7A8A}"/>
              </a:ext>
            </a:extLst>
          </p:cNvPr>
          <p:cNvSpPr>
            <a:spLocks noGrp="1"/>
          </p:cNvSpPr>
          <p:nvPr>
            <p:ph idx="1"/>
          </p:nvPr>
        </p:nvSpPr>
        <p:spPr>
          <a:xfrm>
            <a:off x="5445496" y="2640692"/>
            <a:ext cx="5925310" cy="3255252"/>
          </a:xfrm>
        </p:spPr>
        <p:txBody>
          <a:bodyPr>
            <a:normAutofit lnSpcReduction="10000"/>
          </a:bodyPr>
          <a:lstStyle/>
          <a:p>
            <a:r>
              <a:rPr lang="en-US"/>
              <a:t>What are they?</a:t>
            </a:r>
          </a:p>
          <a:p>
            <a:r>
              <a:rPr lang="en-US"/>
              <a:t>As they arise in our work. What are our struggles or challenges?</a:t>
            </a:r>
          </a:p>
          <a:p>
            <a:r>
              <a:rPr lang="en-US"/>
              <a:t>What’s going on: </a:t>
            </a:r>
          </a:p>
          <a:p>
            <a:pPr lvl="1"/>
            <a:r>
              <a:rPr lang="en-US"/>
              <a:t>For us</a:t>
            </a:r>
          </a:p>
          <a:p>
            <a:pPr lvl="1"/>
            <a:r>
              <a:rPr lang="en-US"/>
              <a:t>For our clients</a:t>
            </a:r>
          </a:p>
          <a:p>
            <a:r>
              <a:rPr lang="en-US"/>
              <a:t>How do we move away from either or thinking?</a:t>
            </a:r>
          </a:p>
          <a:p>
            <a:pPr lvl="1"/>
            <a:endParaRPr lang="en-US"/>
          </a:p>
          <a:p>
            <a:pPr lvl="1"/>
            <a:endParaRPr lang="en-CA"/>
          </a:p>
        </p:txBody>
      </p:sp>
      <p:sp>
        <p:nvSpPr>
          <p:cNvPr id="4" name="Footer Placeholder 3">
            <a:extLst>
              <a:ext uri="{FF2B5EF4-FFF2-40B4-BE49-F238E27FC236}">
                <a16:creationId xmlns:a16="http://schemas.microsoft.com/office/drawing/2014/main" xmlns="" id="{F57C0E23-B68A-8AA8-656A-143E80AF55F3}"/>
              </a:ext>
            </a:extLst>
          </p:cNvPr>
          <p:cNvSpPr>
            <a:spLocks noGrp="1"/>
          </p:cNvSpPr>
          <p:nvPr>
            <p:ph type="ftr" sz="quarter" idx="11"/>
          </p:nvPr>
        </p:nvSpPr>
        <p:spPr>
          <a:xfrm>
            <a:off x="5445495" y="6224660"/>
            <a:ext cx="3514756" cy="313300"/>
          </a:xfrm>
        </p:spPr>
        <p:txBody>
          <a:bodyPr>
            <a:normAutofit/>
          </a:bodyPr>
          <a:lstStyle/>
          <a:p>
            <a:pPr>
              <a:spcAft>
                <a:spcPts val="600"/>
              </a:spcAft>
            </a:pPr>
            <a:r>
              <a:rPr lang="en-US"/>
              <a:t>Copyright: Victoria Smith and Nancy Cameron</a:t>
            </a:r>
            <a:endParaRPr lang="en-CA"/>
          </a:p>
        </p:txBody>
      </p:sp>
      <p:sp>
        <p:nvSpPr>
          <p:cNvPr id="5" name="Slide Number Placeholder 4">
            <a:extLst>
              <a:ext uri="{FF2B5EF4-FFF2-40B4-BE49-F238E27FC236}">
                <a16:creationId xmlns:a16="http://schemas.microsoft.com/office/drawing/2014/main" xmlns="" id="{AF85E109-F39A-D431-4CB4-02216768C6CC}"/>
              </a:ext>
            </a:extLst>
          </p:cNvPr>
          <p:cNvSpPr>
            <a:spLocks noGrp="1"/>
          </p:cNvSpPr>
          <p:nvPr>
            <p:ph type="sldNum" sz="quarter" idx="12"/>
          </p:nvPr>
        </p:nvSpPr>
        <p:spPr/>
        <p:txBody>
          <a:bodyPr>
            <a:normAutofit/>
          </a:bodyPr>
          <a:lstStyle/>
          <a:p>
            <a:pPr>
              <a:lnSpc>
                <a:spcPct val="90000"/>
              </a:lnSpc>
              <a:spcAft>
                <a:spcPts val="600"/>
              </a:spcAft>
            </a:pPr>
            <a:fld id="{6C3DED61-E67D-43D5-B462-016E214A9E97}" type="slidenum">
              <a:rPr lang="en-CA" smtClean="0"/>
              <a:pPr>
                <a:lnSpc>
                  <a:spcPct val="90000"/>
                </a:lnSpc>
                <a:spcAft>
                  <a:spcPts val="600"/>
                </a:spcAft>
              </a:pPr>
              <a:t>3</a:t>
            </a:fld>
            <a:endParaRPr lang="en-CA"/>
          </a:p>
        </p:txBody>
      </p:sp>
      <p:pic>
        <p:nvPicPr>
          <p:cNvPr id="15" name="Picture 6" descr="Push pins laying down with one standing up">
            <a:extLst>
              <a:ext uri="{FF2B5EF4-FFF2-40B4-BE49-F238E27FC236}">
                <a16:creationId xmlns:a16="http://schemas.microsoft.com/office/drawing/2014/main" xmlns="" id="{D1317FD2-B4BB-804F-BCA6-AADBC3AB3A98}"/>
              </a:ext>
            </a:extLst>
          </p:cNvPr>
          <p:cNvPicPr>
            <a:picLocks noChangeAspect="1"/>
          </p:cNvPicPr>
          <p:nvPr/>
        </p:nvPicPr>
        <p:blipFill rotWithShape="1">
          <a:blip r:embed="rId2" cstate="print"/>
          <a:srcRect l="26279" r="32974"/>
          <a:stretch/>
        </p:blipFill>
        <p:spPr>
          <a:xfrm>
            <a:off x="20" y="10"/>
            <a:ext cx="4657325" cy="6857990"/>
          </a:xfrm>
          <a:prstGeom prst="rect">
            <a:avLst/>
          </a:prstGeom>
        </p:spPr>
      </p:pic>
    </p:spTree>
    <p:extLst>
      <p:ext uri="{BB962C8B-B14F-4D97-AF65-F5344CB8AC3E}">
        <p14:creationId xmlns:p14="http://schemas.microsoft.com/office/powerpoint/2010/main" xmlns="" val="145235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Strategies to manage emotion and logic</a:t>
            </a:r>
            <a:endParaRPr lang="en-US" dirty="0"/>
          </a:p>
        </p:txBody>
      </p:sp>
      <p:sp>
        <p:nvSpPr>
          <p:cNvPr id="6" name="Footer Placeholder 5">
            <a:extLst>
              <a:ext uri="{FF2B5EF4-FFF2-40B4-BE49-F238E27FC236}">
                <a16:creationId xmlns:a16="http://schemas.microsoft.com/office/drawing/2014/main" xmlns="" id="{5EE5A71D-9DDD-467C-9C21-045E46A1674B}"/>
              </a:ext>
            </a:extLst>
          </p:cNvPr>
          <p:cNvSpPr>
            <a:spLocks noGrp="1"/>
          </p:cNvSpPr>
          <p:nvPr>
            <p:ph type="ftr" sz="quarter" idx="11"/>
          </p:nvPr>
        </p:nvSpPr>
        <p:spPr/>
        <p:txBody>
          <a:bodyPr/>
          <a:lstStyle/>
          <a:p>
            <a:r>
              <a:rPr lang="en-US"/>
              <a:t>Copyright: Victoria Smith and Nancy Cameron</a:t>
            </a:r>
            <a:endParaRPr lang="en-CA" dirty="0"/>
          </a:p>
        </p:txBody>
      </p:sp>
      <p:sp>
        <p:nvSpPr>
          <p:cNvPr id="4" name="Slide Number Placeholder 3">
            <a:extLst>
              <a:ext uri="{FF2B5EF4-FFF2-40B4-BE49-F238E27FC236}">
                <a16:creationId xmlns:a16="http://schemas.microsoft.com/office/drawing/2014/main" xmlns="" id="{7CC18D59-6EDD-8AFF-19DB-E88F39291693}"/>
              </a:ext>
            </a:extLst>
          </p:cNvPr>
          <p:cNvSpPr>
            <a:spLocks noGrp="1"/>
          </p:cNvSpPr>
          <p:nvPr>
            <p:ph type="sldNum" sz="quarter" idx="12"/>
          </p:nvPr>
        </p:nvSpPr>
        <p:spPr/>
        <p:txBody>
          <a:bodyPr/>
          <a:lstStyle/>
          <a:p>
            <a:fld id="{6C3DED61-E67D-43D5-B462-016E214A9E97}" type="slidenum">
              <a:rPr lang="en-CA" smtClean="0"/>
              <a:pPr/>
              <a:t>30</a:t>
            </a:fld>
            <a:endParaRPr lang="en-CA"/>
          </a:p>
        </p:txBody>
      </p:sp>
      <p:sp>
        <p:nvSpPr>
          <p:cNvPr id="7" name="TextBox 6">
            <a:extLst>
              <a:ext uri="{FF2B5EF4-FFF2-40B4-BE49-F238E27FC236}">
                <a16:creationId xmlns:a16="http://schemas.microsoft.com/office/drawing/2014/main" xmlns="" id="{A9D749A3-35F4-A142-A564-748338F7B70E}"/>
              </a:ext>
            </a:extLst>
          </p:cNvPr>
          <p:cNvSpPr txBox="1"/>
          <p:nvPr/>
        </p:nvSpPr>
        <p:spPr>
          <a:xfrm>
            <a:off x="2228635" y="2582346"/>
            <a:ext cx="3779235" cy="369332"/>
          </a:xfrm>
          <a:prstGeom prst="rect">
            <a:avLst/>
          </a:prstGeom>
          <a:noFill/>
        </p:spPr>
        <p:txBody>
          <a:bodyPr wrap="square" rtlCol="0">
            <a:spAutoFit/>
          </a:bodyPr>
          <a:lstStyle/>
          <a:p>
            <a:pPr marL="285750" indent="-285750">
              <a:buFont typeface="Arial" panose="020B0604020202020204" pitchFamily="34" charset="0"/>
              <a:buChar char="•"/>
            </a:pPr>
            <a:r>
              <a:rPr lang="en-CA"/>
              <a:t>Observe what’s going on </a:t>
            </a:r>
            <a:endParaRPr lang="en-CA" dirty="0"/>
          </a:p>
        </p:txBody>
      </p:sp>
      <p:sp>
        <p:nvSpPr>
          <p:cNvPr id="9" name="TextBox 8">
            <a:extLst>
              <a:ext uri="{FF2B5EF4-FFF2-40B4-BE49-F238E27FC236}">
                <a16:creationId xmlns:a16="http://schemas.microsoft.com/office/drawing/2014/main" xmlns="" id="{4087C0C1-66B8-7291-6ED5-175A3742A593}"/>
              </a:ext>
            </a:extLst>
          </p:cNvPr>
          <p:cNvSpPr txBox="1"/>
          <p:nvPr/>
        </p:nvSpPr>
        <p:spPr>
          <a:xfrm>
            <a:off x="2161983" y="3244334"/>
            <a:ext cx="5700713" cy="369332"/>
          </a:xfrm>
          <a:prstGeom prst="rect">
            <a:avLst/>
          </a:prstGeom>
          <a:noFill/>
        </p:spPr>
        <p:txBody>
          <a:bodyPr wrap="square" rtlCol="0">
            <a:spAutoFit/>
          </a:bodyPr>
          <a:lstStyle/>
          <a:p>
            <a:pPr marL="285750" indent="-285750">
              <a:buFont typeface="Arial" panose="020B0604020202020204" pitchFamily="34" charset="0"/>
              <a:buChar char="•"/>
            </a:pPr>
            <a:r>
              <a:rPr lang="en-CA"/>
              <a:t>Counterbalance tendencies toward feeling or thinking</a:t>
            </a:r>
            <a:endParaRPr lang="en-CA" dirty="0"/>
          </a:p>
        </p:txBody>
      </p:sp>
      <p:sp>
        <p:nvSpPr>
          <p:cNvPr id="10" name="TextBox 9">
            <a:extLst>
              <a:ext uri="{FF2B5EF4-FFF2-40B4-BE49-F238E27FC236}">
                <a16:creationId xmlns:a16="http://schemas.microsoft.com/office/drawing/2014/main" xmlns="" id="{F403D683-3C8F-2169-E03E-3B79ACF8CB7C}"/>
              </a:ext>
            </a:extLst>
          </p:cNvPr>
          <p:cNvSpPr txBox="1"/>
          <p:nvPr/>
        </p:nvSpPr>
        <p:spPr>
          <a:xfrm>
            <a:off x="2145507" y="3829646"/>
            <a:ext cx="5176933" cy="369332"/>
          </a:xfrm>
          <a:prstGeom prst="rect">
            <a:avLst/>
          </a:prstGeom>
          <a:noFill/>
        </p:spPr>
        <p:txBody>
          <a:bodyPr wrap="square" rtlCol="0">
            <a:spAutoFit/>
          </a:bodyPr>
          <a:lstStyle/>
          <a:p>
            <a:pPr marL="285750" indent="-285750">
              <a:buFont typeface="Arial" panose="020B0604020202020204" pitchFamily="34" charset="0"/>
              <a:buChar char="•"/>
            </a:pPr>
            <a:r>
              <a:rPr lang="en-CA"/>
              <a:t>Allow venting safely and effectively</a:t>
            </a:r>
            <a:endParaRPr lang="en-CA" dirty="0"/>
          </a:p>
        </p:txBody>
      </p:sp>
      <p:sp>
        <p:nvSpPr>
          <p:cNvPr id="11" name="TextBox 10">
            <a:extLst>
              <a:ext uri="{FF2B5EF4-FFF2-40B4-BE49-F238E27FC236}">
                <a16:creationId xmlns:a16="http://schemas.microsoft.com/office/drawing/2014/main" xmlns="" id="{37CAB020-4158-0596-809A-423F33D74C45}"/>
              </a:ext>
            </a:extLst>
          </p:cNvPr>
          <p:cNvSpPr txBox="1"/>
          <p:nvPr/>
        </p:nvSpPr>
        <p:spPr>
          <a:xfrm>
            <a:off x="2145507" y="4410980"/>
            <a:ext cx="5700713" cy="369332"/>
          </a:xfrm>
          <a:prstGeom prst="rect">
            <a:avLst/>
          </a:prstGeom>
          <a:noFill/>
        </p:spPr>
        <p:txBody>
          <a:bodyPr wrap="square" rtlCol="0">
            <a:spAutoFit/>
          </a:bodyPr>
          <a:lstStyle/>
          <a:p>
            <a:pPr marL="285750" indent="-285750">
              <a:buFont typeface="Arial" panose="020B0604020202020204" pitchFamily="34" charset="0"/>
              <a:buChar char="•"/>
            </a:pPr>
            <a:r>
              <a:rPr lang="en-CA"/>
              <a:t>Be aware of our own tendency and share it</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Slide Background">
            <a:extLst>
              <a:ext uri="{FF2B5EF4-FFF2-40B4-BE49-F238E27FC236}">
                <a16:creationId xmlns:a16="http://schemas.microsoft.com/office/drawing/2014/main" xmlns="" id="{B098FE6D-7262-4839-92B0-81ABB08819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Video 70" descr="People In A Meeting">
            <a:extLst>
              <a:ext uri="{FF2B5EF4-FFF2-40B4-BE49-F238E27FC236}">
                <a16:creationId xmlns:a16="http://schemas.microsoft.com/office/drawing/2014/main" xmlns="" id="{0BB3697C-F3A9-3D7A-B608-D4025B37052F}"/>
              </a:ext>
            </a:extLst>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print"/>
          <a:srcRect t="284" r="-1" b="-1"/>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
        <p:nvSpPr>
          <p:cNvPr id="72" name="Rectangle 13">
            <a:extLst>
              <a:ext uri="{FF2B5EF4-FFF2-40B4-BE49-F238E27FC236}">
                <a16:creationId xmlns:a16="http://schemas.microsoft.com/office/drawing/2014/main" xmlns="" id="{F489C2E0-4895-4B72-85EA-7EE9FAFFD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143500"/>
            <a:ext cx="12192000" cy="1714498"/>
          </a:xfrm>
          <a:prstGeom prst="rect">
            <a:avLst/>
          </a:prstGeom>
          <a:solidFill>
            <a:schemeClr val="bg1">
              <a:alpha val="70000"/>
            </a:schemeClr>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CC5AF185-2DD9-96EC-E340-D8CBC64AA40B}"/>
              </a:ext>
            </a:extLst>
          </p:cNvPr>
          <p:cNvSpPr>
            <a:spLocks noGrp="1"/>
          </p:cNvSpPr>
          <p:nvPr>
            <p:ph type="ctrTitle"/>
          </p:nvPr>
        </p:nvSpPr>
        <p:spPr>
          <a:xfrm>
            <a:off x="589557" y="5495253"/>
            <a:ext cx="6828673" cy="1010992"/>
          </a:xfrm>
        </p:spPr>
        <p:txBody>
          <a:bodyPr anchor="ctr">
            <a:normAutofit/>
          </a:bodyPr>
          <a:lstStyle/>
          <a:p>
            <a:pPr algn="l"/>
            <a:r>
              <a:rPr lang="en-US" sz="3100"/>
              <a:t>A Chance to Work with Engaging and Avoiding (with emotion!)</a:t>
            </a:r>
            <a:endParaRPr lang="en-CA" sz="3100"/>
          </a:p>
        </p:txBody>
      </p:sp>
      <p:sp>
        <p:nvSpPr>
          <p:cNvPr id="6" name="Subtitle 5">
            <a:extLst>
              <a:ext uri="{FF2B5EF4-FFF2-40B4-BE49-F238E27FC236}">
                <a16:creationId xmlns:a16="http://schemas.microsoft.com/office/drawing/2014/main" xmlns="" id="{731B74B8-A06F-1A21-8BC6-4DCD9851B56F}"/>
              </a:ext>
            </a:extLst>
          </p:cNvPr>
          <p:cNvSpPr>
            <a:spLocks noGrp="1"/>
          </p:cNvSpPr>
          <p:nvPr>
            <p:ph type="subTitle" idx="1"/>
          </p:nvPr>
        </p:nvSpPr>
        <p:spPr>
          <a:xfrm>
            <a:off x="7418231" y="5495253"/>
            <a:ext cx="4283697" cy="1010993"/>
          </a:xfrm>
        </p:spPr>
        <p:txBody>
          <a:bodyPr anchor="ctr">
            <a:normAutofit/>
          </a:bodyPr>
          <a:lstStyle/>
          <a:p>
            <a:pPr algn="r"/>
            <a:r>
              <a:rPr lang="en-US" sz="2000"/>
              <a:t>Exercise #2</a:t>
            </a:r>
            <a:endParaRPr lang="en-CA" sz="2000"/>
          </a:p>
        </p:txBody>
      </p:sp>
      <p:sp>
        <p:nvSpPr>
          <p:cNvPr id="4" name="Footer Placeholder 3">
            <a:extLst>
              <a:ext uri="{FF2B5EF4-FFF2-40B4-BE49-F238E27FC236}">
                <a16:creationId xmlns:a16="http://schemas.microsoft.com/office/drawing/2014/main" xmlns="" id="{A2F48A20-E341-9D1F-B14B-C4074916BD1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chemeClr val="tx1"/>
                </a:solidFill>
              </a:rPr>
              <a:t>Copyright: Victoria Smith and Nancy Cameron</a:t>
            </a:r>
            <a:endParaRPr lang="en-CA">
              <a:solidFill>
                <a:schemeClr val="tx1"/>
              </a:solidFill>
            </a:endParaRPr>
          </a:p>
        </p:txBody>
      </p:sp>
      <p:sp>
        <p:nvSpPr>
          <p:cNvPr id="2" name="Slide Number Placeholder 1">
            <a:extLst>
              <a:ext uri="{FF2B5EF4-FFF2-40B4-BE49-F238E27FC236}">
                <a16:creationId xmlns:a16="http://schemas.microsoft.com/office/drawing/2014/main" xmlns="" id="{DE92AD1A-0310-C449-241B-E025DFC07CDC}"/>
              </a:ext>
            </a:extLst>
          </p:cNvPr>
          <p:cNvSpPr>
            <a:spLocks noGrp="1"/>
          </p:cNvSpPr>
          <p:nvPr>
            <p:ph type="sldNum" sz="quarter" idx="12"/>
          </p:nvPr>
        </p:nvSpPr>
        <p:spPr>
          <a:xfrm>
            <a:off x="8732520" y="6356350"/>
            <a:ext cx="3200400" cy="365125"/>
          </a:xfrm>
        </p:spPr>
        <p:txBody>
          <a:bodyPr>
            <a:normAutofit/>
          </a:bodyPr>
          <a:lstStyle/>
          <a:p>
            <a:pPr>
              <a:spcAft>
                <a:spcPts val="600"/>
              </a:spcAft>
            </a:pPr>
            <a:fld id="{6C3DED61-E67D-43D5-B462-016E214A9E97}" type="slidenum">
              <a:rPr lang="en-CA">
                <a:solidFill>
                  <a:schemeClr val="tx1"/>
                </a:solidFill>
              </a:rPr>
              <a:pPr>
                <a:spcAft>
                  <a:spcPts val="600"/>
                </a:spcAft>
              </a:pPr>
              <a:t>31</a:t>
            </a:fld>
            <a:endParaRPr lang="en-CA">
              <a:solidFill>
                <a:schemeClr val="tx1"/>
              </a:solidFill>
            </a:endParaRPr>
          </a:p>
        </p:txBody>
      </p:sp>
    </p:spTree>
    <p:extLst>
      <p:ext uri="{BB962C8B-B14F-4D97-AF65-F5344CB8AC3E}">
        <p14:creationId xmlns:p14="http://schemas.microsoft.com/office/powerpoint/2010/main" xmlns="" val="443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1"/>
                                        </p:tgtEl>
                                      </p:cBhvr>
                                    </p:cmd>
                                  </p:childTnLst>
                                </p:cTn>
                              </p:par>
                            </p:childTnLst>
                          </p:cTn>
                        </p:par>
                      </p:childTnLst>
                    </p:cTn>
                  </p:par>
                </p:childTnLst>
              </p:cTn>
              <p:nextCondLst>
                <p:cond evt="onClick" delay="0">
                  <p:tgtEl>
                    <p:spTgt spid="71"/>
                  </p:tgtEl>
                </p:cond>
              </p:nextCondLst>
            </p:seq>
            <p:video>
              <p:cMediaNode mute="1">
                <p:cTn id="12" repeatCount="indefinite" fill="hold" display="0">
                  <p:stCondLst>
                    <p:cond delay="indefinite"/>
                  </p:stCondLst>
                </p:cTn>
                <p:tgtEl>
                  <p:spTgt spid="71"/>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5AF671-55CB-8056-AC5C-FB8D07A1F747}"/>
              </a:ext>
            </a:extLst>
          </p:cNvPr>
          <p:cNvSpPr>
            <a:spLocks noGrp="1"/>
          </p:cNvSpPr>
          <p:nvPr>
            <p:ph type="title"/>
          </p:nvPr>
        </p:nvSpPr>
        <p:spPr>
          <a:xfrm>
            <a:off x="838200" y="365125"/>
            <a:ext cx="10515600" cy="1325563"/>
          </a:xfrm>
        </p:spPr>
        <p:txBody>
          <a:bodyPr>
            <a:normAutofit/>
          </a:bodyPr>
          <a:lstStyle/>
          <a:p>
            <a:r>
              <a:rPr lang="en-US" sz="5400"/>
              <a:t>Debrief of Exercise #2</a:t>
            </a:r>
            <a:endParaRPr lang="en-CA" sz="5400"/>
          </a:p>
        </p:txBody>
      </p:sp>
      <p:sp>
        <p:nvSpPr>
          <p:cNvPr id="12"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F4F202C-D209-023C-CF3C-5BC6C4FE8764}"/>
              </a:ext>
            </a:extLst>
          </p:cNvPr>
          <p:cNvSpPr>
            <a:spLocks noGrp="1"/>
          </p:cNvSpPr>
          <p:nvPr>
            <p:ph idx="1"/>
          </p:nvPr>
        </p:nvSpPr>
        <p:spPr>
          <a:xfrm>
            <a:off x="838200" y="1929384"/>
            <a:ext cx="10515600" cy="4251960"/>
          </a:xfrm>
        </p:spPr>
        <p:txBody>
          <a:bodyPr>
            <a:normAutofit/>
          </a:bodyPr>
          <a:lstStyle/>
          <a:p>
            <a:pPr marL="342900" lvl="0" indent="-342900">
              <a:spcAft>
                <a:spcPts val="800"/>
              </a:spcAft>
              <a:buFont typeface="+mj-lt"/>
              <a:buAutoNum type="arabicPeriod"/>
            </a:pPr>
            <a:r>
              <a:rPr lang="en-CA" sz="2200" kern="100">
                <a:effectLst/>
                <a:latin typeface="Calibri" panose="020F0502020204030204" pitchFamily="34" charset="0"/>
                <a:ea typeface="Calibri" panose="020F0502020204030204" pitchFamily="34" charset="0"/>
                <a:cs typeface="Times New Roman" panose="02020603050405020304" pitchFamily="18" charset="0"/>
              </a:rPr>
              <a:t> Conflict style of each person during the marriage- when did they engage/avoid? What happened ?  What does each want to do now?</a:t>
            </a:r>
          </a:p>
          <a:p>
            <a:pPr marL="342900" lvl="0" indent="-342900">
              <a:spcAft>
                <a:spcPts val="800"/>
              </a:spcAft>
              <a:buFont typeface="+mj-lt"/>
              <a:buAutoNum type="arabicPeriod"/>
            </a:pPr>
            <a:endParaRPr lang="en-CA" sz="2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CA" sz="2200" kern="100">
                <a:effectLst/>
                <a:latin typeface="Calibri" panose="020F0502020204030204" pitchFamily="34" charset="0"/>
                <a:ea typeface="Calibri" panose="020F0502020204030204" pitchFamily="34" charset="0"/>
                <a:cs typeface="Times New Roman" panose="02020603050405020304" pitchFamily="18" charset="0"/>
              </a:rPr>
              <a:t>What are each person</a:t>
            </a:r>
            <a:r>
              <a:rPr lang="en-US" sz="2200" kern="100">
                <a:effectLst/>
                <a:latin typeface="Calibri" panose="020F0502020204030204" pitchFamily="34" charset="0"/>
                <a:ea typeface="Calibri" panose="020F0502020204030204" pitchFamily="34" charset="0"/>
                <a:cs typeface="Times New Roman" panose="02020603050405020304" pitchFamily="18" charset="0"/>
              </a:rPr>
              <a:t>’s</a:t>
            </a:r>
            <a:r>
              <a:rPr lang="en-CA" sz="2200" kern="100">
                <a:effectLst/>
                <a:latin typeface="Calibri" panose="020F0502020204030204" pitchFamily="34" charset="0"/>
                <a:ea typeface="Calibri" panose="020F0502020204030204" pitchFamily="34" charset="0"/>
                <a:cs typeface="Times New Roman" panose="02020603050405020304" pitchFamily="18" charset="0"/>
              </a:rPr>
              <a:t> most important goals wants and worries?  Are any internally competing? </a:t>
            </a:r>
          </a:p>
          <a:p>
            <a:pPr marL="342900" lvl="0" indent="-342900">
              <a:spcAft>
                <a:spcPts val="800"/>
              </a:spcAft>
              <a:buFont typeface="+mj-lt"/>
              <a:buAutoNum type="arabicPeriod"/>
            </a:pPr>
            <a:endParaRPr lang="en-CA" sz="2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mj-lt"/>
              <a:buAutoNum type="arabicPeriod"/>
            </a:pPr>
            <a:r>
              <a:rPr lang="en-CA" sz="2200" kern="100">
                <a:effectLst/>
                <a:latin typeface="Calibri" panose="020F0502020204030204" pitchFamily="34" charset="0"/>
                <a:ea typeface="Calibri" panose="020F0502020204030204" pitchFamily="34" charset="0"/>
                <a:cs typeface="Times New Roman" panose="02020603050405020304" pitchFamily="18" charset="0"/>
              </a:rPr>
              <a:t>Thinking about avoiding and engaging, how will you help each person prepare to express her goals and       worries at the first meeting and hear /respond to the other?  </a:t>
            </a:r>
          </a:p>
          <a:p>
            <a:endParaRPr lang="en-CA" sz="2200"/>
          </a:p>
        </p:txBody>
      </p:sp>
      <p:sp>
        <p:nvSpPr>
          <p:cNvPr id="4" name="Footer Placeholder 3">
            <a:extLst>
              <a:ext uri="{FF2B5EF4-FFF2-40B4-BE49-F238E27FC236}">
                <a16:creationId xmlns:a16="http://schemas.microsoft.com/office/drawing/2014/main" xmlns="" id="{8D8D4014-A851-4A65-A291-C9B6AE42823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Copyright: Victoria Smith and Nancy Cameron</a:t>
            </a:r>
            <a:endParaRPr lang="en-CA"/>
          </a:p>
        </p:txBody>
      </p:sp>
      <p:sp>
        <p:nvSpPr>
          <p:cNvPr id="5" name="Slide Number Placeholder 4">
            <a:extLst>
              <a:ext uri="{FF2B5EF4-FFF2-40B4-BE49-F238E27FC236}">
                <a16:creationId xmlns:a16="http://schemas.microsoft.com/office/drawing/2014/main" xmlns="" id="{058D7FBF-C17F-ADC7-5366-0F6F8CAE1819}"/>
              </a:ext>
            </a:extLst>
          </p:cNvPr>
          <p:cNvSpPr>
            <a:spLocks noGrp="1"/>
          </p:cNvSpPr>
          <p:nvPr>
            <p:ph type="sldNum" sz="quarter" idx="12"/>
          </p:nvPr>
        </p:nvSpPr>
        <p:spPr>
          <a:xfrm>
            <a:off x="8610600" y="6356350"/>
            <a:ext cx="2743200" cy="365125"/>
          </a:xfrm>
        </p:spPr>
        <p:txBody>
          <a:bodyPr>
            <a:normAutofit/>
          </a:bodyPr>
          <a:lstStyle/>
          <a:p>
            <a:pPr>
              <a:spcAft>
                <a:spcPts val="600"/>
              </a:spcAft>
            </a:pPr>
            <a:fld id="{6C3DED61-E67D-43D5-B462-016E214A9E97}" type="slidenum">
              <a:rPr lang="en-CA" smtClean="0"/>
              <a:pPr>
                <a:spcAft>
                  <a:spcPts val="600"/>
                </a:spcAft>
              </a:pPr>
              <a:t>32</a:t>
            </a:fld>
            <a:endParaRPr lang="en-CA"/>
          </a:p>
        </p:txBody>
      </p:sp>
    </p:spTree>
    <p:extLst>
      <p:ext uri="{BB962C8B-B14F-4D97-AF65-F5344CB8AC3E}">
        <p14:creationId xmlns:p14="http://schemas.microsoft.com/office/powerpoint/2010/main" xmlns="" val="197627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4B8F268-B168-AECD-730B-D0CBBA342A71}"/>
              </a:ext>
            </a:extLst>
          </p:cNvPr>
          <p:cNvSpPr>
            <a:spLocks noGrp="1"/>
          </p:cNvSpPr>
          <p:nvPr>
            <p:ph type="title"/>
          </p:nvPr>
        </p:nvSpPr>
        <p:spPr/>
        <p:txBody>
          <a:bodyPr>
            <a:normAutofit/>
          </a:bodyPr>
          <a:lstStyle/>
          <a:p>
            <a:r>
              <a:rPr lang="en-US" dirty="0"/>
              <a:t>A Chance to Work with Principle and Compromise (with emotion!)</a:t>
            </a:r>
            <a:endParaRPr lang="en-CA" dirty="0"/>
          </a:p>
        </p:txBody>
      </p:sp>
      <p:sp>
        <p:nvSpPr>
          <p:cNvPr id="4" name="Text Placeholder 3">
            <a:extLst>
              <a:ext uri="{FF2B5EF4-FFF2-40B4-BE49-F238E27FC236}">
                <a16:creationId xmlns:a16="http://schemas.microsoft.com/office/drawing/2014/main" xmlns="" id="{B58D8ECE-1744-A4BA-42FE-144CAB518FEE}"/>
              </a:ext>
            </a:extLst>
          </p:cNvPr>
          <p:cNvSpPr>
            <a:spLocks noGrp="1"/>
          </p:cNvSpPr>
          <p:nvPr>
            <p:ph type="body" idx="1"/>
          </p:nvPr>
        </p:nvSpPr>
        <p:spPr/>
        <p:txBody>
          <a:bodyPr/>
          <a:lstStyle/>
          <a:p>
            <a:r>
              <a:rPr lang="en-US" dirty="0"/>
              <a:t>Exercise #3</a:t>
            </a:r>
            <a:endParaRPr lang="en-CA" dirty="0"/>
          </a:p>
        </p:txBody>
      </p:sp>
      <p:sp>
        <p:nvSpPr>
          <p:cNvPr id="2" name="Footer Placeholder 1">
            <a:extLst>
              <a:ext uri="{FF2B5EF4-FFF2-40B4-BE49-F238E27FC236}">
                <a16:creationId xmlns:a16="http://schemas.microsoft.com/office/drawing/2014/main" xmlns="" id="{F40F30A7-AD1E-AC8A-5C67-E1736693FAB5}"/>
              </a:ext>
            </a:extLst>
          </p:cNvPr>
          <p:cNvSpPr>
            <a:spLocks noGrp="1"/>
          </p:cNvSpPr>
          <p:nvPr>
            <p:ph type="ftr" sz="quarter" idx="11"/>
          </p:nvPr>
        </p:nvSpPr>
        <p:spPr/>
        <p:txBody>
          <a:bodyPr/>
          <a:lstStyle/>
          <a:p>
            <a:r>
              <a:rPr lang="en-US" dirty="0"/>
              <a:t>Copyright: Victoria Smith and Nancy Cameron</a:t>
            </a:r>
            <a:endParaRPr lang="en-CA" dirty="0"/>
          </a:p>
        </p:txBody>
      </p:sp>
      <p:sp>
        <p:nvSpPr>
          <p:cNvPr id="5" name="Slide Number Placeholder 4">
            <a:extLst>
              <a:ext uri="{FF2B5EF4-FFF2-40B4-BE49-F238E27FC236}">
                <a16:creationId xmlns:a16="http://schemas.microsoft.com/office/drawing/2014/main" xmlns="" id="{20C6633B-B559-297D-4A84-67BE3F218A2C}"/>
              </a:ext>
            </a:extLst>
          </p:cNvPr>
          <p:cNvSpPr>
            <a:spLocks noGrp="1"/>
          </p:cNvSpPr>
          <p:nvPr>
            <p:ph type="sldNum" sz="quarter" idx="12"/>
          </p:nvPr>
        </p:nvSpPr>
        <p:spPr/>
        <p:txBody>
          <a:bodyPr/>
          <a:lstStyle/>
          <a:p>
            <a:fld id="{6C3DED61-E67D-43D5-B462-016E214A9E97}" type="slidenum">
              <a:rPr lang="en-CA" smtClean="0"/>
              <a:pPr/>
              <a:t>33</a:t>
            </a:fld>
            <a:endParaRPr lang="en-CA"/>
          </a:p>
        </p:txBody>
      </p:sp>
    </p:spTree>
    <p:extLst>
      <p:ext uri="{BB962C8B-B14F-4D97-AF65-F5344CB8AC3E}">
        <p14:creationId xmlns:p14="http://schemas.microsoft.com/office/powerpoint/2010/main" xmlns="" val="1117029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0">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12">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2CCD28EC-3B2D-8232-0040-D8E4A23CB120}"/>
              </a:ext>
            </a:extLst>
          </p:cNvPr>
          <p:cNvSpPr>
            <a:spLocks noGrp="1"/>
          </p:cNvSpPr>
          <p:nvPr>
            <p:ph type="title"/>
          </p:nvPr>
        </p:nvSpPr>
        <p:spPr>
          <a:xfrm>
            <a:off x="686834" y="1153572"/>
            <a:ext cx="3200400" cy="4461163"/>
          </a:xfrm>
        </p:spPr>
        <p:txBody>
          <a:bodyPr>
            <a:normAutofit/>
          </a:bodyPr>
          <a:lstStyle/>
          <a:p>
            <a:r>
              <a:rPr lang="en-US">
                <a:solidFill>
                  <a:srgbClr val="FFFFFF"/>
                </a:solidFill>
              </a:rPr>
              <a:t>Debrief of Exercise #3</a:t>
            </a:r>
            <a:endParaRPr lang="en-CA">
              <a:solidFill>
                <a:srgbClr val="FFFFFF"/>
              </a:solidFill>
            </a:endParaRPr>
          </a:p>
        </p:txBody>
      </p:sp>
      <p:sp>
        <p:nvSpPr>
          <p:cNvPr id="46" name="Arc 14">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Content Placeholder 5">
            <a:extLst>
              <a:ext uri="{FF2B5EF4-FFF2-40B4-BE49-F238E27FC236}">
                <a16:creationId xmlns:a16="http://schemas.microsoft.com/office/drawing/2014/main" xmlns="" id="{DC4F68F4-D92A-608B-9B0B-A3B7A51165AF}"/>
              </a:ext>
            </a:extLst>
          </p:cNvPr>
          <p:cNvSpPr>
            <a:spLocks noGrp="1"/>
          </p:cNvSpPr>
          <p:nvPr>
            <p:ph idx="1"/>
          </p:nvPr>
        </p:nvSpPr>
        <p:spPr>
          <a:xfrm>
            <a:off x="4447308" y="591344"/>
            <a:ext cx="6906491" cy="5585619"/>
          </a:xfrm>
        </p:spPr>
        <p:txBody>
          <a:bodyPr anchor="ctr">
            <a:normAutofit/>
          </a:bodyPr>
          <a:lstStyle/>
          <a:p>
            <a:r>
              <a:rPr lang="en-US"/>
              <a:t>Vivian</a:t>
            </a:r>
          </a:p>
          <a:p>
            <a:pPr lvl="1"/>
            <a:r>
              <a:rPr lang="en-US"/>
              <a:t>Principle, underlying values, strategies</a:t>
            </a:r>
          </a:p>
          <a:p>
            <a:pPr lvl="1"/>
            <a:r>
              <a:rPr lang="en-US"/>
              <a:t>Working with emotion</a:t>
            </a:r>
          </a:p>
          <a:p>
            <a:pPr lvl="1"/>
            <a:r>
              <a:rPr lang="en-US"/>
              <a:t>What if she can’t compromise?</a:t>
            </a:r>
          </a:p>
          <a:p>
            <a:pPr lvl="1"/>
            <a:r>
              <a:rPr lang="en-US"/>
              <a:t>Emotional regulation strategies</a:t>
            </a:r>
          </a:p>
          <a:p>
            <a:r>
              <a:rPr lang="en-US"/>
              <a:t>Jasmine</a:t>
            </a:r>
          </a:p>
          <a:p>
            <a:pPr lvl="1"/>
            <a:r>
              <a:rPr lang="en-US"/>
              <a:t>Principle, underlying values, strategies</a:t>
            </a:r>
          </a:p>
          <a:p>
            <a:pPr lvl="1"/>
            <a:r>
              <a:rPr lang="en-US"/>
              <a:t>Working with emotion</a:t>
            </a:r>
          </a:p>
          <a:p>
            <a:pPr lvl="1"/>
            <a:r>
              <a:rPr lang="en-US"/>
              <a:t>What if she can’t compromise?</a:t>
            </a:r>
          </a:p>
          <a:p>
            <a:pPr lvl="1"/>
            <a:r>
              <a:rPr lang="en-US"/>
              <a:t>Emotional regulation strategies</a:t>
            </a:r>
          </a:p>
          <a:p>
            <a:r>
              <a:rPr lang="en-US"/>
              <a:t>Vertical - Horizontal</a:t>
            </a:r>
          </a:p>
          <a:p>
            <a:pPr lvl="1"/>
            <a:endParaRPr lang="en-CA"/>
          </a:p>
        </p:txBody>
      </p:sp>
      <p:sp>
        <p:nvSpPr>
          <p:cNvPr id="4" name="Footer Placeholder 3">
            <a:extLst>
              <a:ext uri="{FF2B5EF4-FFF2-40B4-BE49-F238E27FC236}">
                <a16:creationId xmlns:a16="http://schemas.microsoft.com/office/drawing/2014/main" xmlns="" id="{129186CC-FB7C-B03D-16DF-E981BD3A0EF3}"/>
              </a:ext>
            </a:extLst>
          </p:cNvPr>
          <p:cNvSpPr>
            <a:spLocks noGrp="1"/>
          </p:cNvSpPr>
          <p:nvPr>
            <p:ph type="ftr" sz="quarter" idx="11"/>
          </p:nvPr>
        </p:nvSpPr>
        <p:spPr>
          <a:xfrm>
            <a:off x="4038600" y="6356350"/>
            <a:ext cx="5251174" cy="365125"/>
          </a:xfrm>
        </p:spPr>
        <p:txBody>
          <a:bodyPr>
            <a:normAutofit/>
          </a:bodyPr>
          <a:lstStyle/>
          <a:p>
            <a:pPr>
              <a:spcAft>
                <a:spcPts val="600"/>
              </a:spcAft>
            </a:pPr>
            <a:r>
              <a:rPr lang="en-US"/>
              <a:t>Copyright: Victoria Smith and Nancy Cameron</a:t>
            </a:r>
            <a:endParaRPr lang="en-CA"/>
          </a:p>
        </p:txBody>
      </p:sp>
      <p:sp>
        <p:nvSpPr>
          <p:cNvPr id="2" name="Slide Number Placeholder 1">
            <a:extLst>
              <a:ext uri="{FF2B5EF4-FFF2-40B4-BE49-F238E27FC236}">
                <a16:creationId xmlns:a16="http://schemas.microsoft.com/office/drawing/2014/main" xmlns="" id="{6460AFD4-842C-D937-3DE6-F97327D555B3}"/>
              </a:ext>
            </a:extLst>
          </p:cNvPr>
          <p:cNvSpPr>
            <a:spLocks noGrp="1"/>
          </p:cNvSpPr>
          <p:nvPr>
            <p:ph type="sldNum" sz="quarter" idx="12"/>
          </p:nvPr>
        </p:nvSpPr>
        <p:spPr>
          <a:xfrm>
            <a:off x="9541564" y="6356350"/>
            <a:ext cx="1812235" cy="365125"/>
          </a:xfrm>
        </p:spPr>
        <p:txBody>
          <a:bodyPr>
            <a:normAutofit/>
          </a:bodyPr>
          <a:lstStyle/>
          <a:p>
            <a:pPr>
              <a:spcAft>
                <a:spcPts val="600"/>
              </a:spcAft>
            </a:pPr>
            <a:fld id="{6C3DED61-E67D-43D5-B462-016E214A9E97}" type="slidenum">
              <a:rPr lang="en-CA" smtClean="0"/>
              <a:pPr>
                <a:spcAft>
                  <a:spcPts val="600"/>
                </a:spcAft>
              </a:pPr>
              <a:t>34</a:t>
            </a:fld>
            <a:endParaRPr lang="en-CA"/>
          </a:p>
        </p:txBody>
      </p:sp>
    </p:spTree>
    <p:extLst>
      <p:ext uri="{BB962C8B-B14F-4D97-AF65-F5344CB8AC3E}">
        <p14:creationId xmlns:p14="http://schemas.microsoft.com/office/powerpoint/2010/main" xmlns="" val="3775518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728151-CF59-241A-97FF-07C979410254}"/>
              </a:ext>
            </a:extLst>
          </p:cNvPr>
          <p:cNvPicPr>
            <a:picLocks noChangeAspect="1"/>
          </p:cNvPicPr>
          <p:nvPr/>
        </p:nvPicPr>
        <p:blipFill>
          <a:blip r:embed="rId2" cstate="print"/>
          <a:stretch>
            <a:fillRect/>
          </a:stretch>
        </p:blipFill>
        <p:spPr>
          <a:xfrm>
            <a:off x="3023759" y="1009312"/>
            <a:ext cx="6144482" cy="4839375"/>
          </a:xfrm>
          <a:prstGeom prst="rect">
            <a:avLst/>
          </a:prstGeom>
        </p:spPr>
      </p:pic>
      <p:sp>
        <p:nvSpPr>
          <p:cNvPr id="2" name="Footer Placeholder 1">
            <a:extLst>
              <a:ext uri="{FF2B5EF4-FFF2-40B4-BE49-F238E27FC236}">
                <a16:creationId xmlns:a16="http://schemas.microsoft.com/office/drawing/2014/main" xmlns="" id="{87EEDF39-822A-3F5A-1F28-A4C0263D7891}"/>
              </a:ext>
            </a:extLst>
          </p:cNvPr>
          <p:cNvSpPr>
            <a:spLocks noGrp="1"/>
          </p:cNvSpPr>
          <p:nvPr>
            <p:ph type="ftr" sz="quarter" idx="11"/>
          </p:nvPr>
        </p:nvSpPr>
        <p:spPr/>
        <p:txBody>
          <a:bodyPr/>
          <a:lstStyle/>
          <a:p>
            <a:r>
              <a:rPr lang="en-US" dirty="0"/>
              <a:t>Copyright: Victoria Smith and Nancy Cameron</a:t>
            </a:r>
            <a:endParaRPr lang="en-CA" dirty="0"/>
          </a:p>
        </p:txBody>
      </p:sp>
      <p:sp>
        <p:nvSpPr>
          <p:cNvPr id="4" name="Slide Number Placeholder 3">
            <a:extLst>
              <a:ext uri="{FF2B5EF4-FFF2-40B4-BE49-F238E27FC236}">
                <a16:creationId xmlns:a16="http://schemas.microsoft.com/office/drawing/2014/main" xmlns="" id="{C8BE364A-8901-5DC3-FF23-B43C68765BC1}"/>
              </a:ext>
            </a:extLst>
          </p:cNvPr>
          <p:cNvSpPr>
            <a:spLocks noGrp="1"/>
          </p:cNvSpPr>
          <p:nvPr>
            <p:ph type="sldNum" sz="quarter" idx="12"/>
          </p:nvPr>
        </p:nvSpPr>
        <p:spPr/>
        <p:txBody>
          <a:bodyPr/>
          <a:lstStyle/>
          <a:p>
            <a:fld id="{6C3DED61-E67D-43D5-B462-016E214A9E97}" type="slidenum">
              <a:rPr lang="en-CA" smtClean="0"/>
              <a:pPr/>
              <a:t>35</a:t>
            </a:fld>
            <a:endParaRPr lang="en-CA"/>
          </a:p>
        </p:txBody>
      </p:sp>
    </p:spTree>
    <p:extLst>
      <p:ext uri="{BB962C8B-B14F-4D97-AF65-F5344CB8AC3E}">
        <p14:creationId xmlns:p14="http://schemas.microsoft.com/office/powerpoint/2010/main" xmlns="" val="366758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0515D-6BB8-5AA4-1288-B98FA808DABC}"/>
              </a:ext>
            </a:extLst>
          </p:cNvPr>
          <p:cNvSpPr>
            <a:spLocks noGrp="1"/>
          </p:cNvSpPr>
          <p:nvPr>
            <p:ph type="title"/>
          </p:nvPr>
        </p:nvSpPr>
        <p:spPr>
          <a:xfrm>
            <a:off x="5445496" y="978776"/>
            <a:ext cx="5925310" cy="1174991"/>
          </a:xfrm>
        </p:spPr>
        <p:txBody>
          <a:bodyPr>
            <a:normAutofit/>
          </a:bodyPr>
          <a:lstStyle/>
          <a:p>
            <a:r>
              <a:rPr lang="en-US" sz="2400"/>
              <a:t>It’s ok to be strategic!</a:t>
            </a:r>
            <a:endParaRPr lang="en-CA" sz="2400"/>
          </a:p>
        </p:txBody>
      </p:sp>
      <p:sp>
        <p:nvSpPr>
          <p:cNvPr id="3" name="Content Placeholder 2">
            <a:extLst>
              <a:ext uri="{FF2B5EF4-FFF2-40B4-BE49-F238E27FC236}">
                <a16:creationId xmlns:a16="http://schemas.microsoft.com/office/drawing/2014/main" xmlns="" id="{4AC2BC04-A2F1-98B8-EA5A-4263D2F7AF42}"/>
              </a:ext>
            </a:extLst>
          </p:cNvPr>
          <p:cNvSpPr>
            <a:spLocks noGrp="1"/>
          </p:cNvSpPr>
          <p:nvPr>
            <p:ph idx="1"/>
          </p:nvPr>
        </p:nvSpPr>
        <p:spPr>
          <a:xfrm>
            <a:off x="5445496" y="2640692"/>
            <a:ext cx="5925310" cy="3255252"/>
          </a:xfrm>
        </p:spPr>
        <p:txBody>
          <a:bodyPr>
            <a:normAutofit/>
          </a:bodyPr>
          <a:lstStyle/>
          <a:p>
            <a:pPr lvl="1"/>
            <a:endParaRPr lang="en-CA" dirty="0"/>
          </a:p>
          <a:p>
            <a:pPr lvl="1"/>
            <a:endParaRPr lang="en-CA" dirty="0"/>
          </a:p>
          <a:p>
            <a:pPr lvl="1"/>
            <a:r>
              <a:rPr lang="en-CA"/>
              <a:t>Strategies for toggling between vertical and horizontal facilitation</a:t>
            </a:r>
          </a:p>
          <a:p>
            <a:pPr lvl="1"/>
            <a:endParaRPr lang="en-CA"/>
          </a:p>
          <a:p>
            <a:pPr lvl="1"/>
            <a:r>
              <a:rPr lang="en-CA"/>
              <a:t>Strategies to work with particular paradoxes so we don’t get stuck in the binary.</a:t>
            </a:r>
          </a:p>
        </p:txBody>
      </p:sp>
      <p:sp>
        <p:nvSpPr>
          <p:cNvPr id="4" name="Footer Placeholder 3">
            <a:extLst>
              <a:ext uri="{FF2B5EF4-FFF2-40B4-BE49-F238E27FC236}">
                <a16:creationId xmlns:a16="http://schemas.microsoft.com/office/drawing/2014/main" xmlns="" id="{565E17A0-267D-78C6-C14D-734878C0AAA2}"/>
              </a:ext>
            </a:extLst>
          </p:cNvPr>
          <p:cNvSpPr>
            <a:spLocks noGrp="1"/>
          </p:cNvSpPr>
          <p:nvPr>
            <p:ph type="ftr" sz="quarter" idx="11"/>
          </p:nvPr>
        </p:nvSpPr>
        <p:spPr>
          <a:xfrm>
            <a:off x="5445495" y="6224660"/>
            <a:ext cx="3514756" cy="313300"/>
          </a:xfrm>
        </p:spPr>
        <p:txBody>
          <a:bodyPr>
            <a:normAutofit/>
          </a:bodyPr>
          <a:lstStyle/>
          <a:p>
            <a:pPr>
              <a:spcAft>
                <a:spcPts val="600"/>
              </a:spcAft>
            </a:pPr>
            <a:r>
              <a:rPr lang="en-US" dirty="0"/>
              <a:t>Copyright: Victoria Smith and Nancy Cameron</a:t>
            </a:r>
            <a:endParaRPr lang="en-CA"/>
          </a:p>
        </p:txBody>
      </p:sp>
      <p:sp>
        <p:nvSpPr>
          <p:cNvPr id="5" name="Slide Number Placeholder 4">
            <a:extLst>
              <a:ext uri="{FF2B5EF4-FFF2-40B4-BE49-F238E27FC236}">
                <a16:creationId xmlns:a16="http://schemas.microsoft.com/office/drawing/2014/main" xmlns="" id="{F66CBCC2-5B0E-0518-001D-A36C9C48EFC6}"/>
              </a:ext>
            </a:extLst>
          </p:cNvPr>
          <p:cNvSpPr>
            <a:spLocks noGrp="1"/>
          </p:cNvSpPr>
          <p:nvPr>
            <p:ph type="sldNum" sz="quarter" idx="12"/>
          </p:nvPr>
        </p:nvSpPr>
        <p:spPr/>
        <p:txBody>
          <a:bodyPr>
            <a:normAutofit/>
          </a:bodyPr>
          <a:lstStyle/>
          <a:p>
            <a:pPr>
              <a:lnSpc>
                <a:spcPct val="90000"/>
              </a:lnSpc>
              <a:spcAft>
                <a:spcPts val="600"/>
              </a:spcAft>
            </a:pPr>
            <a:fld id="{6C3DED61-E67D-43D5-B462-016E214A9E97}" type="slidenum">
              <a:rPr lang="en-CA" smtClean="0"/>
              <a:pPr>
                <a:lnSpc>
                  <a:spcPct val="90000"/>
                </a:lnSpc>
                <a:spcAft>
                  <a:spcPts val="600"/>
                </a:spcAft>
              </a:pPr>
              <a:t>4</a:t>
            </a:fld>
            <a:endParaRPr lang="en-CA"/>
          </a:p>
        </p:txBody>
      </p:sp>
      <p:pic>
        <p:nvPicPr>
          <p:cNvPr id="7" name="Picture 6" descr="White puzzle with one red piece">
            <a:extLst>
              <a:ext uri="{FF2B5EF4-FFF2-40B4-BE49-F238E27FC236}">
                <a16:creationId xmlns:a16="http://schemas.microsoft.com/office/drawing/2014/main" xmlns="" id="{4E5F717A-D0CD-10F3-7254-A32E2AE4145F}"/>
              </a:ext>
            </a:extLst>
          </p:cNvPr>
          <p:cNvPicPr>
            <a:picLocks noChangeAspect="1"/>
          </p:cNvPicPr>
          <p:nvPr/>
        </p:nvPicPr>
        <p:blipFill rotWithShape="1">
          <a:blip r:embed="rId2" cstate="print"/>
          <a:srcRect l="31702" r="30098"/>
          <a:stretch/>
        </p:blipFill>
        <p:spPr>
          <a:xfrm>
            <a:off x="20" y="10"/>
            <a:ext cx="4657325" cy="6857990"/>
          </a:xfrm>
          <a:prstGeom prst="rect">
            <a:avLst/>
          </a:prstGeom>
        </p:spPr>
      </p:pic>
    </p:spTree>
    <p:extLst>
      <p:ext uri="{BB962C8B-B14F-4D97-AF65-F5344CB8AC3E}">
        <p14:creationId xmlns:p14="http://schemas.microsoft.com/office/powerpoint/2010/main" xmlns="" val="103962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4" descr="Daniel J Siegel The Hand Model of the Brain">
            <a:extLst>
              <a:ext uri="{FF2B5EF4-FFF2-40B4-BE49-F238E27FC236}">
                <a16:creationId xmlns:a16="http://schemas.microsoft.com/office/drawing/2014/main" xmlns="" id="{60426DDE-6758-A75E-9A31-3B1FE781964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999487" y="1124712"/>
            <a:ext cx="8193025" cy="460857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ooter Placeholder 2">
            <a:extLst>
              <a:ext uri="{FF2B5EF4-FFF2-40B4-BE49-F238E27FC236}">
                <a16:creationId xmlns:a16="http://schemas.microsoft.com/office/drawing/2014/main" xmlns="" id="{D22406D8-5F2E-27C3-4465-D4B68230FD99}"/>
              </a:ext>
            </a:extLst>
          </p:cNvPr>
          <p:cNvSpPr>
            <a:spLocks noGrp="1"/>
          </p:cNvSpPr>
          <p:nvPr>
            <p:ph type="ftr" sz="quarter" idx="11"/>
          </p:nvPr>
        </p:nvSpPr>
        <p:spPr/>
        <p:txBody>
          <a:bodyPr>
            <a:normAutofit/>
          </a:bodyPr>
          <a:lstStyle/>
          <a:p>
            <a:pPr>
              <a:spcAft>
                <a:spcPts val="600"/>
              </a:spcAft>
            </a:pPr>
            <a:r>
              <a:rPr lang="en-US">
                <a:solidFill>
                  <a:schemeClr val="bg1">
                    <a:alpha val="70000"/>
                  </a:schemeClr>
                </a:solidFill>
              </a:rPr>
              <a:t>Copyright: Victoria Smith and Nancy Cameron</a:t>
            </a:r>
            <a:endParaRPr lang="en-CA">
              <a:solidFill>
                <a:schemeClr val="bg1">
                  <a:alpha val="70000"/>
                </a:schemeClr>
              </a:solidFill>
            </a:endParaRPr>
          </a:p>
        </p:txBody>
      </p:sp>
      <p:sp>
        <p:nvSpPr>
          <p:cNvPr id="4" name="Slide Number Placeholder 3">
            <a:extLst>
              <a:ext uri="{FF2B5EF4-FFF2-40B4-BE49-F238E27FC236}">
                <a16:creationId xmlns:a16="http://schemas.microsoft.com/office/drawing/2014/main" xmlns="" id="{29FBD7F0-0478-6E11-6BE0-CF5C158C62A1}"/>
              </a:ext>
            </a:extLst>
          </p:cNvPr>
          <p:cNvSpPr>
            <a:spLocks noGrp="1"/>
          </p:cNvSpPr>
          <p:nvPr>
            <p:ph type="sldNum" sz="quarter" idx="12"/>
          </p:nvPr>
        </p:nvSpPr>
        <p:spPr/>
        <p:txBody>
          <a:bodyPr>
            <a:normAutofit/>
          </a:bodyPr>
          <a:lstStyle/>
          <a:p>
            <a:pPr>
              <a:lnSpc>
                <a:spcPct val="90000"/>
              </a:lnSpc>
              <a:spcAft>
                <a:spcPts val="600"/>
              </a:spcAft>
            </a:pPr>
            <a:fld id="{6C3DED61-E67D-43D5-B462-016E214A9E97}" type="slidenum">
              <a:rPr lang="en-CA" smtClean="0"/>
              <a:pPr>
                <a:lnSpc>
                  <a:spcPct val="90000"/>
                </a:lnSpc>
                <a:spcAft>
                  <a:spcPts val="600"/>
                </a:spcAft>
              </a:pPr>
              <a:t>5</a:t>
            </a:fld>
            <a:endParaRPr lang="en-CA"/>
          </a:p>
        </p:txBody>
      </p:sp>
    </p:spTree>
    <p:extLst>
      <p:ext uri="{BB962C8B-B14F-4D97-AF65-F5344CB8AC3E}">
        <p14:creationId xmlns:p14="http://schemas.microsoft.com/office/powerpoint/2010/main" xmlns="" val="1295418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solidFill>
                  <a:srgbClr val="262626"/>
                </a:solidFill>
              </a:rPr>
              <a:t>When You Flip Your Lid</a:t>
            </a:r>
          </a:p>
        </p:txBody>
      </p:sp>
      <p:sp>
        <p:nvSpPr>
          <p:cNvPr id="9" name="Content Placeholder 8"/>
          <p:cNvSpPr>
            <a:spLocks noGrp="1"/>
          </p:cNvSpPr>
          <p:nvPr>
            <p:ph idx="1"/>
          </p:nvPr>
        </p:nvSpPr>
        <p:spPr>
          <a:xfrm>
            <a:off x="5458969" y="4352544"/>
            <a:ext cx="5928358" cy="1239894"/>
          </a:xfrm>
        </p:spPr>
        <p:txBody>
          <a:bodyPr vert="horz" lIns="91440" tIns="45720" rIns="91440" bIns="45720" rtlCol="0">
            <a:normAutofit/>
          </a:bodyPr>
          <a:lstStyle/>
          <a:p>
            <a:pPr marL="0" indent="0" algn="ctr">
              <a:buNone/>
            </a:pPr>
            <a:r>
              <a:rPr lang="en-US" sz="2000">
                <a:solidFill>
                  <a:schemeClr val="tx1">
                    <a:lumMod val="75000"/>
                    <a:lumOff val="25000"/>
                  </a:schemeClr>
                </a:solidFill>
              </a:rPr>
              <a:t>STOP</a:t>
            </a:r>
          </a:p>
        </p:txBody>
      </p:sp>
      <p:sp>
        <p:nvSpPr>
          <p:cNvPr id="3" name="Footer Placeholder 2">
            <a:extLst>
              <a:ext uri="{FF2B5EF4-FFF2-40B4-BE49-F238E27FC236}">
                <a16:creationId xmlns:a16="http://schemas.microsoft.com/office/drawing/2014/main" xmlns="" id="{17C96CC2-BE5F-8BBC-F644-13826AA72A78}"/>
              </a:ext>
            </a:extLst>
          </p:cNvPr>
          <p:cNvSpPr>
            <a:spLocks noGrp="1"/>
          </p:cNvSpPr>
          <p:nvPr>
            <p:ph type="ftr" sz="quarter" idx="11"/>
          </p:nvPr>
        </p:nvSpPr>
        <p:spPr>
          <a:xfrm>
            <a:off x="5458970" y="6237072"/>
            <a:ext cx="3542156" cy="313300"/>
          </a:xfrm>
        </p:spPr>
        <p:txBody>
          <a:bodyPr vert="horz" lIns="91440" tIns="45720" rIns="91440" bIns="45720" rtlCol="0" anchor="ctr">
            <a:normAutofit/>
          </a:bodyPr>
          <a:lstStyle/>
          <a:p>
            <a:pPr>
              <a:spcAft>
                <a:spcPts val="600"/>
              </a:spcAft>
            </a:pPr>
            <a:r>
              <a:rPr lang="en-US" dirty="0"/>
              <a:t>Copyright: Victoria Smith and Nancy Cameron</a:t>
            </a:r>
            <a:endParaRPr lang="en-US"/>
          </a:p>
        </p:txBody>
      </p:sp>
      <p:sp>
        <p:nvSpPr>
          <p:cNvPr id="2" name="Slide Number Placeholder 1">
            <a:extLst>
              <a:ext uri="{FF2B5EF4-FFF2-40B4-BE49-F238E27FC236}">
                <a16:creationId xmlns:a16="http://schemas.microsoft.com/office/drawing/2014/main" xmlns="" id="{5DAF8EBD-3A45-F560-BF13-5C3BEB61C573}"/>
              </a:ext>
            </a:extLst>
          </p:cNvPr>
          <p:cNvSpPr>
            <a:spLocks noGrp="1"/>
          </p:cNvSpPr>
          <p:nvPr>
            <p:ph type="sldNum" sz="quarter" idx="12"/>
          </p:nvPr>
        </p:nvSpPr>
        <p:spPr/>
        <p:txBody>
          <a:bodyPr vert="horz" lIns="18288" tIns="45720" rIns="18288" bIns="45720" rtlCol="0" anchor="ctr">
            <a:normAutofit/>
          </a:bodyPr>
          <a:lstStyle/>
          <a:p>
            <a:pPr>
              <a:lnSpc>
                <a:spcPct val="90000"/>
              </a:lnSpc>
              <a:spcAft>
                <a:spcPts val="600"/>
              </a:spcAft>
            </a:pPr>
            <a:fld id="{6C3DED61-E67D-43D5-B462-016E214A9E97}" type="slidenum">
              <a:rPr lang="en-US" smtClean="0"/>
              <a:pPr>
                <a:lnSpc>
                  <a:spcPct val="90000"/>
                </a:lnSpc>
                <a:spcAft>
                  <a:spcPts val="600"/>
                </a:spcAft>
              </a:pPr>
              <a:t>6</a:t>
            </a:fld>
            <a:endParaRPr lang="en-US"/>
          </a:p>
        </p:txBody>
      </p:sp>
      <p:pic>
        <p:nvPicPr>
          <p:cNvPr id="1029" name="Picture 5" descr="C:\Documents and Settings\user\Local Settings\Temporary Internet Files\Content.IE5\1YPCHO01\MPj04068190000[1].jpg"/>
          <p:cNvPicPr>
            <a:picLocks noChangeAspect="1" noChangeArrowheads="1"/>
          </p:cNvPicPr>
          <p:nvPr/>
        </p:nvPicPr>
        <p:blipFill rotWithShape="1">
          <a:blip r:embed="rId3" cstate="print"/>
          <a:srcRect r="15167"/>
          <a:stretch/>
        </p:blipFill>
        <p:spPr bwMode="auto">
          <a:xfrm>
            <a:off x="20" y="10"/>
            <a:ext cx="4654277" cy="685799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xmlns="" id="{9F7D5CDA-D291-4307-BF55-1381FED296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7" descr="Hands-on top of each other">
            <a:extLst>
              <a:ext uri="{FF2B5EF4-FFF2-40B4-BE49-F238E27FC236}">
                <a16:creationId xmlns:a16="http://schemas.microsoft.com/office/drawing/2014/main" xmlns="" id="{FF4D281B-D04D-433A-5C32-3EE6909D9854}"/>
              </a:ext>
            </a:extLst>
          </p:cNvPr>
          <p:cNvPicPr>
            <a:picLocks noChangeAspect="1"/>
          </p:cNvPicPr>
          <p:nvPr/>
        </p:nvPicPr>
        <p:blipFill rotWithShape="1">
          <a:blip r:embed="rId2" cstate="print"/>
          <a:srcRect l="51928" r="9229" b="1"/>
          <a:stretch/>
        </p:blipFill>
        <p:spPr>
          <a:xfrm>
            <a:off x="6103027" y="10"/>
            <a:ext cx="6088971" cy="6857990"/>
          </a:xfrm>
          <a:prstGeom prst="rect">
            <a:avLst/>
          </a:prstGeom>
        </p:spPr>
      </p:pic>
      <p:sp useBgFill="1">
        <p:nvSpPr>
          <p:cNvPr id="14" name="Rectangle 13">
            <a:extLst>
              <a:ext uri="{FF2B5EF4-FFF2-40B4-BE49-F238E27FC236}">
                <a16:creationId xmlns:a16="http://schemas.microsoft.com/office/drawing/2014/main" xmlns="" id="{59B296B9-C5A5-4E4F-9B60-C907B5F146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xmlns="" id="{D0300FD3-5AF1-6305-15FA-9078072672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FEFDE064-F90E-9C49-8D3A-38D53346341B}"/>
              </a:ext>
            </a:extLst>
          </p:cNvPr>
          <p:cNvSpPr>
            <a:spLocks noGrp="1"/>
          </p:cNvSpPr>
          <p:nvPr>
            <p:ph type="title"/>
          </p:nvPr>
        </p:nvSpPr>
        <p:spPr>
          <a:xfrm>
            <a:off x="761801" y="328512"/>
            <a:ext cx="4778387" cy="1628970"/>
          </a:xfrm>
        </p:spPr>
        <p:txBody>
          <a:bodyPr anchor="ctr">
            <a:normAutofit/>
          </a:bodyPr>
          <a:lstStyle/>
          <a:p>
            <a:r>
              <a:rPr lang="en-US" sz="4000"/>
              <a:t>Sometimes it’s hard for us to remember</a:t>
            </a:r>
            <a:endParaRPr lang="en-CA" sz="4000"/>
          </a:p>
        </p:txBody>
      </p:sp>
      <p:sp>
        <p:nvSpPr>
          <p:cNvPr id="5" name="Content Placeholder 4">
            <a:extLst>
              <a:ext uri="{FF2B5EF4-FFF2-40B4-BE49-F238E27FC236}">
                <a16:creationId xmlns:a16="http://schemas.microsoft.com/office/drawing/2014/main" xmlns="" id="{43B52369-22A6-535E-CC57-89D09EE7CA0B}"/>
              </a:ext>
            </a:extLst>
          </p:cNvPr>
          <p:cNvSpPr>
            <a:spLocks noGrp="1"/>
          </p:cNvSpPr>
          <p:nvPr>
            <p:ph idx="1"/>
          </p:nvPr>
        </p:nvSpPr>
        <p:spPr>
          <a:xfrm>
            <a:off x="761801" y="2884929"/>
            <a:ext cx="4659756" cy="3374137"/>
          </a:xfrm>
        </p:spPr>
        <p:txBody>
          <a:bodyPr anchor="ctr">
            <a:normAutofit/>
          </a:bodyPr>
          <a:lstStyle/>
          <a:p>
            <a:pPr marL="0" indent="0">
              <a:buNone/>
            </a:pPr>
            <a:r>
              <a:rPr lang="en-US" sz="2000"/>
              <a:t>Collaboration is not the first option.</a:t>
            </a:r>
          </a:p>
          <a:p>
            <a:pPr marL="0" indent="0">
              <a:buNone/>
            </a:pPr>
            <a:endParaRPr lang="en-US" sz="2000"/>
          </a:p>
          <a:p>
            <a:pPr marL="0" indent="0">
              <a:buNone/>
            </a:pPr>
            <a:r>
              <a:rPr lang="en-US" sz="2000"/>
              <a:t>If people have a choice, tend to choose</a:t>
            </a:r>
          </a:p>
          <a:p>
            <a:pPr lvl="1"/>
            <a:r>
              <a:rPr lang="en-US" sz="2000"/>
              <a:t>Force</a:t>
            </a:r>
          </a:p>
          <a:p>
            <a:pPr lvl="1"/>
            <a:r>
              <a:rPr lang="en-US" sz="2000"/>
              <a:t>Adapt, or</a:t>
            </a:r>
          </a:p>
          <a:p>
            <a:pPr lvl="1"/>
            <a:r>
              <a:rPr lang="en-US" sz="2000"/>
              <a:t>Exit</a:t>
            </a:r>
            <a:endParaRPr lang="en-CA" sz="2000"/>
          </a:p>
        </p:txBody>
      </p:sp>
      <p:sp>
        <p:nvSpPr>
          <p:cNvPr id="6" name="Footer Placeholder 5">
            <a:extLst>
              <a:ext uri="{FF2B5EF4-FFF2-40B4-BE49-F238E27FC236}">
                <a16:creationId xmlns:a16="http://schemas.microsoft.com/office/drawing/2014/main" xmlns="" id="{2172402C-B767-76E3-F593-821E0A9436DE}"/>
              </a:ext>
            </a:extLst>
          </p:cNvPr>
          <p:cNvSpPr>
            <a:spLocks noGrp="1"/>
          </p:cNvSpPr>
          <p:nvPr>
            <p:ph type="ftr" sz="quarter" idx="11"/>
          </p:nvPr>
        </p:nvSpPr>
        <p:spPr>
          <a:xfrm>
            <a:off x="6523149" y="6356350"/>
            <a:ext cx="4256467" cy="365125"/>
          </a:xfrm>
        </p:spPr>
        <p:txBody>
          <a:bodyPr>
            <a:normAutofit/>
          </a:bodyPr>
          <a:lstStyle/>
          <a:p>
            <a:pPr algn="l">
              <a:spcAft>
                <a:spcPts val="600"/>
              </a:spcAft>
            </a:pPr>
            <a:r>
              <a:rPr lang="en-US">
                <a:solidFill>
                  <a:srgbClr val="FFFFFF"/>
                </a:solidFill>
              </a:rPr>
              <a:t>Copyright: Victoria Smith and Nancy Cameron</a:t>
            </a:r>
            <a:endParaRPr lang="en-CA">
              <a:solidFill>
                <a:srgbClr val="FFFFFF"/>
              </a:solidFill>
            </a:endParaRPr>
          </a:p>
        </p:txBody>
      </p:sp>
      <p:sp>
        <p:nvSpPr>
          <p:cNvPr id="2" name="Slide Number Placeholder 1">
            <a:extLst>
              <a:ext uri="{FF2B5EF4-FFF2-40B4-BE49-F238E27FC236}">
                <a16:creationId xmlns:a16="http://schemas.microsoft.com/office/drawing/2014/main" xmlns="" id="{1B47AAD8-1558-6D2D-6A68-EA690FD6D999}"/>
              </a:ext>
            </a:extLst>
          </p:cNvPr>
          <p:cNvSpPr>
            <a:spLocks noGrp="1"/>
          </p:cNvSpPr>
          <p:nvPr>
            <p:ph type="sldNum" sz="quarter" idx="12"/>
          </p:nvPr>
        </p:nvSpPr>
        <p:spPr>
          <a:xfrm>
            <a:off x="10515600" y="6356350"/>
            <a:ext cx="1462825" cy="365125"/>
          </a:xfrm>
        </p:spPr>
        <p:txBody>
          <a:bodyPr>
            <a:normAutofit/>
          </a:bodyPr>
          <a:lstStyle/>
          <a:p>
            <a:pPr>
              <a:spcAft>
                <a:spcPts val="600"/>
              </a:spcAft>
            </a:pPr>
            <a:fld id="{6C3DED61-E67D-43D5-B462-016E214A9E97}" type="slidenum">
              <a:rPr lang="en-CA">
                <a:solidFill>
                  <a:srgbClr val="FFFFFF"/>
                </a:solidFill>
              </a:rPr>
              <a:pPr>
                <a:spcAft>
                  <a:spcPts val="600"/>
                </a:spcAft>
              </a:pPr>
              <a:t>7</a:t>
            </a:fld>
            <a:endParaRPr lang="en-CA">
              <a:solidFill>
                <a:srgbClr val="FFFFFF"/>
              </a:solidFill>
            </a:endParaRPr>
          </a:p>
        </p:txBody>
      </p:sp>
    </p:spTree>
    <p:extLst>
      <p:ext uri="{BB962C8B-B14F-4D97-AF65-F5344CB8AC3E}">
        <p14:creationId xmlns:p14="http://schemas.microsoft.com/office/powerpoint/2010/main" xmlns="" val="358715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5486400" y="99060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Isosceles Triangle 2"/>
          <p:cNvSpPr/>
          <p:nvPr/>
        </p:nvSpPr>
        <p:spPr>
          <a:xfrm>
            <a:off x="3657600" y="388620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Isosceles Triangle 3"/>
          <p:cNvSpPr/>
          <p:nvPr/>
        </p:nvSpPr>
        <p:spPr>
          <a:xfrm>
            <a:off x="7848600" y="388620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4718305" y="304800"/>
            <a:ext cx="3063659" cy="369332"/>
          </a:xfrm>
          <a:prstGeom prst="rect">
            <a:avLst/>
          </a:prstGeom>
          <a:noFill/>
        </p:spPr>
        <p:txBody>
          <a:bodyPr wrap="none" rtlCol="0">
            <a:spAutoFit/>
          </a:bodyPr>
          <a:lstStyle/>
          <a:p>
            <a:r>
              <a:rPr lang="en-CA" b="1" dirty="0"/>
              <a:t>Can we change the situation?</a:t>
            </a:r>
          </a:p>
        </p:txBody>
      </p:sp>
      <p:sp>
        <p:nvSpPr>
          <p:cNvPr id="6" name="TextBox 5"/>
          <p:cNvSpPr txBox="1"/>
          <p:nvPr/>
        </p:nvSpPr>
        <p:spPr>
          <a:xfrm>
            <a:off x="4267201" y="1143000"/>
            <a:ext cx="491225" cy="369332"/>
          </a:xfrm>
          <a:prstGeom prst="rect">
            <a:avLst/>
          </a:prstGeom>
          <a:noFill/>
        </p:spPr>
        <p:txBody>
          <a:bodyPr wrap="none" rtlCol="0">
            <a:spAutoFit/>
          </a:bodyPr>
          <a:lstStyle/>
          <a:p>
            <a:r>
              <a:rPr lang="en-CA" dirty="0"/>
              <a:t>yes</a:t>
            </a:r>
          </a:p>
        </p:txBody>
      </p:sp>
      <p:sp>
        <p:nvSpPr>
          <p:cNvPr id="7" name="TextBox 6"/>
          <p:cNvSpPr txBox="1"/>
          <p:nvPr/>
        </p:nvSpPr>
        <p:spPr>
          <a:xfrm>
            <a:off x="7275079" y="1143000"/>
            <a:ext cx="428322" cy="369332"/>
          </a:xfrm>
          <a:prstGeom prst="rect">
            <a:avLst/>
          </a:prstGeom>
          <a:noFill/>
        </p:spPr>
        <p:txBody>
          <a:bodyPr wrap="none" rtlCol="0">
            <a:spAutoFit/>
          </a:bodyPr>
          <a:lstStyle/>
          <a:p>
            <a:r>
              <a:rPr lang="en-CA" dirty="0"/>
              <a:t>no</a:t>
            </a:r>
          </a:p>
        </p:txBody>
      </p:sp>
      <p:sp>
        <p:nvSpPr>
          <p:cNvPr id="8" name="TextBox 7"/>
          <p:cNvSpPr txBox="1"/>
          <p:nvPr/>
        </p:nvSpPr>
        <p:spPr>
          <a:xfrm>
            <a:off x="2979458" y="2457189"/>
            <a:ext cx="2506943" cy="646331"/>
          </a:xfrm>
          <a:prstGeom prst="rect">
            <a:avLst/>
          </a:prstGeom>
          <a:noFill/>
        </p:spPr>
        <p:txBody>
          <a:bodyPr wrap="square" rtlCol="0">
            <a:spAutoFit/>
          </a:bodyPr>
          <a:lstStyle/>
          <a:p>
            <a:r>
              <a:rPr lang="en-CA" dirty="0"/>
              <a:t>Can we effect this change  unilaterally?</a:t>
            </a:r>
          </a:p>
        </p:txBody>
      </p:sp>
      <p:sp>
        <p:nvSpPr>
          <p:cNvPr id="9" name="TextBox 8"/>
          <p:cNvSpPr txBox="1"/>
          <p:nvPr/>
        </p:nvSpPr>
        <p:spPr>
          <a:xfrm>
            <a:off x="7543801" y="2362201"/>
            <a:ext cx="1747145" cy="646331"/>
          </a:xfrm>
          <a:prstGeom prst="rect">
            <a:avLst/>
          </a:prstGeom>
          <a:noFill/>
        </p:spPr>
        <p:txBody>
          <a:bodyPr wrap="none" rtlCol="0">
            <a:spAutoFit/>
          </a:bodyPr>
          <a:lstStyle/>
          <a:p>
            <a:r>
              <a:rPr lang="en-CA" dirty="0"/>
              <a:t>Can we bear this</a:t>
            </a:r>
          </a:p>
          <a:p>
            <a:r>
              <a:rPr lang="en-CA" dirty="0"/>
              <a:t>situation as it is?</a:t>
            </a:r>
          </a:p>
        </p:txBody>
      </p:sp>
      <p:sp>
        <p:nvSpPr>
          <p:cNvPr id="12" name="TextBox 11"/>
          <p:cNvSpPr txBox="1"/>
          <p:nvPr/>
        </p:nvSpPr>
        <p:spPr>
          <a:xfrm>
            <a:off x="2819400" y="3701534"/>
            <a:ext cx="428322" cy="369332"/>
          </a:xfrm>
          <a:prstGeom prst="rect">
            <a:avLst/>
          </a:prstGeom>
          <a:noFill/>
        </p:spPr>
        <p:txBody>
          <a:bodyPr wrap="none" rtlCol="0">
            <a:spAutoFit/>
          </a:bodyPr>
          <a:lstStyle/>
          <a:p>
            <a:r>
              <a:rPr lang="en-CA" dirty="0"/>
              <a:t>no</a:t>
            </a:r>
          </a:p>
        </p:txBody>
      </p:sp>
      <p:sp>
        <p:nvSpPr>
          <p:cNvPr id="13" name="TextBox 12"/>
          <p:cNvSpPr txBox="1"/>
          <p:nvPr/>
        </p:nvSpPr>
        <p:spPr>
          <a:xfrm>
            <a:off x="5100931" y="3640365"/>
            <a:ext cx="491225" cy="369332"/>
          </a:xfrm>
          <a:prstGeom prst="rect">
            <a:avLst/>
          </a:prstGeom>
          <a:noFill/>
        </p:spPr>
        <p:txBody>
          <a:bodyPr wrap="none" rtlCol="0">
            <a:spAutoFit/>
          </a:bodyPr>
          <a:lstStyle/>
          <a:p>
            <a:r>
              <a:rPr lang="en-CA" dirty="0"/>
              <a:t>yes</a:t>
            </a:r>
          </a:p>
        </p:txBody>
      </p:sp>
      <p:sp>
        <p:nvSpPr>
          <p:cNvPr id="16" name="TextBox 15"/>
          <p:cNvSpPr txBox="1"/>
          <p:nvPr/>
        </p:nvSpPr>
        <p:spPr>
          <a:xfrm>
            <a:off x="7418112" y="3701534"/>
            <a:ext cx="634184" cy="369332"/>
          </a:xfrm>
          <a:prstGeom prst="rect">
            <a:avLst/>
          </a:prstGeom>
          <a:noFill/>
        </p:spPr>
        <p:txBody>
          <a:bodyPr wrap="square" rtlCol="0">
            <a:spAutoFit/>
          </a:bodyPr>
          <a:lstStyle/>
          <a:p>
            <a:r>
              <a:rPr lang="en-CA" dirty="0"/>
              <a:t>yes</a:t>
            </a:r>
          </a:p>
        </p:txBody>
      </p:sp>
      <p:sp>
        <p:nvSpPr>
          <p:cNvPr id="17" name="TextBox 16"/>
          <p:cNvSpPr txBox="1"/>
          <p:nvPr/>
        </p:nvSpPr>
        <p:spPr>
          <a:xfrm>
            <a:off x="9220200" y="3657600"/>
            <a:ext cx="428322" cy="369332"/>
          </a:xfrm>
          <a:prstGeom prst="rect">
            <a:avLst/>
          </a:prstGeom>
          <a:noFill/>
        </p:spPr>
        <p:txBody>
          <a:bodyPr wrap="none" rtlCol="0">
            <a:spAutoFit/>
          </a:bodyPr>
          <a:lstStyle/>
          <a:p>
            <a:r>
              <a:rPr lang="en-CA" dirty="0"/>
              <a:t>no</a:t>
            </a:r>
          </a:p>
        </p:txBody>
      </p:sp>
      <p:sp>
        <p:nvSpPr>
          <p:cNvPr id="18" name="TextBox 17"/>
          <p:cNvSpPr txBox="1"/>
          <p:nvPr/>
        </p:nvSpPr>
        <p:spPr>
          <a:xfrm>
            <a:off x="2590800" y="5257800"/>
            <a:ext cx="7086600" cy="369332"/>
          </a:xfrm>
          <a:prstGeom prst="rect">
            <a:avLst/>
          </a:prstGeom>
          <a:noFill/>
        </p:spPr>
        <p:txBody>
          <a:bodyPr wrap="square" rtlCol="0">
            <a:spAutoFit/>
          </a:bodyPr>
          <a:lstStyle/>
          <a:p>
            <a:r>
              <a:rPr lang="en-CA" dirty="0"/>
              <a:t>Collaborate                   Force			Adapt		Exit</a:t>
            </a:r>
          </a:p>
        </p:txBody>
      </p:sp>
      <p:sp>
        <p:nvSpPr>
          <p:cNvPr id="19" name="TextBox 18"/>
          <p:cNvSpPr txBox="1"/>
          <p:nvPr/>
        </p:nvSpPr>
        <p:spPr>
          <a:xfrm>
            <a:off x="2590801" y="6019800"/>
            <a:ext cx="7534691" cy="369332"/>
          </a:xfrm>
          <a:prstGeom prst="rect">
            <a:avLst/>
          </a:prstGeom>
          <a:noFill/>
        </p:spPr>
        <p:txBody>
          <a:bodyPr wrap="none" rtlCol="0">
            <a:spAutoFit/>
          </a:bodyPr>
          <a:lstStyle/>
          <a:p>
            <a:r>
              <a:rPr lang="en-CA" dirty="0"/>
              <a:t>Multilateral	 unilateral		unilateral		unilateral</a:t>
            </a:r>
          </a:p>
        </p:txBody>
      </p:sp>
      <p:sp>
        <p:nvSpPr>
          <p:cNvPr id="20" name="Footer Placeholder 19"/>
          <p:cNvSpPr>
            <a:spLocks noGrp="1"/>
          </p:cNvSpPr>
          <p:nvPr>
            <p:ph type="ftr" sz="quarter" idx="11"/>
          </p:nvPr>
        </p:nvSpPr>
        <p:spPr>
          <a:xfrm>
            <a:off x="1588051" y="6412468"/>
            <a:ext cx="5901189" cy="320040"/>
          </a:xfrm>
        </p:spPr>
        <p:txBody>
          <a:bodyPr/>
          <a:lstStyle/>
          <a:p>
            <a:r>
              <a:rPr lang="en-US" dirty="0"/>
              <a:t>Copyright: Victoria Smith and Nancy Cameron</a:t>
            </a:r>
            <a:endParaRPr lang="en-CA" dirty="0"/>
          </a:p>
        </p:txBody>
      </p:sp>
      <p:sp>
        <p:nvSpPr>
          <p:cNvPr id="10" name="Slide Number Placeholder 9">
            <a:extLst>
              <a:ext uri="{FF2B5EF4-FFF2-40B4-BE49-F238E27FC236}">
                <a16:creationId xmlns:a16="http://schemas.microsoft.com/office/drawing/2014/main" xmlns="" id="{665D8A68-4A58-8613-72BD-D4512C7169F4}"/>
              </a:ext>
            </a:extLst>
          </p:cNvPr>
          <p:cNvSpPr>
            <a:spLocks noGrp="1"/>
          </p:cNvSpPr>
          <p:nvPr>
            <p:ph type="sldNum" sz="quarter" idx="12"/>
          </p:nvPr>
        </p:nvSpPr>
        <p:spPr/>
        <p:txBody>
          <a:bodyPr/>
          <a:lstStyle/>
          <a:p>
            <a:fld id="{6C3DED61-E67D-43D5-B462-016E214A9E97}" type="slidenum">
              <a:rPr lang="en-CA" smtClean="0"/>
              <a:pPr/>
              <a:t>8</a:t>
            </a:fld>
            <a:endParaRPr lang="en-CA"/>
          </a:p>
        </p:txBody>
      </p:sp>
      <p:cxnSp>
        <p:nvCxnSpPr>
          <p:cNvPr id="23" name="Straight Arrow Connector 22"/>
          <p:cNvCxnSpPr>
            <a:endCxn id="7" idx="0"/>
          </p:cNvCxnSpPr>
          <p:nvPr/>
        </p:nvCxnSpPr>
        <p:spPr>
          <a:xfrm>
            <a:off x="7315200" y="838200"/>
            <a:ext cx="17404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9" idx="0"/>
          </p:cNvCxnSpPr>
          <p:nvPr/>
        </p:nvCxnSpPr>
        <p:spPr>
          <a:xfrm>
            <a:off x="7772401" y="1752600"/>
            <a:ext cx="644973"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763000" y="3048000"/>
            <a:ext cx="533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9372600" y="4114800"/>
            <a:ext cx="14440" cy="1154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733800" y="1600200"/>
            <a:ext cx="6096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267200" y="3200400"/>
            <a:ext cx="762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3124200" y="3200400"/>
            <a:ext cx="457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971800" y="42672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105400" y="4114800"/>
            <a:ext cx="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7543800" y="4267200"/>
            <a:ext cx="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16" idx="0"/>
          </p:cNvCxnSpPr>
          <p:nvPr/>
        </p:nvCxnSpPr>
        <p:spPr>
          <a:xfrm flipH="1">
            <a:off x="7735204" y="3048000"/>
            <a:ext cx="265796" cy="653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4648200" y="685800"/>
            <a:ext cx="228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59205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251BB2-B561-622E-CAF5-49A9A14A2D98}"/>
              </a:ext>
            </a:extLst>
          </p:cNvPr>
          <p:cNvSpPr>
            <a:spLocks noGrp="1"/>
          </p:cNvSpPr>
          <p:nvPr>
            <p:ph type="title"/>
          </p:nvPr>
        </p:nvSpPr>
        <p:spPr/>
        <p:txBody>
          <a:bodyPr/>
          <a:lstStyle/>
          <a:p>
            <a:pPr algn="ctr"/>
            <a:r>
              <a:rPr lang="en-US" dirty="0"/>
              <a:t>Do we have the conditions </a:t>
            </a:r>
            <a:br>
              <a:rPr lang="en-US" dirty="0"/>
            </a:br>
            <a:r>
              <a:rPr lang="en-US" dirty="0"/>
              <a:t>necessary for Collaboration?</a:t>
            </a:r>
            <a:endParaRPr lang="en-CA" dirty="0"/>
          </a:p>
        </p:txBody>
      </p:sp>
      <p:pic>
        <p:nvPicPr>
          <p:cNvPr id="1026" name="Picture 2" descr="relentless collaboration">
            <a:extLst>
              <a:ext uri="{FF2B5EF4-FFF2-40B4-BE49-F238E27FC236}">
                <a16:creationId xmlns:a16="http://schemas.microsoft.com/office/drawing/2014/main" xmlns="" id="{E02B2AA1-40EE-F7EE-843F-B26B1CD8735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tretch>
            <a:fillRect/>
          </a:stretch>
        </p:blipFill>
        <p:spPr bwMode="auto">
          <a:xfrm>
            <a:off x="4230687" y="3470712"/>
            <a:ext cx="2857500" cy="14763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a:extLst>
              <a:ext uri="{FF2B5EF4-FFF2-40B4-BE49-F238E27FC236}">
                <a16:creationId xmlns:a16="http://schemas.microsoft.com/office/drawing/2014/main" xmlns="" id="{D4639723-A0BE-8011-D168-9D0633CF2C20}"/>
              </a:ext>
            </a:extLst>
          </p:cNvPr>
          <p:cNvSpPr>
            <a:spLocks noGrp="1"/>
          </p:cNvSpPr>
          <p:nvPr>
            <p:ph sz="quarter" idx="4"/>
          </p:nvPr>
        </p:nvSpPr>
        <p:spPr>
          <a:xfrm>
            <a:off x="938730" y="5014199"/>
            <a:ext cx="10132763" cy="2207418"/>
          </a:xfrm>
        </p:spPr>
        <p:txBody>
          <a:bodyPr>
            <a:normAutofit/>
          </a:bodyPr>
          <a:lstStyle/>
          <a:p>
            <a:pPr marL="0" indent="0">
              <a:buNone/>
            </a:pPr>
            <a:r>
              <a:rPr lang="en-US" sz="2420" i="1" dirty="0"/>
              <a:t>Does embedding in one end of a paradox (ex. avoid, emotion or logic, principal or compromise) become a way to try to force or exit or adapt?</a:t>
            </a:r>
            <a:endParaRPr lang="en-CA" sz="2420" i="1" dirty="0"/>
          </a:p>
        </p:txBody>
      </p:sp>
      <p:sp>
        <p:nvSpPr>
          <p:cNvPr id="7" name="Footer Placeholder 6">
            <a:extLst>
              <a:ext uri="{FF2B5EF4-FFF2-40B4-BE49-F238E27FC236}">
                <a16:creationId xmlns:a16="http://schemas.microsoft.com/office/drawing/2014/main" xmlns="" id="{FA1A7CEF-58FE-3743-29CA-31B79B925F72}"/>
              </a:ext>
            </a:extLst>
          </p:cNvPr>
          <p:cNvSpPr>
            <a:spLocks noGrp="1"/>
          </p:cNvSpPr>
          <p:nvPr>
            <p:ph type="ftr" sz="quarter" idx="11"/>
          </p:nvPr>
        </p:nvSpPr>
        <p:spPr/>
        <p:txBody>
          <a:bodyPr/>
          <a:lstStyle/>
          <a:p>
            <a:r>
              <a:rPr lang="en-US" dirty="0"/>
              <a:t>Copyright: Victoria Smith and Nancy Cameron</a:t>
            </a:r>
            <a:endParaRPr lang="en-CA" dirty="0"/>
          </a:p>
        </p:txBody>
      </p:sp>
      <p:sp>
        <p:nvSpPr>
          <p:cNvPr id="4" name="Slide Number Placeholder 3">
            <a:extLst>
              <a:ext uri="{FF2B5EF4-FFF2-40B4-BE49-F238E27FC236}">
                <a16:creationId xmlns:a16="http://schemas.microsoft.com/office/drawing/2014/main" xmlns="" id="{1F42BC74-A5B6-97DC-5FB2-1FD865CF4439}"/>
              </a:ext>
            </a:extLst>
          </p:cNvPr>
          <p:cNvSpPr>
            <a:spLocks noGrp="1"/>
          </p:cNvSpPr>
          <p:nvPr>
            <p:ph type="sldNum" sz="quarter" idx="12"/>
          </p:nvPr>
        </p:nvSpPr>
        <p:spPr/>
        <p:txBody>
          <a:bodyPr/>
          <a:lstStyle/>
          <a:p>
            <a:fld id="{6C3DED61-E67D-43D5-B462-016E214A9E97}" type="slidenum">
              <a:rPr lang="en-CA" smtClean="0"/>
              <a:pPr/>
              <a:t>9</a:t>
            </a:fld>
            <a:endParaRPr lang="en-CA"/>
          </a:p>
        </p:txBody>
      </p:sp>
      <p:graphicFrame>
        <p:nvGraphicFramePr>
          <p:cNvPr id="1028" name="Text Placeholder 2">
            <a:extLst>
              <a:ext uri="{FF2B5EF4-FFF2-40B4-BE49-F238E27FC236}">
                <a16:creationId xmlns:a16="http://schemas.microsoft.com/office/drawing/2014/main" xmlns="" id="{543B2BEE-1E5F-A919-D530-4182E6BA792A}"/>
              </a:ext>
            </a:extLst>
          </p:cNvPr>
          <p:cNvGraphicFramePr/>
          <p:nvPr/>
        </p:nvGraphicFramePr>
        <p:xfrm>
          <a:off x="839788" y="1799512"/>
          <a:ext cx="10086182" cy="1862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14756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726</TotalTime>
  <Words>2462</Words>
  <Application>Microsoft Office PowerPoint</Application>
  <PresentationFormat>Custom</PresentationFormat>
  <Paragraphs>379</Paragraphs>
  <Slides>35</Slides>
  <Notes>13</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Befriending Paradox</vt:lpstr>
      <vt:lpstr>Brief introduction of the day</vt:lpstr>
      <vt:lpstr>Paradoxes</vt:lpstr>
      <vt:lpstr>It’s ok to be strategic!</vt:lpstr>
      <vt:lpstr>Slide 5</vt:lpstr>
      <vt:lpstr>When You Flip Your Lid</vt:lpstr>
      <vt:lpstr>Sometimes it’s hard for us to remember</vt:lpstr>
      <vt:lpstr>Slide 8</vt:lpstr>
      <vt:lpstr>Do we have the conditions  necessary for Collaboration?</vt:lpstr>
      <vt:lpstr>How do we see our Situation?</vt:lpstr>
      <vt:lpstr>How do we define success?</vt:lpstr>
      <vt:lpstr>How do we get from here to there?</vt:lpstr>
      <vt:lpstr>How do we decide who does what? </vt:lpstr>
      <vt:lpstr>A chance to work with vertical and horizontal facilitation</vt:lpstr>
      <vt:lpstr>Debrief Exercise #1</vt:lpstr>
      <vt:lpstr>Principle and Compromise </vt:lpstr>
      <vt:lpstr>It’s the Principle!</vt:lpstr>
      <vt:lpstr>Short exercise in pairs</vt:lpstr>
      <vt:lpstr>Debrief</vt:lpstr>
      <vt:lpstr>Engaging and Avoiding</vt:lpstr>
      <vt:lpstr>Short Exercise: Engaging and Avoiding</vt:lpstr>
      <vt:lpstr>The DNA of Conflict</vt:lpstr>
      <vt:lpstr>    PARK BENCH EXERCISE   </vt:lpstr>
      <vt:lpstr>THE DNA BRAID: THE INTERPLAY OF EMOTION AND LOGIC</vt:lpstr>
      <vt:lpstr>THE NEUROSCIENCE OF THINKING  AND FEELING</vt:lpstr>
      <vt:lpstr>Fear and Anger (Lerner research)</vt:lpstr>
      <vt:lpstr>OUR GREATEST CHALLENGE:  HOW TO UNDERSTAND AND WORK WITH EMOTIONS IN DEAL-MAKING?</vt:lpstr>
      <vt:lpstr>Slide 28</vt:lpstr>
      <vt:lpstr>Techniques to support  emotional regulation and reduce stress</vt:lpstr>
      <vt:lpstr>Strategies to manage emotion and logic</vt:lpstr>
      <vt:lpstr>A Chance to Work with Engaging and Avoiding (with emotion!)</vt:lpstr>
      <vt:lpstr>Debrief of Exercise #2</vt:lpstr>
      <vt:lpstr>A Chance to Work with Principle and Compromise (with emotion!)</vt:lpstr>
      <vt:lpstr>Debrief of Exercise #3</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Befriending Paradox</dc:title>
  <dc:creator>Nancy Cameron</dc:creator>
  <cp:lastModifiedBy>Nancy</cp:lastModifiedBy>
  <cp:revision>16</cp:revision>
  <dcterms:created xsi:type="dcterms:W3CDTF">2023-06-21T01:33:54Z</dcterms:created>
  <dcterms:modified xsi:type="dcterms:W3CDTF">2023-09-15T16:14:39Z</dcterms:modified>
</cp:coreProperties>
</file>