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9"/>
  </p:notesMasterIdLst>
  <p:sldIdLst>
    <p:sldId id="276" r:id="rId2"/>
    <p:sldId id="277" r:id="rId3"/>
    <p:sldId id="302" r:id="rId4"/>
    <p:sldId id="281" r:id="rId5"/>
    <p:sldId id="282" r:id="rId6"/>
    <p:sldId id="283" r:id="rId7"/>
    <p:sldId id="284" r:id="rId8"/>
    <p:sldId id="285" r:id="rId9"/>
    <p:sldId id="286" r:id="rId10"/>
    <p:sldId id="304" r:id="rId11"/>
    <p:sldId id="287" r:id="rId12"/>
    <p:sldId id="288" r:id="rId13"/>
    <p:sldId id="289" r:id="rId14"/>
    <p:sldId id="290" r:id="rId15"/>
    <p:sldId id="305" r:id="rId16"/>
    <p:sldId id="303" r:id="rId17"/>
    <p:sldId id="301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5407" autoAdjust="0"/>
  </p:normalViewPr>
  <p:slideViewPr>
    <p:cSldViewPr snapToGrid="0">
      <p:cViewPr varScale="1">
        <p:scale>
          <a:sx n="72" d="100"/>
          <a:sy n="72" d="100"/>
        </p:scale>
        <p:origin x="882" y="54"/>
      </p:cViewPr>
      <p:guideLst/>
    </p:cSldViewPr>
  </p:slideViewPr>
  <p:outlineViewPr>
    <p:cViewPr>
      <p:scale>
        <a:sx n="33" d="100"/>
        <a:sy n="33" d="100"/>
      </p:scale>
      <p:origin x="0" y="-18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02ADA-73FB-45A8-83B3-4DD1023644A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9592D-98AE-447E-A0B7-61044992ECF7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Procedural fairness and public confidence in the legal system</a:t>
          </a:r>
        </a:p>
      </dgm:t>
    </dgm:pt>
    <dgm:pt modelId="{6E00E874-2B57-4450-8ACF-184068B2688B}" type="parTrans" cxnId="{A8D92617-504F-4E0C-AFF8-BBD01858308C}">
      <dgm:prSet/>
      <dgm:spPr/>
      <dgm:t>
        <a:bodyPr/>
        <a:lstStyle/>
        <a:p>
          <a:endParaRPr lang="en-US"/>
        </a:p>
      </dgm:t>
    </dgm:pt>
    <dgm:pt modelId="{8DE75EA1-D887-4066-9D85-F817895EB4CD}" type="sibTrans" cxnId="{A8D92617-504F-4E0C-AFF8-BBD01858308C}">
      <dgm:prSet/>
      <dgm:spPr/>
      <dgm:t>
        <a:bodyPr/>
        <a:lstStyle/>
        <a:p>
          <a:endParaRPr lang="en-US"/>
        </a:p>
      </dgm:t>
    </dgm:pt>
    <dgm:pt modelId="{0E4475A3-CFE2-4A56-A5E0-F49565B22E7B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Opportunities for voice</a:t>
          </a:r>
        </a:p>
      </dgm:t>
    </dgm:pt>
    <dgm:pt modelId="{84C387A3-AA71-49DC-A2A1-C0DDEE2420F1}" type="parTrans" cxnId="{398F084E-42B0-4085-BD8B-2530445A2E37}">
      <dgm:prSet/>
      <dgm:spPr/>
      <dgm:t>
        <a:bodyPr/>
        <a:lstStyle/>
        <a:p>
          <a:endParaRPr lang="en-US"/>
        </a:p>
      </dgm:t>
    </dgm:pt>
    <dgm:pt modelId="{B640684D-7CFB-465F-99C0-5E7409296B9C}" type="sibTrans" cxnId="{398F084E-42B0-4085-BD8B-2530445A2E37}">
      <dgm:prSet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9C8A9-A6A5-4ACF-AB5D-C21984A50CC7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Transparency in action</a:t>
          </a:r>
        </a:p>
      </dgm:t>
    </dgm:pt>
    <dgm:pt modelId="{43B53A0F-25E6-4491-A59F-4965FF9EBA39}" type="parTrans" cxnId="{E08F7E1C-4CE3-4086-B5E0-0A69B884B920}">
      <dgm:prSet/>
      <dgm:spPr/>
      <dgm:t>
        <a:bodyPr/>
        <a:lstStyle/>
        <a:p>
          <a:endParaRPr lang="en-US"/>
        </a:p>
      </dgm:t>
    </dgm:pt>
    <dgm:pt modelId="{5F9B734D-D504-4729-B09D-4339BC32F792}" type="sibTrans" cxnId="{E08F7E1C-4CE3-4086-B5E0-0A69B884B920}">
      <dgm:prSet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5A08D-5667-42B6-A1F6-BCB9AA5C3688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Impartiality in decision making</a:t>
          </a:r>
        </a:p>
      </dgm:t>
    </dgm:pt>
    <dgm:pt modelId="{775EA9DD-7046-49BB-AF79-6EECF374E2FA}" type="parTrans" cxnId="{D969A9F3-CB3B-4992-B9CE-D0041777D019}">
      <dgm:prSet/>
      <dgm:spPr/>
      <dgm:t>
        <a:bodyPr/>
        <a:lstStyle/>
        <a:p>
          <a:endParaRPr lang="en-US"/>
        </a:p>
      </dgm:t>
    </dgm:pt>
    <dgm:pt modelId="{A276E43D-5C5B-4AFB-91FD-AC7E10858499}" type="sibTrans" cxnId="{D969A9F3-CB3B-4992-B9CE-D0041777D019}">
      <dgm:prSet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67BCF-1E94-4B6D-8A71-3358259F213E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Fairness in processes</a:t>
          </a:r>
        </a:p>
      </dgm:t>
    </dgm:pt>
    <dgm:pt modelId="{876FAA96-B21D-4406-8947-F7E9A3F40509}" type="parTrans" cxnId="{087150EA-7CE2-49D3-A49B-ECA366C128B4}">
      <dgm:prSet/>
      <dgm:spPr/>
      <dgm:t>
        <a:bodyPr/>
        <a:lstStyle/>
        <a:p>
          <a:endParaRPr lang="en-US"/>
        </a:p>
      </dgm:t>
    </dgm:pt>
    <dgm:pt modelId="{0F83FD10-7A33-4263-AC17-22C9A3264D59}" type="sibTrans" cxnId="{087150EA-7CE2-49D3-A49B-ECA366C128B4}">
      <dgm:prSet/>
      <dgm:spPr>
        <a:noFill/>
        <a:ln>
          <a:solidFill>
            <a:srgbClr val="FF0000"/>
          </a:solidFill>
        </a:ln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D733F-386A-439E-9A6F-8B04DC28FCEC}" type="pres">
      <dgm:prSet presAssocID="{AFD02ADA-73FB-45A8-83B3-4DD1023644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381190-F073-4C79-8E10-BF873390DA30}" type="pres">
      <dgm:prSet presAssocID="{75C9592D-98AE-447E-A0B7-61044992ECF7}" presName="centerShape" presStyleLbl="node0" presStyleIdx="0" presStyleCnt="1"/>
      <dgm:spPr/>
    </dgm:pt>
    <dgm:pt modelId="{81879ED8-DF36-40D3-831B-AB6AFF81D284}" type="pres">
      <dgm:prSet presAssocID="{0E4475A3-CFE2-4A56-A5E0-F49565B22E7B}" presName="node" presStyleLbl="node1" presStyleIdx="0" presStyleCnt="4">
        <dgm:presLayoutVars>
          <dgm:bulletEnabled val="1"/>
        </dgm:presLayoutVars>
      </dgm:prSet>
      <dgm:spPr/>
    </dgm:pt>
    <dgm:pt modelId="{6BF7EFFA-C784-40C1-8890-3CC84C6AF8FE}" type="pres">
      <dgm:prSet presAssocID="{0E4475A3-CFE2-4A56-A5E0-F49565B22E7B}" presName="dummy" presStyleCnt="0"/>
      <dgm:spPr/>
    </dgm:pt>
    <dgm:pt modelId="{2C290734-7572-4F91-A1DE-BF9480C3859F}" type="pres">
      <dgm:prSet presAssocID="{B640684D-7CFB-465F-99C0-5E7409296B9C}" presName="sibTrans" presStyleLbl="sibTrans2D1" presStyleIdx="0" presStyleCnt="4"/>
      <dgm:spPr/>
    </dgm:pt>
    <dgm:pt modelId="{2AC896F2-231E-4632-A583-B7360B1BD095}" type="pres">
      <dgm:prSet presAssocID="{2649C8A9-A6A5-4ACF-AB5D-C21984A50CC7}" presName="node" presStyleLbl="node1" presStyleIdx="1" presStyleCnt="4">
        <dgm:presLayoutVars>
          <dgm:bulletEnabled val="1"/>
        </dgm:presLayoutVars>
      </dgm:prSet>
      <dgm:spPr/>
    </dgm:pt>
    <dgm:pt modelId="{92F047E2-C679-4CF1-90F1-7718BA47E566}" type="pres">
      <dgm:prSet presAssocID="{2649C8A9-A6A5-4ACF-AB5D-C21984A50CC7}" presName="dummy" presStyleCnt="0"/>
      <dgm:spPr/>
    </dgm:pt>
    <dgm:pt modelId="{88431292-7D64-4A1B-995A-7D8B9D83885B}" type="pres">
      <dgm:prSet presAssocID="{5F9B734D-D504-4729-B09D-4339BC32F792}" presName="sibTrans" presStyleLbl="sibTrans2D1" presStyleIdx="1" presStyleCnt="4"/>
      <dgm:spPr/>
    </dgm:pt>
    <dgm:pt modelId="{E40AC53F-E93F-4224-896C-D3D7335EF106}" type="pres">
      <dgm:prSet presAssocID="{E3E5A08D-5667-42B6-A1F6-BCB9AA5C3688}" presName="node" presStyleLbl="node1" presStyleIdx="2" presStyleCnt="4">
        <dgm:presLayoutVars>
          <dgm:bulletEnabled val="1"/>
        </dgm:presLayoutVars>
      </dgm:prSet>
      <dgm:spPr/>
    </dgm:pt>
    <dgm:pt modelId="{297C6A60-9BD3-4A92-A4DC-74262BD52798}" type="pres">
      <dgm:prSet presAssocID="{E3E5A08D-5667-42B6-A1F6-BCB9AA5C3688}" presName="dummy" presStyleCnt="0"/>
      <dgm:spPr/>
    </dgm:pt>
    <dgm:pt modelId="{9795112B-6CDD-430A-BBA0-03D76A158874}" type="pres">
      <dgm:prSet presAssocID="{A276E43D-5C5B-4AFB-91FD-AC7E10858499}" presName="sibTrans" presStyleLbl="sibTrans2D1" presStyleIdx="2" presStyleCnt="4"/>
      <dgm:spPr/>
    </dgm:pt>
    <dgm:pt modelId="{9FB8BF8A-5000-4D97-8915-8321808110FA}" type="pres">
      <dgm:prSet presAssocID="{26867BCF-1E94-4B6D-8A71-3358259F213E}" presName="node" presStyleLbl="node1" presStyleIdx="3" presStyleCnt="4">
        <dgm:presLayoutVars>
          <dgm:bulletEnabled val="1"/>
        </dgm:presLayoutVars>
      </dgm:prSet>
      <dgm:spPr/>
    </dgm:pt>
    <dgm:pt modelId="{3D225247-379B-48F0-9CBB-ACCC1C336633}" type="pres">
      <dgm:prSet presAssocID="{26867BCF-1E94-4B6D-8A71-3358259F213E}" presName="dummy" presStyleCnt="0"/>
      <dgm:spPr/>
    </dgm:pt>
    <dgm:pt modelId="{627F0956-8632-4314-AEF7-C233A9565E32}" type="pres">
      <dgm:prSet presAssocID="{0F83FD10-7A33-4263-AC17-22C9A3264D59}" presName="sibTrans" presStyleLbl="sibTrans2D1" presStyleIdx="3" presStyleCnt="4"/>
      <dgm:spPr/>
    </dgm:pt>
  </dgm:ptLst>
  <dgm:cxnLst>
    <dgm:cxn modelId="{2F931A01-6084-443B-B15D-C41581DD426D}" type="presOf" srcId="{A276E43D-5C5B-4AFB-91FD-AC7E10858499}" destId="{9795112B-6CDD-430A-BBA0-03D76A158874}" srcOrd="0" destOrd="0" presId="urn:microsoft.com/office/officeart/2005/8/layout/radial6"/>
    <dgm:cxn modelId="{68495813-F203-4709-BD05-95F903E08424}" type="presOf" srcId="{E3E5A08D-5667-42B6-A1F6-BCB9AA5C3688}" destId="{E40AC53F-E93F-4224-896C-D3D7335EF106}" srcOrd="0" destOrd="0" presId="urn:microsoft.com/office/officeart/2005/8/layout/radial6"/>
    <dgm:cxn modelId="{A8D92617-504F-4E0C-AFF8-BBD01858308C}" srcId="{AFD02ADA-73FB-45A8-83B3-4DD1023644AB}" destId="{75C9592D-98AE-447E-A0B7-61044992ECF7}" srcOrd="0" destOrd="0" parTransId="{6E00E874-2B57-4450-8ACF-184068B2688B}" sibTransId="{8DE75EA1-D887-4066-9D85-F817895EB4CD}"/>
    <dgm:cxn modelId="{FE0DA518-A72A-4691-B637-3314E03AC346}" type="presOf" srcId="{AFD02ADA-73FB-45A8-83B3-4DD1023644AB}" destId="{7CBD733F-386A-439E-9A6F-8B04DC28FCEC}" srcOrd="0" destOrd="0" presId="urn:microsoft.com/office/officeart/2005/8/layout/radial6"/>
    <dgm:cxn modelId="{E08F7E1C-4CE3-4086-B5E0-0A69B884B920}" srcId="{75C9592D-98AE-447E-A0B7-61044992ECF7}" destId="{2649C8A9-A6A5-4ACF-AB5D-C21984A50CC7}" srcOrd="1" destOrd="0" parTransId="{43B53A0F-25E6-4491-A59F-4965FF9EBA39}" sibTransId="{5F9B734D-D504-4729-B09D-4339BC32F792}"/>
    <dgm:cxn modelId="{A103AF2C-BDFF-4C03-B544-02FBB01A52AB}" type="presOf" srcId="{5F9B734D-D504-4729-B09D-4339BC32F792}" destId="{88431292-7D64-4A1B-995A-7D8B9D83885B}" srcOrd="0" destOrd="0" presId="urn:microsoft.com/office/officeart/2005/8/layout/radial6"/>
    <dgm:cxn modelId="{1A832B31-4147-4220-BCEB-68289AA8F2C7}" type="presOf" srcId="{B640684D-7CFB-465F-99C0-5E7409296B9C}" destId="{2C290734-7572-4F91-A1DE-BF9480C3859F}" srcOrd="0" destOrd="0" presId="urn:microsoft.com/office/officeart/2005/8/layout/radial6"/>
    <dgm:cxn modelId="{F7FF7A69-FBC0-4936-891D-DCBAF64734D9}" type="presOf" srcId="{26867BCF-1E94-4B6D-8A71-3358259F213E}" destId="{9FB8BF8A-5000-4D97-8915-8321808110FA}" srcOrd="0" destOrd="0" presId="urn:microsoft.com/office/officeart/2005/8/layout/radial6"/>
    <dgm:cxn modelId="{398F084E-42B0-4085-BD8B-2530445A2E37}" srcId="{75C9592D-98AE-447E-A0B7-61044992ECF7}" destId="{0E4475A3-CFE2-4A56-A5E0-F49565B22E7B}" srcOrd="0" destOrd="0" parTransId="{84C387A3-AA71-49DC-A2A1-C0DDEE2420F1}" sibTransId="{B640684D-7CFB-465F-99C0-5E7409296B9C}"/>
    <dgm:cxn modelId="{337EAC84-3C1C-4F48-9FE4-FC28DE6422BC}" type="presOf" srcId="{0F83FD10-7A33-4263-AC17-22C9A3264D59}" destId="{627F0956-8632-4314-AEF7-C233A9565E32}" srcOrd="0" destOrd="0" presId="urn:microsoft.com/office/officeart/2005/8/layout/radial6"/>
    <dgm:cxn modelId="{A45F9FA9-07F4-49B4-B0E6-53E2FA987C34}" type="presOf" srcId="{75C9592D-98AE-447E-A0B7-61044992ECF7}" destId="{8B381190-F073-4C79-8E10-BF873390DA30}" srcOrd="0" destOrd="0" presId="urn:microsoft.com/office/officeart/2005/8/layout/radial6"/>
    <dgm:cxn modelId="{248D31DD-0A09-48D2-8A0D-48186B346E86}" type="presOf" srcId="{2649C8A9-A6A5-4ACF-AB5D-C21984A50CC7}" destId="{2AC896F2-231E-4632-A583-B7360B1BD095}" srcOrd="0" destOrd="0" presId="urn:microsoft.com/office/officeart/2005/8/layout/radial6"/>
    <dgm:cxn modelId="{8DA6F6E4-084A-4396-A889-6354FA03285E}" type="presOf" srcId="{0E4475A3-CFE2-4A56-A5E0-F49565B22E7B}" destId="{81879ED8-DF36-40D3-831B-AB6AFF81D284}" srcOrd="0" destOrd="0" presId="urn:microsoft.com/office/officeart/2005/8/layout/radial6"/>
    <dgm:cxn modelId="{087150EA-7CE2-49D3-A49B-ECA366C128B4}" srcId="{75C9592D-98AE-447E-A0B7-61044992ECF7}" destId="{26867BCF-1E94-4B6D-8A71-3358259F213E}" srcOrd="3" destOrd="0" parTransId="{876FAA96-B21D-4406-8947-F7E9A3F40509}" sibTransId="{0F83FD10-7A33-4263-AC17-22C9A3264D59}"/>
    <dgm:cxn modelId="{D969A9F3-CB3B-4992-B9CE-D0041777D019}" srcId="{75C9592D-98AE-447E-A0B7-61044992ECF7}" destId="{E3E5A08D-5667-42B6-A1F6-BCB9AA5C3688}" srcOrd="2" destOrd="0" parTransId="{775EA9DD-7046-49BB-AF79-6EECF374E2FA}" sibTransId="{A276E43D-5C5B-4AFB-91FD-AC7E10858499}"/>
    <dgm:cxn modelId="{51AD3B97-07FB-4154-BE59-B4478C287739}" type="presParOf" srcId="{7CBD733F-386A-439E-9A6F-8B04DC28FCEC}" destId="{8B381190-F073-4C79-8E10-BF873390DA30}" srcOrd="0" destOrd="0" presId="urn:microsoft.com/office/officeart/2005/8/layout/radial6"/>
    <dgm:cxn modelId="{90D40E98-C96E-417E-A8D3-3F7903ABE6A7}" type="presParOf" srcId="{7CBD733F-386A-439E-9A6F-8B04DC28FCEC}" destId="{81879ED8-DF36-40D3-831B-AB6AFF81D284}" srcOrd="1" destOrd="0" presId="urn:microsoft.com/office/officeart/2005/8/layout/radial6"/>
    <dgm:cxn modelId="{BF8E9E1A-E625-4BF2-AEE0-64E8881942E5}" type="presParOf" srcId="{7CBD733F-386A-439E-9A6F-8B04DC28FCEC}" destId="{6BF7EFFA-C784-40C1-8890-3CC84C6AF8FE}" srcOrd="2" destOrd="0" presId="urn:microsoft.com/office/officeart/2005/8/layout/radial6"/>
    <dgm:cxn modelId="{A48B3E1F-FF31-4C66-88F2-03C1BA5ED11F}" type="presParOf" srcId="{7CBD733F-386A-439E-9A6F-8B04DC28FCEC}" destId="{2C290734-7572-4F91-A1DE-BF9480C3859F}" srcOrd="3" destOrd="0" presId="urn:microsoft.com/office/officeart/2005/8/layout/radial6"/>
    <dgm:cxn modelId="{BE7CDDE8-B972-4BCF-9813-101BA577CE09}" type="presParOf" srcId="{7CBD733F-386A-439E-9A6F-8B04DC28FCEC}" destId="{2AC896F2-231E-4632-A583-B7360B1BD095}" srcOrd="4" destOrd="0" presId="urn:microsoft.com/office/officeart/2005/8/layout/radial6"/>
    <dgm:cxn modelId="{9DFC3563-2D93-4167-A2B5-3F3DB8A6C7B1}" type="presParOf" srcId="{7CBD733F-386A-439E-9A6F-8B04DC28FCEC}" destId="{92F047E2-C679-4CF1-90F1-7718BA47E566}" srcOrd="5" destOrd="0" presId="urn:microsoft.com/office/officeart/2005/8/layout/radial6"/>
    <dgm:cxn modelId="{FD63AB1C-3A5B-4FF5-963D-0118E94BD070}" type="presParOf" srcId="{7CBD733F-386A-439E-9A6F-8B04DC28FCEC}" destId="{88431292-7D64-4A1B-995A-7D8B9D83885B}" srcOrd="6" destOrd="0" presId="urn:microsoft.com/office/officeart/2005/8/layout/radial6"/>
    <dgm:cxn modelId="{7BA5ECF5-33E4-4966-9123-9B20961FD68B}" type="presParOf" srcId="{7CBD733F-386A-439E-9A6F-8B04DC28FCEC}" destId="{E40AC53F-E93F-4224-896C-D3D7335EF106}" srcOrd="7" destOrd="0" presId="urn:microsoft.com/office/officeart/2005/8/layout/radial6"/>
    <dgm:cxn modelId="{04D1BD6D-3E2B-4C87-9524-0FB015B32641}" type="presParOf" srcId="{7CBD733F-386A-439E-9A6F-8B04DC28FCEC}" destId="{297C6A60-9BD3-4A92-A4DC-74262BD52798}" srcOrd="8" destOrd="0" presId="urn:microsoft.com/office/officeart/2005/8/layout/radial6"/>
    <dgm:cxn modelId="{22A163D0-978E-4FA4-9F4F-8206B37B4C48}" type="presParOf" srcId="{7CBD733F-386A-439E-9A6F-8B04DC28FCEC}" destId="{9795112B-6CDD-430A-BBA0-03D76A158874}" srcOrd="9" destOrd="0" presId="urn:microsoft.com/office/officeart/2005/8/layout/radial6"/>
    <dgm:cxn modelId="{57837397-DAE8-4753-9EA8-FDAA0649A6F0}" type="presParOf" srcId="{7CBD733F-386A-439E-9A6F-8B04DC28FCEC}" destId="{9FB8BF8A-5000-4D97-8915-8321808110FA}" srcOrd="10" destOrd="0" presId="urn:microsoft.com/office/officeart/2005/8/layout/radial6"/>
    <dgm:cxn modelId="{6D865A77-A11C-44A9-BA4F-B59F88EF751A}" type="presParOf" srcId="{7CBD733F-386A-439E-9A6F-8B04DC28FCEC}" destId="{3D225247-379B-48F0-9CBB-ACCC1C336633}" srcOrd="11" destOrd="0" presId="urn:microsoft.com/office/officeart/2005/8/layout/radial6"/>
    <dgm:cxn modelId="{7DF63721-DA73-4220-B2D0-A4E36EB461F4}" type="presParOf" srcId="{7CBD733F-386A-439E-9A6F-8B04DC28FCEC}" destId="{627F0956-8632-4314-AEF7-C233A9565E32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F0956-8632-4314-AEF7-C233A9565E32}">
      <dsp:nvSpPr>
        <dsp:cNvPr id="0" name=""/>
        <dsp:cNvSpPr/>
      </dsp:nvSpPr>
      <dsp:spPr>
        <a:xfrm>
          <a:off x="1725308" y="513203"/>
          <a:ext cx="3421237" cy="342123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5112B-6CDD-430A-BBA0-03D76A158874}">
      <dsp:nvSpPr>
        <dsp:cNvPr id="0" name=""/>
        <dsp:cNvSpPr/>
      </dsp:nvSpPr>
      <dsp:spPr>
        <a:xfrm>
          <a:off x="1725308" y="513203"/>
          <a:ext cx="3421237" cy="342123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31292-7D64-4A1B-995A-7D8B9D83885B}">
      <dsp:nvSpPr>
        <dsp:cNvPr id="0" name=""/>
        <dsp:cNvSpPr/>
      </dsp:nvSpPr>
      <dsp:spPr>
        <a:xfrm>
          <a:off x="1725308" y="513203"/>
          <a:ext cx="3421237" cy="3421237"/>
        </a:xfrm>
        <a:prstGeom prst="blockArc">
          <a:avLst>
            <a:gd name="adj1" fmla="val 0"/>
            <a:gd name="adj2" fmla="val 5400000"/>
            <a:gd name="adj3" fmla="val 4637"/>
          </a:avLst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90734-7572-4F91-A1DE-BF9480C3859F}">
      <dsp:nvSpPr>
        <dsp:cNvPr id="0" name=""/>
        <dsp:cNvSpPr/>
      </dsp:nvSpPr>
      <dsp:spPr>
        <a:xfrm>
          <a:off x="1725308" y="513203"/>
          <a:ext cx="3421237" cy="3421237"/>
        </a:xfrm>
        <a:prstGeom prst="blockArc">
          <a:avLst>
            <a:gd name="adj1" fmla="val 16200000"/>
            <a:gd name="adj2" fmla="val 0"/>
            <a:gd name="adj3" fmla="val 4637"/>
          </a:avLst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81190-F073-4C79-8E10-BF873390DA30}">
      <dsp:nvSpPr>
        <dsp:cNvPr id="0" name=""/>
        <dsp:cNvSpPr/>
      </dsp:nvSpPr>
      <dsp:spPr>
        <a:xfrm>
          <a:off x="2649086" y="1436981"/>
          <a:ext cx="1573681" cy="157368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Procedural fairness and public confidence in the legal system</a:t>
          </a:r>
        </a:p>
      </dsp:txBody>
      <dsp:txXfrm>
        <a:off x="2879546" y="1667441"/>
        <a:ext cx="1112761" cy="1112761"/>
      </dsp:txXfrm>
    </dsp:sp>
    <dsp:sp modelId="{81879ED8-DF36-40D3-831B-AB6AFF81D284}">
      <dsp:nvSpPr>
        <dsp:cNvPr id="0" name=""/>
        <dsp:cNvSpPr/>
      </dsp:nvSpPr>
      <dsp:spPr>
        <a:xfrm>
          <a:off x="2885138" y="2072"/>
          <a:ext cx="1101577" cy="110157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Opportunities for voice</a:t>
          </a:r>
        </a:p>
      </dsp:txBody>
      <dsp:txXfrm>
        <a:off x="3046460" y="163394"/>
        <a:ext cx="778933" cy="778933"/>
      </dsp:txXfrm>
    </dsp:sp>
    <dsp:sp modelId="{2AC896F2-231E-4632-A583-B7360B1BD095}">
      <dsp:nvSpPr>
        <dsp:cNvPr id="0" name=""/>
        <dsp:cNvSpPr/>
      </dsp:nvSpPr>
      <dsp:spPr>
        <a:xfrm>
          <a:off x="4556100" y="1673033"/>
          <a:ext cx="1101577" cy="110157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Transparency in action</a:t>
          </a:r>
        </a:p>
      </dsp:txBody>
      <dsp:txXfrm>
        <a:off x="4717422" y="1834355"/>
        <a:ext cx="778933" cy="778933"/>
      </dsp:txXfrm>
    </dsp:sp>
    <dsp:sp modelId="{E40AC53F-E93F-4224-896C-D3D7335EF106}">
      <dsp:nvSpPr>
        <dsp:cNvPr id="0" name=""/>
        <dsp:cNvSpPr/>
      </dsp:nvSpPr>
      <dsp:spPr>
        <a:xfrm>
          <a:off x="2885138" y="3343995"/>
          <a:ext cx="1101577" cy="110157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Impartiality in decision making</a:t>
          </a:r>
        </a:p>
      </dsp:txBody>
      <dsp:txXfrm>
        <a:off x="3046460" y="3505317"/>
        <a:ext cx="778933" cy="778933"/>
      </dsp:txXfrm>
    </dsp:sp>
    <dsp:sp modelId="{9FB8BF8A-5000-4D97-8915-8321808110FA}">
      <dsp:nvSpPr>
        <dsp:cNvPr id="0" name=""/>
        <dsp:cNvSpPr/>
      </dsp:nvSpPr>
      <dsp:spPr>
        <a:xfrm>
          <a:off x="1214177" y="1673033"/>
          <a:ext cx="1101577" cy="110157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Fairness in processes</a:t>
          </a:r>
        </a:p>
      </dsp:txBody>
      <dsp:txXfrm>
        <a:off x="1375499" y="1834355"/>
        <a:ext cx="778933" cy="77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1CBF7D7-DD32-46F8-B1FE-54AC93EFA54F}" type="datetimeFigureOut">
              <a:rPr lang="en-US" smtClean="0"/>
              <a:t>9/3/2023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FF96D1E-0D15-404A-B265-B30EF35CC6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7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7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6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3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33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7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5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16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1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3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1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9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9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7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96D1E-0D15-404A-B265-B30EF35CC6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32DF-FCF8-4F65-B61E-7C3020E48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75A8-DF4A-4C10-ADA6-636713C0B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D874D-58E3-4CF0-8EE0-EF8574B0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AD81-F25C-4349-B5E1-B8F4919B0ADC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0F117-F00A-4D0E-A619-8C572989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0E0C-13A1-42A4-8F2B-34D9D656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25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6FBA-21E8-4378-B0C7-1D6D12FE9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037F8-AC7B-4869-93DF-C2AB51C0C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9DE1B-FA49-468E-BE16-5F613E19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CDC-4346-44EC-A3E3-8FE0AA605688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E09C-687E-47B8-9D5C-EEF97B8D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086CB-7954-4A4F-9F6B-825D7385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5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2B813-568F-400D-8994-28A898132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01AEE-1F96-484D-90F0-C846E7199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F17B4-664B-4E4A-B823-0453052B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301E-82C3-4D39-9FA3-B977A9544585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08BD-1748-4E8F-B378-FB70A0FA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C8A1-9E9F-4B61-AACF-0DBA1537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0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90AB-8FA9-4378-B581-C29EA231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EE86-76C3-4626-9C44-7202AD4A6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C74B-5934-4DC6-921D-A1288B9F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43FD-FE75-4291-BDDB-3E6634E16022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7B6F7-C98A-42FB-807B-14117F23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D2AE-7C60-4069-9D93-DD223B53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8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57D8-9155-4D76-BAC1-2729B575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8A70-8738-4E16-8B96-99A0E941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4B00C-94C3-4107-81F7-FB847301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2A57-16E7-4FC0-AC89-B6D40212B35F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0499-B3DA-428E-90A0-69E9B221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65C2-AFF7-4C91-BD46-E79048ED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1BAC-074C-400B-8758-2FB180D6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F361-3631-47CA-85FF-C399E5EAC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764C4-DF1C-41E9-85FB-52CA2D411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FEB7D-2C0D-4BC6-8218-611DEA13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A9CA-FE0A-4FF2-8EEC-2A55444F9B4D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8F5A-4CE7-4311-B67C-2E906A4D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80B5-E747-4C9D-8B48-D4E7A7A1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1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EC26-B6A4-4C5D-AB33-59A71D89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AE1E-D240-4659-9086-73DAE1802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D397C-AF45-49BF-AE6C-6B9C4190C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AC1F4-FF6F-43CF-88B4-8705263F5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97BB0-710E-4B64-B51C-318B7614F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DF56-5E1C-46B6-A4B9-48871047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248B-F07B-4DDE-BA73-0039B82E6BB4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A0467-B038-4EC1-82DE-A42AEA2A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1E751-EFBD-43C4-8247-A96861C4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811D-87B7-48CF-9432-13897F58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77E57-034F-4734-A60F-735A2C35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009-6807-4EAC-94E0-62FE7FBE0BC3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E2997-9608-4251-B9CF-09467E5A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A98D6-68BC-4930-BECD-35366AE2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2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32BCD-3D01-457F-84C9-4CD051AB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F41C-2045-4D08-B6F7-5DFD09E7CB86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591BD-B190-42F0-B239-601ECF0D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56DAF-6883-4F53-98DD-19260638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138" y="5179190"/>
            <a:ext cx="2743200" cy="365125"/>
          </a:xfrm>
        </p:spPr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6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A07A-5703-4F41-B771-AD308EF5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0D63-4C69-40FA-9C82-E8F3E92C8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85B74-1BF1-4D1D-97E0-E7329281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8669E-882B-4485-B077-395AB76A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1574-2E04-4EA5-9AC4-DD23436599C4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D0EAD-EC03-4AB2-A882-63676EB6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10FF6-8834-47BC-BD8D-78A9F13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1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5A70-794E-4D57-89A1-B59CFDC3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F8263-8AD7-41D9-A3FC-A07FEF9C2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D7960-80CD-4E35-8B20-35AC3939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49705-D9EF-462B-8D77-DE4695D0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6DBD7-290D-4A54-9135-F62A4816BA5E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9DD63-65A5-4B03-AE59-26CE76FB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78A0E-4D96-48C5-8930-C44C3471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8EA9-3FB8-41AF-9925-500C3C42E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3FA7C-4FBF-4292-93D1-87E61EAA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CD106-9D94-4CBC-A49D-174AD61A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575D4-F35F-4749-8AB0-8F5BDF2D13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DC17-A37C-41C9-8DC6-CAB9C4F8906D}" type="datetime1">
              <a:rPr lang="en-US" smtClean="0"/>
              <a:t>9/3/2023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AF557-A5C6-4BE7-AF4F-52660AC9E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B376-D6A9-4FB8-997C-8B0C2BE03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117" y="51791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8EA9-3FB8-41AF-9925-500C3C42E5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D3E62-8B6B-440F-933E-8C19CD1444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74" y="5611793"/>
            <a:ext cx="1109682" cy="11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ad.org/blog/medical-association-statements-supporting-trans-youth-healthcare-and-against-discriminator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trevorproject.org/research-briefs/accepting-adults-reduce-suicide-attempts-among-lgbtq-yout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rrowoo@nycourts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ycourts.gov/ip/LGBTQ/index.shtml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actadvocates.org/intersex-definition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nouns.org/ze-hi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ycourts.gov/ad3/AGC/Forms/Rules/Rules%20of%20Professional%20Conduct%2022NYCRR%20Part%201200.pdf" TargetMode="External"/><Relationship Id="rId5" Type="http://schemas.openxmlformats.org/officeDocument/2006/relationships/hyperlink" Target="https://www.law.com/newyorklawjournal/2021/05/17/judicial-ethics-opinion-21-09/" TargetMode="External"/><Relationship Id="rId4" Type="http://schemas.openxmlformats.org/officeDocument/2006/relationships/hyperlink" Target="https://pronouns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CAB28-A1FC-D81B-B091-FC56D5A1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6" y="2651813"/>
            <a:ext cx="3637237" cy="2011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94A837-ED2E-98F2-1D5F-FA372BB33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76" y="2536732"/>
            <a:ext cx="3223130" cy="2113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56897D-811F-32C4-A2E1-3A63E6F9B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63" y="2481449"/>
            <a:ext cx="3528071" cy="23520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49B833-B4B9-F99D-7BF7-B7314E7D9AFC}"/>
              </a:ext>
            </a:extLst>
          </p:cNvPr>
          <p:cNvSpPr txBox="1"/>
          <p:nvPr/>
        </p:nvSpPr>
        <p:spPr>
          <a:xfrm>
            <a:off x="1326859" y="812705"/>
            <a:ext cx="9538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Working with LGBTQ People in the Law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EA84B7-5A69-BC6D-D81A-445D4EF15A3F}"/>
              </a:ext>
            </a:extLst>
          </p:cNvPr>
          <p:cNvSpPr txBox="1"/>
          <p:nvPr/>
        </p:nvSpPr>
        <p:spPr>
          <a:xfrm>
            <a:off x="2531378" y="5349165"/>
            <a:ext cx="7129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York State Council on Divorce Mediation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Charlie Arrowood, Esq., Senior Counsel,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Failla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Commission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140279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0DF940-FA6D-3D18-ED0F-790ACEACFE1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59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0DF940-FA6D-3D18-ED0F-790ACEACFE1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59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LGBTQ People Exist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9D6F8-C824-3529-D872-97660105C675}"/>
              </a:ext>
            </a:extLst>
          </p:cNvPr>
          <p:cNvSpPr txBox="1"/>
          <p:nvPr/>
        </p:nvSpPr>
        <p:spPr>
          <a:xfrm>
            <a:off x="931164" y="1601108"/>
            <a:ext cx="1032967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Assume LGBTQ people exist generally and plan for that, but do not make assumptions that any particular person is/is not LGBTQ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You cannot know a person’s gender identity, sexual orientation, or family relationships based on their voice, personal appearance, manner, name, IDs/records,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Prepare for ID documents that may not match the name the person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Include pronouns/honorifics in intros, bios, email signatures, Zoom names,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Ensure health insurance coverage includes trans care and that covered reproductive care is LGBTQ-inclusive [may be relevant if determining which whose insurance should cover a child or parent]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Have a collaborative Transition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What happens when an employee or party/client transitions?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Bathrooms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Updating names/pronouns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Informing parties and colleagues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Will differ for everyone so leave room for conversation with the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Include preferred name, pronoun, and honorific fields on check-in forms and relay that information internally so it is used </a:t>
            </a:r>
          </a:p>
        </p:txBody>
      </p:sp>
    </p:spTree>
    <p:extLst>
      <p:ext uri="{BB962C8B-B14F-4D97-AF65-F5344CB8AC3E}">
        <p14:creationId xmlns:p14="http://schemas.microsoft.com/office/powerpoint/2010/main" val="250851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0315B6-4DA8-2F23-D359-5E60CFCA368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55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Honor Everyone’s Authentic Self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3AD68-0B3D-44B3-CE6F-F35E55FCB0C0}"/>
              </a:ext>
            </a:extLst>
          </p:cNvPr>
          <p:cNvSpPr txBox="1"/>
          <p:nvPr/>
        </p:nvSpPr>
        <p:spPr>
          <a:xfrm>
            <a:off x="838200" y="1685925"/>
            <a:ext cx="80621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What name do you usually go by?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How would you like to be addressed? For example, I use [pronouns].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Only ask about/use legal name when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Establish the record with footnotes but use chosen name otherwise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Always mirror the person’s word choices even if you don’t understand what they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If you make a mistake, acknowledge it, thank the person for correcting you, and move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Confirm whether the person would like you to correct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Call-out vs. call-in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Could be a safety risk if they’re not out to everyone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Maybe they don’t want to draw attention or create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Honorifics: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Mr., Ms., Mrs., Dr., Mx. (pronounced “mix”)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Not everyone uses honorifics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Make them optional on forms and in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Reconsider using them in correspondence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If concerned about formality and want to avoid using first names, something like, “Good afternoon, counselor,” is neutral and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Provide non-M/F gender options where applicable (X, neutral, write-in)</a:t>
            </a:r>
          </a:p>
        </p:txBody>
      </p:sp>
    </p:spTree>
    <p:extLst>
      <p:ext uri="{BB962C8B-B14F-4D97-AF65-F5344CB8AC3E}">
        <p14:creationId xmlns:p14="http://schemas.microsoft.com/office/powerpoint/2010/main" val="214424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6FC0C2-A62B-3AA8-622A-675AB489153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13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Be Respectful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CA53B-A66E-528C-3D4D-C96C6F2EFAC5}"/>
              </a:ext>
            </a:extLst>
          </p:cNvPr>
          <p:cNvSpPr txBox="1"/>
          <p:nvPr/>
        </p:nvSpPr>
        <p:spPr>
          <a:xfrm>
            <a:off x="838200" y="1609396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Rein in personal curiosity – it is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okay to ask invasive or personal questions about a person’s identity, body, or transition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feel if someone asked you the same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such information is absolutely necessary to know…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provide context for your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 scope of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ask respectfully and acknowledge when you don’t know how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Confirm what language the person would like you to use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Anyone can have a preference about how to talk about their identity, body parts, relationships,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information belongs to the person it is about; be conscious about how you share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conscious of the variety of barriers LGBTQ people face in housing, employment, involvement in the criminal legal system, etc.</a:t>
            </a:r>
          </a:p>
        </p:txBody>
      </p:sp>
    </p:spTree>
    <p:extLst>
      <p:ext uri="{BB962C8B-B14F-4D97-AF65-F5344CB8AC3E}">
        <p14:creationId xmlns:p14="http://schemas.microsoft.com/office/powerpoint/2010/main" val="163724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651C9-B3C0-355C-86AB-9C827628D74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29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Combat Heterosexism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54A49-45D0-F657-804A-256A669CF661}"/>
              </a:ext>
            </a:extLst>
          </p:cNvPr>
          <p:cNvSpPr txBox="1"/>
          <p:nvPr/>
        </p:nvSpPr>
        <p:spPr>
          <a:xfrm>
            <a:off x="833636" y="1759818"/>
            <a:ext cx="56947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Honor everyone’s relationship status even if it is outside of traditional married/divorced/widowed/single paradigm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Are you in a committed relationship?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Do you have one or more partners or significant others?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Keep language neutral until the person indicates the appropriate language, then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LGBTQ people may have children, too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Just because a person has historically been with someone of one gender does not necessarily mean everyone they are with will be of that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 mindful about your language when referring to a person’s relationship to their children, whether biological, adoptive, by marriage, legal guardian, or not otherwise formalized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6649B63-CC5E-C21A-661C-3DA6E5E9D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05" y="1917675"/>
            <a:ext cx="3584286" cy="286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A3A55C-878D-5232-0923-FC15383CC2EA}"/>
              </a:ext>
            </a:extLst>
          </p:cNvPr>
          <p:cNvSpPr txBox="1"/>
          <p:nvPr/>
        </p:nvSpPr>
        <p:spPr>
          <a:xfrm>
            <a:off x="7296847" y="4785104"/>
            <a:ext cx="1858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Photo credit: The New Yorker</a:t>
            </a:r>
          </a:p>
        </p:txBody>
      </p:sp>
    </p:spTree>
    <p:extLst>
      <p:ext uri="{BB962C8B-B14F-4D97-AF65-F5344CB8AC3E}">
        <p14:creationId xmlns:p14="http://schemas.microsoft.com/office/powerpoint/2010/main" val="164363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0DF940-FA6D-3D18-ED0F-790ACEACFE1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59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0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852CA6-83E9-62BD-E77A-8CAEEFC3AE6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SOGI Issues in Mat/Family Law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E08A4-035A-5973-D31E-46CBD9B4F037}"/>
              </a:ext>
            </a:extLst>
          </p:cNvPr>
          <p:cNvSpPr txBox="1"/>
          <p:nvPr/>
        </p:nvSpPr>
        <p:spPr>
          <a:xfrm>
            <a:off x="626378" y="1455508"/>
            <a:ext cx="109392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Transgender people have a higher risk of mental health comorbidities like depression, anxiety, and suicidality not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because of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their trans status but as a result of the way society views and treats trans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Transitioning parent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 identity itself and the fact of transition are independent of someone’s ability to parent and should not themselves be determinative in custody/visitation determinations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Transitioning child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All major medical associations agree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that the appropriate treatment for gender dysphoria – including for minors – is transition, to whatever extent the trans person feels that is necessary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Research shows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having just one supportive adult in a trans child’s life significantly reduces (by 40%) mental health comorbidities including anxiety, depression, and suicidality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It is detrimental to a child’s health and wellbeing, and therefore not in the child’s best interests, to be with a parent who does not respect their gender identity, whether that manifests as a refusal to use chosen name/pronouns, withholding of medical treatment, general disrespect and abusive language, or anything 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If parents disagree about a child’s transition, it is in the child’s best interest for the supportive parent to make medical decisions regarding transition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 the appropriate age, hormone blockers provide a pause button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Puberty is not reversible and forcing a child to go through the wrong puberty is not passive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Blockers buy everyone time to go to therapy and determine the appropriate course of action without forcing a child to permanently develop in a way that harms them and either can’t be reversed in the future or requires surgical or other medical intervention that could be avoided or mitigated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May become more common as families flee states with new laws curtailing access to transition-related healthcare (S8842-A Safe Harbor proposal)</a:t>
            </a:r>
          </a:p>
        </p:txBody>
      </p:sp>
    </p:spTree>
    <p:extLst>
      <p:ext uri="{BB962C8B-B14F-4D97-AF65-F5344CB8AC3E}">
        <p14:creationId xmlns:p14="http://schemas.microsoft.com/office/powerpoint/2010/main" val="160209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4C7F08-C8CF-EC27-34EF-7EEC00806B0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Questions or Concerns?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C8AB3-1E4D-BB48-5787-047291BCAE7C}"/>
              </a:ext>
            </a:extLst>
          </p:cNvPr>
          <p:cNvSpPr txBox="1"/>
          <p:nvPr/>
        </p:nvSpPr>
        <p:spPr>
          <a:xfrm>
            <a:off x="838200" y="2690336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algn="ctr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carrowoo@nycourts.gov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6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20EE2A-95E6-3326-99A7-BDE931DA069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31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Failla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Commission</a:t>
            </a:r>
          </a:p>
        </p:txBody>
      </p:sp>
      <p:pic>
        <p:nvPicPr>
          <p:cNvPr id="11" name="Picture 4" descr="Photo">
            <a:extLst>
              <a:ext uri="{FF2B5EF4-FFF2-40B4-BE49-F238E27FC236}">
                <a16:creationId xmlns:a16="http://schemas.microsoft.com/office/drawing/2014/main" id="{F9FF344C-E2AB-A30C-A5A2-3797DE34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9" y="1627094"/>
            <a:ext cx="3638894" cy="242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ailla Commission Spring Meeting (May 9, 2018)">
            <a:extLst>
              <a:ext uri="{FF2B5EF4-FFF2-40B4-BE49-F238E27FC236}">
                <a16:creationId xmlns:a16="http://schemas.microsoft.com/office/drawing/2014/main" id="{CED21885-9EBF-0329-87A6-FB72DC05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8" y="1578089"/>
            <a:ext cx="4657070" cy="24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3E414C-19D2-0BCF-75C9-6F095F206C04}"/>
              </a:ext>
            </a:extLst>
          </p:cNvPr>
          <p:cNvSpPr txBox="1"/>
          <p:nvPr/>
        </p:nvSpPr>
        <p:spPr>
          <a:xfrm>
            <a:off x="838200" y="4290634"/>
            <a:ext cx="9815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Established by former Chief Judge Janet DiFiore and former Chief Administrative Judge Lawrence Marks 12/2016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Co-Chairs and 20+ Commissioners from around the state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Mostly judges but also several private practice attorneys and other advocates, Executive Director, Senior Counsel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Dedicated to promoting equal participation and access throughout the court system by all persons regardless of sexual orientation, gender identity, or gender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Policy advocacy and educational programs focused on cultural competency and legal developments for judges, non-judicial personnel, and court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https://www.nycourts.gov/ip/LGBTQ/index.shtml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Follow us on Twitter @NYCourtsLGBTQ</a:t>
            </a:r>
          </a:p>
        </p:txBody>
      </p:sp>
    </p:spTree>
    <p:extLst>
      <p:ext uri="{BB962C8B-B14F-4D97-AF65-F5344CB8AC3E}">
        <p14:creationId xmlns:p14="http://schemas.microsoft.com/office/powerpoint/2010/main" val="175230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1C5864D-6B4B-E22F-EA1F-44FBEAA6FF92}"/>
              </a:ext>
            </a:extLst>
          </p:cNvPr>
          <p:cNvSpPr txBox="1">
            <a:spLocks/>
          </p:cNvSpPr>
          <p:nvPr/>
        </p:nvSpPr>
        <p:spPr>
          <a:xfrm>
            <a:off x="838200" y="3835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do LGBTQ Diversity &amp; Inclusion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Best Practices Matter?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A09687-87F0-4BEB-0943-BA9D0998B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129723"/>
              </p:ext>
            </p:extLst>
          </p:nvPr>
        </p:nvGraphicFramePr>
        <p:xfrm>
          <a:off x="2660072" y="1796414"/>
          <a:ext cx="687185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9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D27FFF-6843-64CE-3EF6-66FC08171DCF}"/>
              </a:ext>
            </a:extLst>
          </p:cNvPr>
          <p:cNvSpPr txBox="1">
            <a:spLocks/>
          </p:cNvSpPr>
          <p:nvPr/>
        </p:nvSpPr>
        <p:spPr>
          <a:xfrm>
            <a:off x="838199" y="520283"/>
            <a:ext cx="10515600" cy="7211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Basic Concepts &amp; Terminology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A02C9-7FC8-9E6F-0A7C-5B2970A8F5EF}"/>
              </a:ext>
            </a:extLst>
          </p:cNvPr>
          <p:cNvSpPr txBox="1"/>
          <p:nvPr/>
        </p:nvSpPr>
        <p:spPr>
          <a:xfrm>
            <a:off x="643155" y="1879877"/>
            <a:ext cx="10905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Birth Sex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A person’s sex assigned at birth, usually male or female</a:t>
            </a:r>
          </a:p>
          <a:p>
            <a:endParaRPr 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Gender identity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A person’s deeply held internal sense of their own gender (i.e., being male, female, or somewhere else on the gender spectrum)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Gender expression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How a person chooses to communicate their gender identity to others through clothing, hairstyles, mannerisms, social interactions, etc.</a:t>
            </a:r>
          </a:p>
          <a:p>
            <a:endParaRPr 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Describes an individual’s emotional, physical, and/or romantic attraction to other people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Gender dysphoria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Discomfort stemming from the disconnect between a person’s physical body/sex assigned at birth and their internal sense of their own gender/how their body should look (F64 in the DSM)</a:t>
            </a:r>
            <a:endParaRPr 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DFB7C0-4BD7-9E6C-50F3-89D664019FE4}"/>
              </a:ext>
            </a:extLst>
          </p:cNvPr>
          <p:cNvSpPr txBox="1"/>
          <p:nvPr/>
        </p:nvSpPr>
        <p:spPr>
          <a:xfrm>
            <a:off x="643155" y="5119107"/>
            <a:ext cx="99835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Everyone has each of these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Transgender is not a sexual orientation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 people can be any sexual orientation</a:t>
            </a:r>
          </a:p>
        </p:txBody>
      </p:sp>
    </p:spTree>
    <p:extLst>
      <p:ext uri="{BB962C8B-B14F-4D97-AF65-F5344CB8AC3E}">
        <p14:creationId xmlns:p14="http://schemas.microsoft.com/office/powerpoint/2010/main" val="262065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6A22CE-3D77-0361-BF76-A903265DF1A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9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Basic Concepts &amp; Terminology</a:t>
            </a:r>
            <a:endParaRPr lang="en-US" sz="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BF9ED-BE41-7D79-94F5-5DAA8F2E42D6}"/>
              </a:ext>
            </a:extLst>
          </p:cNvPr>
          <p:cNvSpPr txBox="1"/>
          <p:nvPr/>
        </p:nvSpPr>
        <p:spPr>
          <a:xfrm>
            <a:off x="1434625" y="1713202"/>
            <a:ext cx="932275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Transgender person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Someone who knows that their gender identity is significantly different from their sex assigned at birth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Cisgender person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Someone who knows that their gender identity does not significantly differ from their sex assigned at birth – someone who is not transgender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Nonbinary person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Someone who, regardless of their sex assigned at birth, does not feel squarely male or female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Intersex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umbrella term for unique variations in reproductive or sex anatomy. Variations may appear in a person’s chromosomes, genitals, or internal organs like testes or ovaries. Some intersex traits are identified at birth, while others may not be discovered until puberty or later in life.* Intersex is 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ot a gender; some intersex people identify as trans or nonbinary while others identify as cisgender.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Intersex Definitions -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interACT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 Advocates for Intersex Youth (interactadvocates.org)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9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599A2D-3673-43B7-779B-D32E60F54DD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21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The Galaxy</a:t>
            </a:r>
          </a:p>
        </p:txBody>
      </p:sp>
      <p:pic>
        <p:nvPicPr>
          <p:cNvPr id="11" name="Picture 10" descr="A group of stars in space">
            <a:extLst>
              <a:ext uri="{FF2B5EF4-FFF2-40B4-BE49-F238E27FC236}">
                <a16:creationId xmlns:a16="http://schemas.microsoft.com/office/drawing/2014/main" id="{D9AD55E5-5FC9-ED0C-02F5-88FF48F81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" y="2219104"/>
            <a:ext cx="5345310" cy="3565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BDAAD4-2CD3-793D-DBBE-E0DFA8B34942}"/>
              </a:ext>
            </a:extLst>
          </p:cNvPr>
          <p:cNvSpPr txBox="1"/>
          <p:nvPr/>
        </p:nvSpPr>
        <p:spPr>
          <a:xfrm>
            <a:off x="6375633" y="2828835"/>
            <a:ext cx="5345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male, female, intersex</a:t>
            </a: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Gender identity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male, female, nonbinary, etc.</a:t>
            </a: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Gender expression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masculine, feminine, androgynous, etc.</a:t>
            </a:r>
          </a:p>
          <a:p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lesbian, gay, bi, pan, queer, straight, etc.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Everyone, including cisgender heterosexual people, is some combination of these things and can fall anywhere in the SOGI galaxy</a:t>
            </a:r>
          </a:p>
        </p:txBody>
      </p:sp>
    </p:spTree>
    <p:extLst>
      <p:ext uri="{BB962C8B-B14F-4D97-AF65-F5344CB8AC3E}">
        <p14:creationId xmlns:p14="http://schemas.microsoft.com/office/powerpoint/2010/main" val="321818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96E11B-0EDF-25B4-9F9D-15BD98040F9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70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DCE9F-7C4B-F613-6C62-D4CD87B049EE}"/>
              </a:ext>
            </a:extLst>
          </p:cNvPr>
          <p:cNvSpPr txBox="1"/>
          <p:nvPr/>
        </p:nvSpPr>
        <p:spPr>
          <a:xfrm>
            <a:off x="1154583" y="1609396"/>
            <a:ext cx="988283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She/her/hers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He/him/his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They/them/theirs (gender neutral)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Neopronouns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Ze/Hir and Ze/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Zir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Pronouns — Pronouns.org Resources on Personal Pronouns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Pronouns.org Resources on Personal Pronouns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all individuals – not just trans people! – what pronouns they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correct pronouns consistently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Introduce yourself with your own pronouns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New York State Advisory Committee on Judicial Ethics Opinion 21-09 (2021)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NYSBA NY Rules of Professional Conduct (2021) (nycourts.gov)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(Rule 8.4(g))</a:t>
            </a:r>
          </a:p>
        </p:txBody>
      </p:sp>
    </p:spTree>
    <p:extLst>
      <p:ext uri="{BB962C8B-B14F-4D97-AF65-F5344CB8AC3E}">
        <p14:creationId xmlns:p14="http://schemas.microsoft.com/office/powerpoint/2010/main" val="379961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E510C6-9BD0-4CD7-1C26-F405C94036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45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Terms to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E2920-71C1-CE3F-18B6-E6E5373FE5C1}"/>
              </a:ext>
            </a:extLst>
          </p:cNvPr>
          <p:cNvSpPr txBox="1"/>
          <p:nvPr/>
        </p:nvSpPr>
        <p:spPr>
          <a:xfrm>
            <a:off x="1008077" y="1688574"/>
            <a:ext cx="10175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Transgender person or transgender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Transgender is an adjective, so you would not say “a transgender” or “transgendered”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Often shortened to “trans”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Transgender woman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woman who was assigned male at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Transgender 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man who was assigned female at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Gender transition (e.g., “they transitioned”)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Nonbinary/genderqueer/gender nonconforming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Whatever terms people ask you to use</a:t>
            </a:r>
          </a:p>
        </p:txBody>
      </p:sp>
    </p:spTree>
    <p:extLst>
      <p:ext uri="{BB962C8B-B14F-4D97-AF65-F5344CB8AC3E}">
        <p14:creationId xmlns:p14="http://schemas.microsoft.com/office/powerpoint/2010/main" val="200219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0AB9EE-A554-4FCC-BAB7-8A90CB904F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Logo">
            <a:extLst>
              <a:ext uri="{FF2B5EF4-FFF2-40B4-BE49-F238E27FC236}">
                <a16:creationId xmlns:a16="http://schemas.microsoft.com/office/drawing/2014/main" id="{34F6D827-35A9-4C97-90D6-80A5C02A4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4" descr="Logo">
            <a:extLst>
              <a:ext uri="{FF2B5EF4-FFF2-40B4-BE49-F238E27FC236}">
                <a16:creationId xmlns:a16="http://schemas.microsoft.com/office/drawing/2014/main" id="{E57CC448-5C40-4F0B-8AF6-CAEE828FE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3859" y="3809999"/>
            <a:ext cx="383533" cy="3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852CA6-83E9-62BD-E77A-8CAEEFC3AE6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7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E08A4-035A-5973-D31E-46CBD9B4F037}"/>
              </a:ext>
            </a:extLst>
          </p:cNvPr>
          <p:cNvSpPr txBox="1"/>
          <p:nvPr/>
        </p:nvSpPr>
        <p:spPr>
          <a:xfrm>
            <a:off x="626378" y="1658218"/>
            <a:ext cx="109392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Using different name/pronouns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Hormones/blockers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Surgical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Court-ordered or administrative name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Gender marker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Updating official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There are as many ways to be trans as there are trans people. Not everyone undergoes any/all of the above, whether because it’s not right for them or not accessible to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Want/need different things to feel affirmed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May not have access to gender affirming clothing, health care, document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Financial or safety reasons, any other reason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Lack of access can contribute to everyday risk</a:t>
            </a:r>
          </a:p>
        </p:txBody>
      </p:sp>
      <p:pic>
        <p:nvPicPr>
          <p:cNvPr id="12" name="Picture 11" descr="A train travels down the tracks">
            <a:extLst>
              <a:ext uri="{FF2B5EF4-FFF2-40B4-BE49-F238E27FC236}">
                <a16:creationId xmlns:a16="http://schemas.microsoft.com/office/drawing/2014/main" id="{0F6C81A8-A63A-77CC-299E-277A17E61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35" y="1828052"/>
            <a:ext cx="3247636" cy="22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BC3D4103D5C4D9CC66A04408EBA05" ma:contentTypeVersion="20" ma:contentTypeDescription="Create a new document." ma:contentTypeScope="" ma:versionID="591e8297a16f608ee77522e79ced6642">
  <xsd:schema xmlns:xsd="http://www.w3.org/2001/XMLSchema" xmlns:xs="http://www.w3.org/2001/XMLSchema" xmlns:p="http://schemas.microsoft.com/office/2006/metadata/properties" xmlns:ns1="http://schemas.microsoft.com/sharepoint/v3" xmlns:ns2="9589d5d9-516e-478f-a6c2-2d3f5f96446e" xmlns:ns3="c47d5e4b-59b6-47bf-ac58-c2943d238dad" targetNamespace="http://schemas.microsoft.com/office/2006/metadata/properties" ma:root="true" ma:fieldsID="b4d3e713e5a8d1d39d15f23e70029644" ns1:_="" ns2:_="" ns3:_="">
    <xsd:import namespace="http://schemas.microsoft.com/sharepoint/v3"/>
    <xsd:import namespace="9589d5d9-516e-478f-a6c2-2d3f5f96446e"/>
    <xsd:import namespace="c47d5e4b-59b6-47bf-ac58-c2943d238da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9d5d9-516e-478f-a6c2-2d3f5f964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26d4fe2-cd6d-4b8e-a240-9de2e9a40640}" ma:internalName="TaxCatchAll" ma:showField="CatchAllData" ma:web="9589d5d9-516e-478f-a6c2-2d3f5f9644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d5e4b-59b6-47bf-ac58-c2943d238d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18bee04-57d9-4be4-8daa-5091a9306a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589d5d9-516e-478f-a6c2-2d3f5f96446e" xsi:nil="true"/>
    <_ip_UnifiedCompliancePolicyProperties xmlns="http://schemas.microsoft.com/sharepoint/v3" xsi:nil="true"/>
    <lcf76f155ced4ddcb4097134ff3c332f xmlns="c47d5e4b-59b6-47bf-ac58-c2943d238d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030787-92D7-4E5B-9B2C-5C340F99B747}"/>
</file>

<file path=customXml/itemProps2.xml><?xml version="1.0" encoding="utf-8"?>
<ds:datastoreItem xmlns:ds="http://schemas.openxmlformats.org/officeDocument/2006/customXml" ds:itemID="{AE1C54EE-5CDB-4A56-9E83-549B411D1E4A}"/>
</file>

<file path=customXml/itemProps3.xml><?xml version="1.0" encoding="utf-8"?>
<ds:datastoreItem xmlns:ds="http://schemas.openxmlformats.org/officeDocument/2006/customXml" ds:itemID="{C7AD7E4E-BB52-4DD1-A008-E11A325DFADE}"/>
</file>

<file path=docMetadata/LabelInfo.xml><?xml version="1.0" encoding="utf-8"?>
<clbl:labelList xmlns:clbl="http://schemas.microsoft.com/office/2020/mipLabelMetadata">
  <clbl:label id="{e442bd68-28d4-4c3f-aaf1-36b31e27b2b9}" enabled="1" method="Standard" siteId="{26e80510-f932-46c2-83ee-59c4e723d4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1800</Words>
  <Application>Microsoft Office PowerPoint</Application>
  <PresentationFormat>Widescreen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2021-04-19T20:01:35Z</dcterms:created>
  <dcterms:modified xsi:type="dcterms:W3CDTF">2023-09-03T20:09:35Z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0x010100AF5BC3D4103D5C4D9CC66A04408EBA05</vt:lpwstr>
  </property>
</Properties>
</file>