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1" r:id="rId1"/>
  </p:sldMasterIdLst>
  <p:handoutMasterIdLst>
    <p:handoutMasterId r:id="rId26"/>
  </p:handoutMasterIdLst>
  <p:sldIdLst>
    <p:sldId id="782" r:id="rId2"/>
    <p:sldId id="936" r:id="rId3"/>
    <p:sldId id="930" r:id="rId4"/>
    <p:sldId id="927" r:id="rId5"/>
    <p:sldId id="946" r:id="rId6"/>
    <p:sldId id="947" r:id="rId7"/>
    <p:sldId id="700" r:id="rId8"/>
    <p:sldId id="928" r:id="rId9"/>
    <p:sldId id="703" r:id="rId10"/>
    <p:sldId id="704" r:id="rId11"/>
    <p:sldId id="945" r:id="rId12"/>
    <p:sldId id="879" r:id="rId13"/>
    <p:sldId id="929" r:id="rId14"/>
    <p:sldId id="914" r:id="rId15"/>
    <p:sldId id="873" r:id="rId16"/>
    <p:sldId id="938" r:id="rId17"/>
    <p:sldId id="939" r:id="rId18"/>
    <p:sldId id="940" r:id="rId19"/>
    <p:sldId id="941" r:id="rId20"/>
    <p:sldId id="942" r:id="rId21"/>
    <p:sldId id="943" r:id="rId22"/>
    <p:sldId id="944" r:id="rId23"/>
    <p:sldId id="948" r:id="rId24"/>
    <p:sldId id="7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FAD"/>
    <a:srgbClr val="FFFC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1" autoAdjust="0"/>
    <p:restoredTop sz="87024" autoAdjust="0"/>
  </p:normalViewPr>
  <p:slideViewPr>
    <p:cSldViewPr>
      <p:cViewPr varScale="1">
        <p:scale>
          <a:sx n="54" d="100"/>
          <a:sy n="54" d="100"/>
        </p:scale>
        <p:origin x="12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3DDEB4-5010-2B44-B379-12F2A72792C1}" type="datetimeFigureOut">
              <a:rPr lang="en-US" smtClean="0"/>
              <a:pPr/>
              <a:t>10/9/2019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F10CFB-BF1F-DD4C-B19F-1AE83F998454}" type="slidenum">
              <a:rPr lang="en-US" smtClean="0"/>
              <a:pPr/>
              <a:t>‹#›</a:t>
            </a:fld>
            <a:endParaRPr lang="en-US"/>
          </a:p>
        </p:txBody>
      </p:sp>
    </p:spTree>
    <p:extLst>
      <p:ext uri="{BB962C8B-B14F-4D97-AF65-F5344CB8AC3E}">
        <p14:creationId xmlns:p14="http://schemas.microsoft.com/office/powerpoint/2010/main" val="10331932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5A949E56-7804-4226-943E-8DF3C4CE9348}"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818902A9-9AD4-4557-84F0-9080C6412129}"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A949E56-7804-4226-943E-8DF3C4CE9348}"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A949E56-7804-4226-943E-8DF3C4CE9348}"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A949E56-7804-4226-943E-8DF3C4CE9348}"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5A949E56-7804-4226-943E-8DF3C4CE9348}" type="datetimeFigureOut">
              <a:rPr lang="en-US" smtClean="0"/>
              <a:pPr/>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8902A9-9AD4-4557-84F0-9080C6412129}"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902A9-9AD4-4557-84F0-9080C6412129}"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902A9-9AD4-4557-84F0-9080C6412129}"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5A949E56-7804-4226-943E-8DF3C4CE9348}"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902A9-9AD4-4557-84F0-9080C6412129}"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A949E56-7804-4226-943E-8DF3C4CE9348}"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8902A9-9AD4-4557-84F0-9080C64121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flip="none" rotWithShape="1">
            <a:gsLst>
              <a:gs pos="17000">
                <a:schemeClr val="bg2">
                  <a:alpha val="73000"/>
                </a:schemeClr>
              </a:gs>
              <a:gs pos="100000">
                <a:schemeClr val="tx2">
                  <a:alpha val="73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dirty="0"/>
              <a:t>Click to edit Master title style</a:t>
            </a:r>
            <a:endParaRPr dirty="0"/>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5A949E56-7804-4226-943E-8DF3C4CE9348}" type="datetimeFigureOut">
              <a:rPr lang="en-US" smtClean="0"/>
              <a:pPr/>
              <a:t>10/9/2019</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818902A9-9AD4-4557-84F0-9080C64121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2" r:id="rId11"/>
    <p:sldLayoutId id="2147484413" r:id="rId12"/>
    <p:sldLayoutId id="2147484414" r:id="rId13"/>
    <p:sldLayoutId id="2147484415" r:id="rId14"/>
    <p:sldLayoutId id="2147484416" r:id="rId15"/>
    <p:sldLayoutId id="2147484417"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371600"/>
            <a:ext cx="8991600" cy="2209800"/>
          </a:xfrm>
        </p:spPr>
        <p:txBody>
          <a:bodyPr>
            <a:normAutofit fontScale="90000"/>
          </a:bodyPr>
          <a:lstStyle/>
          <a:p>
            <a:pPr algn="ctr"/>
            <a:r>
              <a:rPr lang="en-US" dirty="0">
                <a:solidFill>
                  <a:srgbClr val="FDFFAD"/>
                </a:solidFill>
                <a:effectLst>
                  <a:outerShdw blurRad="50800" dist="38100" dir="2700000" algn="tl" rotWithShape="0">
                    <a:srgbClr val="000000">
                      <a:alpha val="43000"/>
                    </a:srgbClr>
                  </a:outerShdw>
                </a:effectLst>
              </a:rPr>
              <a:t>The Heart of Conflict: Giving Voice </a:t>
            </a:r>
            <a:br>
              <a:rPr lang="en-US" dirty="0">
                <a:solidFill>
                  <a:srgbClr val="FDFFAD"/>
                </a:solidFill>
                <a:effectLst>
                  <a:outerShdw blurRad="50800" dist="38100" dir="2700000" algn="tl" rotWithShape="0">
                    <a:srgbClr val="000000">
                      <a:alpha val="43000"/>
                    </a:srgbClr>
                  </a:outerShdw>
                </a:effectLst>
              </a:rPr>
            </a:br>
            <a:r>
              <a:rPr lang="en-US" dirty="0">
                <a:solidFill>
                  <a:srgbClr val="FDFFAD"/>
                </a:solidFill>
                <a:effectLst>
                  <a:outerShdw blurRad="50800" dist="38100" dir="2700000" algn="tl" rotWithShape="0">
                    <a:srgbClr val="000000">
                      <a:alpha val="43000"/>
                    </a:srgbClr>
                  </a:outerShdw>
                </a:effectLst>
              </a:rPr>
              <a:t>to Non-Material Needs </a:t>
            </a:r>
            <a:br>
              <a:rPr lang="en-US" dirty="0">
                <a:solidFill>
                  <a:srgbClr val="FDFFAD"/>
                </a:solidFill>
                <a:effectLst>
                  <a:outerShdw blurRad="50800" dist="38100" dir="2700000" algn="tl" rotWithShape="0">
                    <a:srgbClr val="000000">
                      <a:alpha val="43000"/>
                    </a:srgbClr>
                  </a:outerShdw>
                </a:effectLst>
              </a:rPr>
            </a:br>
            <a:r>
              <a:rPr lang="en-US" dirty="0">
                <a:solidFill>
                  <a:schemeClr val="tx1"/>
                </a:solidFill>
              </a:rPr>
              <a:t> </a:t>
            </a:r>
            <a:br>
              <a:rPr lang="en-US" dirty="0">
                <a:solidFill>
                  <a:schemeClr val="tx1"/>
                </a:solidFill>
              </a:rPr>
            </a:br>
            <a:r>
              <a:rPr lang="en-US" b="1" i="1" dirty="0">
                <a:solidFill>
                  <a:schemeClr val="tx1"/>
                </a:solidFill>
              </a:rPr>
              <a:t> </a:t>
            </a:r>
            <a:endParaRPr lang="en-US" dirty="0">
              <a:solidFill>
                <a:schemeClr val="tx1"/>
              </a:solidFill>
            </a:endParaRPr>
          </a:p>
        </p:txBody>
      </p:sp>
      <p:sp>
        <p:nvSpPr>
          <p:cNvPr id="3" name="Subtitle 2"/>
          <p:cNvSpPr>
            <a:spLocks noGrp="1"/>
          </p:cNvSpPr>
          <p:nvPr>
            <p:ph type="subTitle" idx="4294967295"/>
          </p:nvPr>
        </p:nvSpPr>
        <p:spPr>
          <a:xfrm>
            <a:off x="914400" y="4394200"/>
            <a:ext cx="7696200" cy="1447800"/>
          </a:xfrm>
        </p:spPr>
        <p:txBody>
          <a:bodyPr>
            <a:normAutofit/>
          </a:bodyPr>
          <a:lstStyle/>
          <a:p>
            <a:pPr algn="ctr">
              <a:buNone/>
            </a:pPr>
            <a:r>
              <a:rPr lang="en-US" sz="3200" dirty="0">
                <a:solidFill>
                  <a:schemeClr val="bg1">
                    <a:lumMod val="75000"/>
                  </a:schemeClr>
                </a:solidFill>
              </a:rPr>
              <a:t>Nancy Cameron, Q.C.</a:t>
            </a:r>
          </a:p>
          <a:p>
            <a:pPr algn="ctr">
              <a:buNone/>
            </a:pPr>
            <a:r>
              <a:rPr lang="en-US" sz="3200" dirty="0">
                <a:solidFill>
                  <a:schemeClr val="bg1">
                    <a:lumMod val="75000"/>
                  </a:schemeClr>
                </a:solidFill>
              </a:rPr>
              <a:t>Stephen H. Sulmeyer, J.D., Ph.D. </a:t>
            </a:r>
          </a:p>
          <a:p>
            <a:pPr algn="ctr"/>
            <a:endParaRPr lang="en-US" sz="2000" dirty="0">
              <a:solidFill>
                <a:schemeClr val="tx1">
                  <a:lumMod val="75000"/>
                  <a:lumOff val="25000"/>
                </a:schemeClr>
              </a:solidFill>
            </a:endParaRPr>
          </a:p>
        </p:txBody>
      </p:sp>
      <p:sp>
        <p:nvSpPr>
          <p:cNvPr id="9" name="TextBox 8"/>
          <p:cNvSpPr txBox="1"/>
          <p:nvPr/>
        </p:nvSpPr>
        <p:spPr>
          <a:xfrm>
            <a:off x="3276600" y="3429000"/>
            <a:ext cx="2590800" cy="400110"/>
          </a:xfrm>
          <a:prstGeom prst="rect">
            <a:avLst/>
          </a:prstGeom>
          <a:noFill/>
        </p:spPr>
        <p:txBody>
          <a:bodyPr wrap="square" rtlCol="0">
            <a:spAutoFit/>
          </a:bodyPr>
          <a:lstStyle/>
          <a:p>
            <a:pPr algn="ctr"/>
            <a:r>
              <a:rPr lang="en-US" sz="2000" dirty="0">
                <a:solidFill>
                  <a:schemeClr val="bg1">
                    <a:lumMod val="95000"/>
                  </a:schemeClr>
                </a:solidFill>
              </a:rPr>
              <a:t>October 24, 2019</a:t>
            </a:r>
          </a:p>
        </p:txBody>
      </p:sp>
      <p:sp>
        <p:nvSpPr>
          <p:cNvPr id="4" name="Rectangle 3"/>
          <p:cNvSpPr/>
          <p:nvPr/>
        </p:nvSpPr>
        <p:spPr>
          <a:xfrm>
            <a:off x="5562600" y="457200"/>
            <a:ext cx="3352800" cy="400110"/>
          </a:xfrm>
          <a:prstGeom prst="rect">
            <a:avLst/>
          </a:prstGeom>
        </p:spPr>
        <p:txBody>
          <a:bodyPr wrap="square">
            <a:spAutoFit/>
          </a:bodyPr>
          <a:lstStyle/>
          <a:p>
            <a:pPr algn="ctr"/>
            <a:r>
              <a:rPr lang="en-US" sz="2000" dirty="0">
                <a:solidFill>
                  <a:schemeClr val="tx1">
                    <a:lumMod val="75000"/>
                    <a:lumOff val="25000"/>
                  </a:schemeClr>
                </a:solidFill>
              </a:rPr>
              <a:t>IACP Forum 2019</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685800"/>
          </a:xfrm>
        </p:spPr>
        <p:txBody>
          <a:bodyPr/>
          <a:lstStyle/>
          <a:p>
            <a:pPr algn="ctr"/>
            <a:r>
              <a:rPr lang="en-US" sz="3600" dirty="0">
                <a:solidFill>
                  <a:srgbClr val="FDFFAD"/>
                </a:solidFill>
                <a:effectLst>
                  <a:outerShdw blurRad="50800" dist="38100" dir="2700000" algn="tl" rotWithShape="0">
                    <a:prstClr val="black">
                      <a:alpha val="40000"/>
                    </a:prstClr>
                  </a:outerShdw>
                </a:effectLst>
              </a:rPr>
              <a:t>Non-Material Needs</a:t>
            </a:r>
            <a:endParaRPr lang="en-US" dirty="0"/>
          </a:p>
        </p:txBody>
      </p:sp>
      <p:sp>
        <p:nvSpPr>
          <p:cNvPr id="3" name="Content Placeholder 2"/>
          <p:cNvSpPr>
            <a:spLocks noGrp="1"/>
          </p:cNvSpPr>
          <p:nvPr>
            <p:ph idx="1"/>
          </p:nvPr>
        </p:nvSpPr>
        <p:spPr>
          <a:xfrm>
            <a:off x="304800" y="1447800"/>
            <a:ext cx="8610600" cy="5105400"/>
          </a:xfrm>
        </p:spPr>
        <p:txBody>
          <a:bodyPr>
            <a:noAutofit/>
          </a:bodyPr>
          <a:lstStyle/>
          <a:p>
            <a:r>
              <a:rPr lang="en-US" sz="2800" b="1" dirty="0">
                <a:latin typeface="Calibri" pitchFamily="34" charset="0"/>
                <a:cs typeface="Calibri" pitchFamily="34" charset="0"/>
              </a:rPr>
              <a:t>Fairness &amp; Justice.  </a:t>
            </a:r>
            <a:r>
              <a:rPr lang="en-US" sz="2600" dirty="0">
                <a:latin typeface="Calibri" pitchFamily="34" charset="0"/>
                <a:cs typeface="Calibri" pitchFamily="34" charset="0"/>
              </a:rPr>
              <a:t>A sense that one has the same opportunities as others, that one isn’t fettered with unmerited restraints on advancement, a sense that one is being treated equally with others.</a:t>
            </a:r>
          </a:p>
          <a:p>
            <a:r>
              <a:rPr lang="en-US" sz="2800" b="1" dirty="0">
                <a:latin typeface="Calibri" pitchFamily="34" charset="0"/>
                <a:cs typeface="Calibri" pitchFamily="34" charset="0"/>
              </a:rPr>
              <a:t>Social/Societal Fulfillment.  </a:t>
            </a:r>
            <a:r>
              <a:rPr lang="en-US" sz="2800" dirty="0">
                <a:latin typeface="Calibri" pitchFamily="34" charset="0"/>
                <a:cs typeface="Calibri" pitchFamily="34" charset="0"/>
              </a:rPr>
              <a:t>Our need for family and community.  Includes </a:t>
            </a:r>
            <a:r>
              <a:rPr lang="en-US" sz="2600" dirty="0">
                <a:latin typeface="Calibri" pitchFamily="34" charset="0"/>
                <a:cs typeface="Calibri" pitchFamily="34" charset="0"/>
              </a:rPr>
              <a:t>the need to live in and help create a society and world that is informed by our highest ideals, such as love, compassion, justice, and inclusiveness.</a:t>
            </a:r>
          </a:p>
          <a:p>
            <a:r>
              <a:rPr lang="en-US" sz="2600" b="1" dirty="0">
                <a:latin typeface="Calibri" pitchFamily="34" charset="0"/>
                <a:cs typeface="Calibri" pitchFamily="34" charset="0"/>
              </a:rPr>
              <a:t>Play &amp; Celebration</a:t>
            </a:r>
            <a:r>
              <a:rPr lang="en-US" sz="2600" dirty="0">
                <a:latin typeface="Calibri" pitchFamily="34" charset="0"/>
                <a:cs typeface="Calibri" pitchFamily="34" charset="0"/>
              </a:rPr>
              <a:t>.  Includes our need for fun and laughter,  as well as our need to celebrate life’s beauty and magnificence, including its losses.</a:t>
            </a:r>
            <a:endParaRPr lang="en-US" sz="2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57200"/>
            <a:ext cx="7583487" cy="838200"/>
          </a:xfrm>
        </p:spPr>
        <p:txBody>
          <a:bodyPr/>
          <a:lstStyle/>
          <a:p>
            <a:pPr algn="ctr"/>
            <a:r>
              <a:rPr lang="en-US" sz="4000" dirty="0">
                <a:solidFill>
                  <a:srgbClr val="FDFFAD"/>
                </a:solidFill>
                <a:effectLst>
                  <a:outerShdw blurRad="50800" dist="38100" dir="2700000" algn="tl" rotWithShape="0">
                    <a:prstClr val="black">
                      <a:alpha val="40000"/>
                    </a:prstClr>
                  </a:outerShdw>
                </a:effectLst>
              </a:rPr>
              <a:t>Choose Your Own Adventure!</a:t>
            </a:r>
            <a:endParaRPr lang="en-US" dirty="0"/>
          </a:p>
        </p:txBody>
      </p:sp>
      <p:sp>
        <p:nvSpPr>
          <p:cNvPr id="3" name="Content Placeholder 2"/>
          <p:cNvSpPr>
            <a:spLocks noGrp="1"/>
          </p:cNvSpPr>
          <p:nvPr>
            <p:ph idx="1"/>
          </p:nvPr>
        </p:nvSpPr>
        <p:spPr>
          <a:xfrm>
            <a:off x="381000" y="1752600"/>
            <a:ext cx="8381999" cy="4724400"/>
          </a:xfrm>
        </p:spPr>
        <p:txBody>
          <a:bodyPr>
            <a:normAutofit fontScale="92500" lnSpcReduction="10000"/>
          </a:bodyPr>
          <a:lstStyle/>
          <a:p>
            <a:r>
              <a:rPr lang="en-US" sz="3100" dirty="0">
                <a:latin typeface="Calibri" pitchFamily="34" charset="0"/>
                <a:cs typeface="Calibri" pitchFamily="34" charset="0"/>
              </a:rPr>
              <a:t>Think about a conflict you have had. Was there a time when a non-material need was not being met?  What could have happened that would have met this need?</a:t>
            </a:r>
          </a:p>
          <a:p>
            <a:pPr>
              <a:buNone/>
            </a:pPr>
            <a:r>
              <a:rPr lang="en-US" sz="3000" dirty="0">
                <a:latin typeface="Calibri" pitchFamily="34" charset="0"/>
                <a:cs typeface="Calibri" pitchFamily="34" charset="0"/>
              </a:rPr>
              <a:t>OR</a:t>
            </a:r>
          </a:p>
          <a:p>
            <a:r>
              <a:rPr lang="en-US" sz="3000" dirty="0">
                <a:latin typeface="Calibri" pitchFamily="34" charset="0"/>
                <a:cs typeface="Calibri" pitchFamily="34" charset="0"/>
              </a:rPr>
              <a:t>Think about a conflict you had in which a non-material need WAS met.  How was this done?  How did you feel?  What happened to the conflict?</a:t>
            </a:r>
          </a:p>
          <a:p>
            <a:r>
              <a:rPr lang="en-US" sz="3000" dirty="0">
                <a:latin typeface="Calibri" pitchFamily="34" charset="0"/>
                <a:cs typeface="Calibri" pitchFamily="34" charset="0"/>
              </a:rPr>
              <a:t>Pair and share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399" cy="685800"/>
          </a:xfrm>
        </p:spPr>
        <p:txBody>
          <a:bodyPr/>
          <a:lstStyle/>
          <a:p>
            <a:pPr algn="ctr"/>
            <a:r>
              <a:rPr lang="en-US" sz="4000" dirty="0">
                <a:solidFill>
                  <a:srgbClr val="FDFFAD"/>
                </a:solidFill>
                <a:effectLst>
                  <a:outerShdw blurRad="50800" dist="38100" dir="2700000" algn="tl" rotWithShape="0">
                    <a:prstClr val="black">
                      <a:alpha val="40000"/>
                    </a:prstClr>
                  </a:outerShdw>
                </a:effectLst>
                <a:cs typeface="Trebuchet MS"/>
              </a:rPr>
              <a:t>Emotional Outcroppings</a:t>
            </a:r>
            <a:endParaRPr lang="en-US" dirty="0"/>
          </a:p>
        </p:txBody>
      </p:sp>
      <p:pic>
        <p:nvPicPr>
          <p:cNvPr id="9" name="Content Placeholder 8" descr="rock outcroppings.jpg"/>
          <p:cNvPicPr>
            <a:picLocks noGrp="1" noChangeAspect="1"/>
          </p:cNvPicPr>
          <p:nvPr>
            <p:ph sz="half" idx="1"/>
          </p:nvPr>
        </p:nvPicPr>
        <p:blipFill>
          <a:blip r:embed="rId2" cstate="print"/>
          <a:stretch>
            <a:fillRect/>
          </a:stretch>
        </p:blipFill>
        <p:spPr>
          <a:xfrm>
            <a:off x="381000" y="1752600"/>
            <a:ext cx="3124200" cy="2343150"/>
          </a:xfrm>
        </p:spPr>
      </p:pic>
      <p:sp>
        <p:nvSpPr>
          <p:cNvPr id="8" name="Content Placeholder 7"/>
          <p:cNvSpPr>
            <a:spLocks noGrp="1"/>
          </p:cNvSpPr>
          <p:nvPr>
            <p:ph sz="half" idx="2"/>
          </p:nvPr>
        </p:nvSpPr>
        <p:spPr>
          <a:xfrm>
            <a:off x="3657600" y="1066800"/>
            <a:ext cx="5181600" cy="5562600"/>
          </a:xfrm>
        </p:spPr>
        <p:txBody>
          <a:bodyPr>
            <a:normAutofit lnSpcReduction="10000"/>
          </a:bodyPr>
          <a:lstStyle/>
          <a:p>
            <a:pPr marL="282575" lvl="2">
              <a:spcBef>
                <a:spcPts val="2000"/>
              </a:spcBef>
            </a:pPr>
            <a:r>
              <a:rPr lang="en-US" sz="2800" dirty="0">
                <a:latin typeface="Calibri" pitchFamily="34" charset="0"/>
                <a:cs typeface="Calibri" pitchFamily="34" charset="0"/>
              </a:rPr>
              <a:t>Emotional outcroppings are indicia of un-surfaced emotional issues, including non-material needs.</a:t>
            </a:r>
          </a:p>
          <a:p>
            <a:pPr lvl="1"/>
            <a:r>
              <a:rPr lang="en-US" dirty="0">
                <a:latin typeface="Calibri" pitchFamily="34" charset="0"/>
                <a:cs typeface="Calibri" pitchFamily="34" charset="0"/>
              </a:rPr>
              <a:t>E.g., body language</a:t>
            </a:r>
          </a:p>
          <a:p>
            <a:pPr lvl="1"/>
            <a:r>
              <a:rPr lang="en-US" dirty="0">
                <a:latin typeface="Calibri" pitchFamily="34" charset="0"/>
                <a:cs typeface="Calibri" pitchFamily="34" charset="0"/>
              </a:rPr>
              <a:t>Change in tone or volume of voice</a:t>
            </a:r>
          </a:p>
          <a:p>
            <a:pPr lvl="1"/>
            <a:r>
              <a:rPr lang="en-US" dirty="0">
                <a:latin typeface="Calibri" pitchFamily="34" charset="0"/>
                <a:cs typeface="Calibri" pitchFamily="34" charset="0"/>
              </a:rPr>
              <a:t>Change in facial expression</a:t>
            </a:r>
          </a:p>
          <a:p>
            <a:pPr lvl="1"/>
            <a:r>
              <a:rPr lang="en-US" dirty="0">
                <a:latin typeface="Calibri" pitchFamily="34" charset="0"/>
                <a:cs typeface="Calibri" pitchFamily="34" charset="0"/>
              </a:rPr>
              <a:t>Looking away (or other “edge behavior”)</a:t>
            </a:r>
          </a:p>
          <a:p>
            <a:pPr lvl="1"/>
            <a:r>
              <a:rPr lang="en-US" dirty="0">
                <a:latin typeface="Calibri" pitchFamily="34" charset="0"/>
                <a:cs typeface="Calibri" pitchFamily="34" charset="0"/>
              </a:rPr>
              <a:t>Tightening up</a:t>
            </a:r>
          </a:p>
          <a:p>
            <a:pPr lvl="1"/>
            <a:r>
              <a:rPr lang="en-US" dirty="0">
                <a:latin typeface="Calibri" pitchFamily="34" charset="0"/>
                <a:cs typeface="Calibri" pitchFamily="34" charset="0"/>
              </a:rPr>
              <a:t>Shutting down</a:t>
            </a:r>
          </a:p>
          <a:p>
            <a:pPr lvl="1"/>
            <a:r>
              <a:rPr lang="en-US" dirty="0">
                <a:latin typeface="Calibri" pitchFamily="34" charset="0"/>
                <a:cs typeface="Calibri" pitchFamily="34" charset="0"/>
              </a:rPr>
              <a:t>Tearing up</a:t>
            </a:r>
          </a:p>
          <a:p>
            <a:pPr lvl="1"/>
            <a:r>
              <a:rPr lang="en-US" dirty="0">
                <a:latin typeface="Calibri" pitchFamily="34" charset="0"/>
                <a:cs typeface="Calibri" pitchFamily="34" charset="0"/>
              </a:rPr>
              <a:t>The dog that didn’t bark</a:t>
            </a:r>
          </a:p>
          <a:p>
            <a:r>
              <a:rPr lang="en-US" sz="2400" dirty="0">
                <a:latin typeface="Calibri" pitchFamily="34" charset="0"/>
                <a:cs typeface="Calibri" pitchFamily="34" charset="0"/>
              </a:rPr>
              <a:t>We need to continually scan for emotional outcroppings, and follow up when and as appropriate.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 calcmode="lin" valueType="num">
                                      <p:cBhvr>
                                        <p:cTn id="15"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8">
                                            <p:txEl>
                                              <p:pRg st="1" end="1"/>
                                            </p:txEl>
                                          </p:spTgt>
                                        </p:tgtEl>
                                        <p:attrNameLst>
                                          <p:attrName>style.rotation</p:attrName>
                                        </p:attrNameLst>
                                      </p:cBhvr>
                                      <p:tavLst>
                                        <p:tav tm="0">
                                          <p:val>
                                            <p:fltVal val="360"/>
                                          </p:val>
                                        </p:tav>
                                        <p:tav tm="100000">
                                          <p:val>
                                            <p:fltVal val="0"/>
                                          </p:val>
                                        </p:tav>
                                      </p:tavLst>
                                    </p:anim>
                                    <p:animEffect transition="in" filter="fade">
                                      <p:cBhvr>
                                        <p:cTn id="18" dur="1000"/>
                                        <p:tgtEl>
                                          <p:spTgt spid="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 calcmode="lin" valueType="num">
                                      <p:cBhvr>
                                        <p:cTn id="23"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8">
                                            <p:txEl>
                                              <p:pRg st="2" end="2"/>
                                            </p:txEl>
                                          </p:spTgt>
                                        </p:tgtEl>
                                        <p:attrNameLst>
                                          <p:attrName>style.rotation</p:attrName>
                                        </p:attrNameLst>
                                      </p:cBhvr>
                                      <p:tavLst>
                                        <p:tav tm="0">
                                          <p:val>
                                            <p:fltVal val="360"/>
                                          </p:val>
                                        </p:tav>
                                        <p:tav tm="100000">
                                          <p:val>
                                            <p:fltVal val="0"/>
                                          </p:val>
                                        </p:tav>
                                      </p:tavLst>
                                    </p:anim>
                                    <p:animEffect transition="in" filter="fade">
                                      <p:cBhvr>
                                        <p:cTn id="26" dur="1000"/>
                                        <p:tgtEl>
                                          <p:spTgt spid="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p:cTn id="31"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8">
                                            <p:txEl>
                                              <p:pRg st="3" end="3"/>
                                            </p:txEl>
                                          </p:spTgt>
                                        </p:tgtEl>
                                        <p:attrNameLst>
                                          <p:attrName>style.rotation</p:attrName>
                                        </p:attrNameLst>
                                      </p:cBhvr>
                                      <p:tavLst>
                                        <p:tav tm="0">
                                          <p:val>
                                            <p:fltVal val="360"/>
                                          </p:val>
                                        </p:tav>
                                        <p:tav tm="100000">
                                          <p:val>
                                            <p:fltVal val="0"/>
                                          </p:val>
                                        </p:tav>
                                      </p:tavLst>
                                    </p:anim>
                                    <p:animEffect transition="in" filter="fade">
                                      <p:cBhvr>
                                        <p:cTn id="34" dur="1000"/>
                                        <p:tgtEl>
                                          <p:spTgt spid="8">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anim calcmode="lin" valueType="num">
                                      <p:cBhvr>
                                        <p:cTn id="39"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8">
                                            <p:txEl>
                                              <p:pRg st="4" end="4"/>
                                            </p:txEl>
                                          </p:spTgt>
                                        </p:tgtEl>
                                        <p:attrNameLst>
                                          <p:attrName>style.rotation</p:attrName>
                                        </p:attrNameLst>
                                      </p:cBhvr>
                                      <p:tavLst>
                                        <p:tav tm="0">
                                          <p:val>
                                            <p:fltVal val="360"/>
                                          </p:val>
                                        </p:tav>
                                        <p:tav tm="100000">
                                          <p:val>
                                            <p:fltVal val="0"/>
                                          </p:val>
                                        </p:tav>
                                      </p:tavLst>
                                    </p:anim>
                                    <p:animEffect transition="in" filter="fade">
                                      <p:cBhvr>
                                        <p:cTn id="42" dur="10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nodeType="click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 calcmode="lin" valueType="num">
                                      <p:cBhvr>
                                        <p:cTn id="47"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8">
                                            <p:txEl>
                                              <p:pRg st="5" end="5"/>
                                            </p:txEl>
                                          </p:spTgt>
                                        </p:tgtEl>
                                        <p:attrNameLst>
                                          <p:attrName>style.rotation</p:attrName>
                                        </p:attrNameLst>
                                      </p:cBhvr>
                                      <p:tavLst>
                                        <p:tav tm="0">
                                          <p:val>
                                            <p:fltVal val="360"/>
                                          </p:val>
                                        </p:tav>
                                        <p:tav tm="100000">
                                          <p:val>
                                            <p:fltVal val="0"/>
                                          </p:val>
                                        </p:tav>
                                      </p:tavLst>
                                    </p:anim>
                                    <p:animEffect transition="in" filter="fade">
                                      <p:cBhvr>
                                        <p:cTn id="50" dur="1000"/>
                                        <p:tgtEl>
                                          <p:spTgt spid="8">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nodeType="clickEffect">
                                  <p:stCondLst>
                                    <p:cond delay="0"/>
                                  </p:stCondLst>
                                  <p:childTnLst>
                                    <p:set>
                                      <p:cBhvr>
                                        <p:cTn id="54" dur="1" fill="hold">
                                          <p:stCondLst>
                                            <p:cond delay="0"/>
                                          </p:stCondLst>
                                        </p:cTn>
                                        <p:tgtEl>
                                          <p:spTgt spid="8">
                                            <p:txEl>
                                              <p:pRg st="6" end="6"/>
                                            </p:txEl>
                                          </p:spTgt>
                                        </p:tgtEl>
                                        <p:attrNameLst>
                                          <p:attrName>style.visibility</p:attrName>
                                        </p:attrNameLst>
                                      </p:cBhvr>
                                      <p:to>
                                        <p:strVal val="visible"/>
                                      </p:to>
                                    </p:set>
                                    <p:anim calcmode="lin" valueType="num">
                                      <p:cBhvr>
                                        <p:cTn id="55"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8">
                                            <p:txEl>
                                              <p:pRg st="6" end="6"/>
                                            </p:txEl>
                                          </p:spTgt>
                                        </p:tgtEl>
                                        <p:attrNameLst>
                                          <p:attrName>style.rotation</p:attrName>
                                        </p:attrNameLst>
                                      </p:cBhvr>
                                      <p:tavLst>
                                        <p:tav tm="0">
                                          <p:val>
                                            <p:fltVal val="360"/>
                                          </p:val>
                                        </p:tav>
                                        <p:tav tm="100000">
                                          <p:val>
                                            <p:fltVal val="0"/>
                                          </p:val>
                                        </p:tav>
                                      </p:tavLst>
                                    </p:anim>
                                    <p:animEffect transition="in" filter="fade">
                                      <p:cBhvr>
                                        <p:cTn id="58" dur="1000"/>
                                        <p:tgtEl>
                                          <p:spTgt spid="8">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nodeType="clickEffect">
                                  <p:stCondLst>
                                    <p:cond delay="0"/>
                                  </p:stCondLst>
                                  <p:childTnLst>
                                    <p:set>
                                      <p:cBhvr>
                                        <p:cTn id="62" dur="1" fill="hold">
                                          <p:stCondLst>
                                            <p:cond delay="0"/>
                                          </p:stCondLst>
                                        </p:cTn>
                                        <p:tgtEl>
                                          <p:spTgt spid="8">
                                            <p:txEl>
                                              <p:pRg st="7" end="7"/>
                                            </p:txEl>
                                          </p:spTgt>
                                        </p:tgtEl>
                                        <p:attrNameLst>
                                          <p:attrName>style.visibility</p:attrName>
                                        </p:attrNameLst>
                                      </p:cBhvr>
                                      <p:to>
                                        <p:strVal val="visible"/>
                                      </p:to>
                                    </p:set>
                                    <p:anim calcmode="lin" valueType="num">
                                      <p:cBhvr>
                                        <p:cTn id="63"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8">
                                            <p:txEl>
                                              <p:pRg st="7" end="7"/>
                                            </p:txEl>
                                          </p:spTgt>
                                        </p:tgtEl>
                                        <p:attrNameLst>
                                          <p:attrName>style.rotation</p:attrName>
                                        </p:attrNameLst>
                                      </p:cBhvr>
                                      <p:tavLst>
                                        <p:tav tm="0">
                                          <p:val>
                                            <p:fltVal val="360"/>
                                          </p:val>
                                        </p:tav>
                                        <p:tav tm="100000">
                                          <p:val>
                                            <p:fltVal val="0"/>
                                          </p:val>
                                        </p:tav>
                                      </p:tavLst>
                                    </p:anim>
                                    <p:animEffect transition="in" filter="fade">
                                      <p:cBhvr>
                                        <p:cTn id="66" dur="1000"/>
                                        <p:tgtEl>
                                          <p:spTgt spid="8">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nodeType="clickEffect">
                                  <p:stCondLst>
                                    <p:cond delay="0"/>
                                  </p:stCondLst>
                                  <p:childTnLst>
                                    <p:set>
                                      <p:cBhvr>
                                        <p:cTn id="70" dur="1" fill="hold">
                                          <p:stCondLst>
                                            <p:cond delay="0"/>
                                          </p:stCondLst>
                                        </p:cTn>
                                        <p:tgtEl>
                                          <p:spTgt spid="8">
                                            <p:txEl>
                                              <p:pRg st="8" end="8"/>
                                            </p:txEl>
                                          </p:spTgt>
                                        </p:tgtEl>
                                        <p:attrNameLst>
                                          <p:attrName>style.visibility</p:attrName>
                                        </p:attrNameLst>
                                      </p:cBhvr>
                                      <p:to>
                                        <p:strVal val="visible"/>
                                      </p:to>
                                    </p:set>
                                    <p:anim calcmode="lin" valueType="num">
                                      <p:cBhvr>
                                        <p:cTn id="71"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8">
                                            <p:txEl>
                                              <p:pRg st="8" end="8"/>
                                            </p:txEl>
                                          </p:spTgt>
                                        </p:tgtEl>
                                        <p:attrNameLst>
                                          <p:attrName>style.rotation</p:attrName>
                                        </p:attrNameLst>
                                      </p:cBhvr>
                                      <p:tavLst>
                                        <p:tav tm="0">
                                          <p:val>
                                            <p:fltVal val="360"/>
                                          </p:val>
                                        </p:tav>
                                        <p:tav tm="100000">
                                          <p:val>
                                            <p:fltVal val="0"/>
                                          </p:val>
                                        </p:tav>
                                      </p:tavLst>
                                    </p:anim>
                                    <p:animEffect transition="in" filter="fade">
                                      <p:cBhvr>
                                        <p:cTn id="74" dur="1000"/>
                                        <p:tgtEl>
                                          <p:spTgt spid="8">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nodeType="clickEffect">
                                  <p:stCondLst>
                                    <p:cond delay="0"/>
                                  </p:stCondLst>
                                  <p:childTnLst>
                                    <p:set>
                                      <p:cBhvr>
                                        <p:cTn id="78" dur="1" fill="hold">
                                          <p:stCondLst>
                                            <p:cond delay="0"/>
                                          </p:stCondLst>
                                        </p:cTn>
                                        <p:tgtEl>
                                          <p:spTgt spid="8">
                                            <p:txEl>
                                              <p:pRg st="9" end="9"/>
                                            </p:txEl>
                                          </p:spTgt>
                                        </p:tgtEl>
                                        <p:attrNameLst>
                                          <p:attrName>style.visibility</p:attrName>
                                        </p:attrNameLst>
                                      </p:cBhvr>
                                      <p:to>
                                        <p:strVal val="visible"/>
                                      </p:to>
                                    </p:set>
                                    <p:anim calcmode="lin" valueType="num">
                                      <p:cBhvr>
                                        <p:cTn id="79"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8">
                                            <p:txEl>
                                              <p:pRg st="9" end="9"/>
                                            </p:txEl>
                                          </p:spTgt>
                                        </p:tgtEl>
                                        <p:attrNameLst>
                                          <p:attrName>style.rotation</p:attrName>
                                        </p:attrNameLst>
                                      </p:cBhvr>
                                      <p:tavLst>
                                        <p:tav tm="0">
                                          <p:val>
                                            <p:fltVal val="360"/>
                                          </p:val>
                                        </p:tav>
                                        <p:tav tm="100000">
                                          <p:val>
                                            <p:fltVal val="0"/>
                                          </p:val>
                                        </p:tav>
                                      </p:tavLst>
                                    </p:anim>
                                    <p:animEffect transition="in" filter="fade">
                                      <p:cBhvr>
                                        <p:cTn id="82" dur="1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609600"/>
          </a:xfrm>
        </p:spPr>
        <p:txBody>
          <a:bodyPr/>
          <a:lstStyle/>
          <a:p>
            <a:pPr algn="ctr"/>
            <a:r>
              <a:rPr lang="en-US" sz="3600" dirty="0">
                <a:solidFill>
                  <a:srgbClr val="FDFFAD"/>
                </a:solidFill>
                <a:effectLst>
                  <a:outerShdw blurRad="50800" dist="38100" dir="2700000" algn="tl" rotWithShape="0">
                    <a:prstClr val="black">
                      <a:alpha val="40000"/>
                    </a:prstClr>
                  </a:outerShdw>
                </a:effectLst>
              </a:rPr>
              <a:t>Articulating Non-Material Needs</a:t>
            </a:r>
            <a:endParaRPr lang="en-US" dirty="0"/>
          </a:p>
        </p:txBody>
      </p:sp>
      <p:sp>
        <p:nvSpPr>
          <p:cNvPr id="3" name="Content Placeholder 2"/>
          <p:cNvSpPr>
            <a:spLocks noGrp="1"/>
          </p:cNvSpPr>
          <p:nvPr>
            <p:ph idx="1"/>
          </p:nvPr>
        </p:nvSpPr>
        <p:spPr>
          <a:xfrm>
            <a:off x="304800" y="990600"/>
            <a:ext cx="8610600" cy="5562600"/>
          </a:xfrm>
        </p:spPr>
        <p:txBody>
          <a:bodyPr>
            <a:noAutofit/>
          </a:bodyPr>
          <a:lstStyle/>
          <a:p>
            <a:r>
              <a:rPr lang="en-US" sz="2000" dirty="0">
                <a:latin typeface="Calibri" pitchFamily="34" charset="0"/>
                <a:cs typeface="Calibri" pitchFamily="34" charset="0"/>
              </a:rPr>
              <a:t>To</a:t>
            </a:r>
            <a:r>
              <a:rPr lang="en-US" dirty="0">
                <a:latin typeface="Calibri" pitchFamily="34" charset="0"/>
                <a:cs typeface="Calibri" pitchFamily="34" charset="0"/>
              </a:rPr>
              <a:t> ensure that you’ve got below the expression of positions or interests to a  non-material need, ask: “If you got that, then where would you be?”  Or, “If you got that, what would that give you?”</a:t>
            </a:r>
          </a:p>
          <a:p>
            <a:r>
              <a:rPr lang="en-US" dirty="0">
                <a:latin typeface="Calibri" pitchFamily="34" charset="0"/>
                <a:cs typeface="Calibri" pitchFamily="34" charset="0"/>
              </a:rPr>
              <a:t>Another way is to ask, “If you got that, what would that feel like?”  Or, “If you got that, then who would you be?”</a:t>
            </a:r>
          </a:p>
          <a:p>
            <a:r>
              <a:rPr lang="en-US" dirty="0">
                <a:latin typeface="Calibri" pitchFamily="34" charset="0"/>
                <a:cs typeface="Calibri" pitchFamily="34" charset="0"/>
              </a:rPr>
              <a:t>Try this:  imagine having one of the non-material needs completely met.  Bask in it, feel into it.  How does that make you feel?</a:t>
            </a:r>
          </a:p>
          <a:p>
            <a:r>
              <a:rPr lang="en-US" dirty="0">
                <a:latin typeface="Calibri" pitchFamily="34" charset="0"/>
                <a:cs typeface="Calibri" pitchFamily="34" charset="0"/>
              </a:rPr>
              <a:t>Scanning for feelings:</a:t>
            </a:r>
          </a:p>
          <a:p>
            <a:pPr lvl="1"/>
            <a:r>
              <a:rPr lang="en-US" sz="1800" dirty="0">
                <a:latin typeface="Calibri" pitchFamily="34" charset="0"/>
                <a:cs typeface="Calibri" pitchFamily="34" charset="0"/>
              </a:rPr>
              <a:t>When imagining having attained a non-material need, you feel fully and truly yourself: full, strong, whole, capable, your true and authentic self.  </a:t>
            </a:r>
          </a:p>
          <a:p>
            <a:pPr lvl="1"/>
            <a:r>
              <a:rPr lang="en-US" sz="1800" dirty="0">
                <a:latin typeface="Calibri" pitchFamily="34" charset="0"/>
                <a:cs typeface="Calibri" pitchFamily="34" charset="0"/>
              </a:rPr>
              <a:t>If a non-material need is not met, there may be  feelings of emptiness, anxiety, loneliness, sadness or anger.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676400"/>
            <a:ext cx="8839200" cy="4800600"/>
          </a:xfrm>
        </p:spPr>
        <p:txBody>
          <a:bodyPr>
            <a:noAutofit/>
          </a:bodyPr>
          <a:lstStyle/>
          <a:p>
            <a:r>
              <a:rPr lang="en-US" sz="2800" dirty="0">
                <a:latin typeface="Calibri" pitchFamily="34" charset="0"/>
                <a:cs typeface="Calibri" pitchFamily="34" charset="0"/>
              </a:rPr>
              <a:t>Where there’s smoke, there’s fire.  Find the fire, don’t be distracted by the smoke.</a:t>
            </a:r>
          </a:p>
          <a:p>
            <a:pPr lvl="1"/>
            <a:r>
              <a:rPr lang="en-US" sz="2400" dirty="0">
                <a:latin typeface="Calibri" pitchFamily="34" charset="0"/>
                <a:cs typeface="Calibri" pitchFamily="34" charset="0"/>
              </a:rPr>
              <a:t>The “emotional truth of the case” is the fire.</a:t>
            </a:r>
          </a:p>
          <a:p>
            <a:r>
              <a:rPr lang="en-US" sz="2800" dirty="0">
                <a:latin typeface="Calibri" pitchFamily="34" charset="0"/>
                <a:cs typeface="Calibri" pitchFamily="34" charset="0"/>
              </a:rPr>
              <a:t>Ask: what is </a:t>
            </a:r>
            <a:r>
              <a:rPr lang="en-US" sz="2800" i="1" dirty="0">
                <a:latin typeface="Calibri" pitchFamily="34" charset="0"/>
                <a:cs typeface="Calibri" pitchFamily="34" charset="0"/>
              </a:rPr>
              <a:t>really</a:t>
            </a:r>
            <a:r>
              <a:rPr lang="en-US" sz="2800" dirty="0">
                <a:latin typeface="Calibri" pitchFamily="34" charset="0"/>
                <a:cs typeface="Calibri" pitchFamily="34" charset="0"/>
              </a:rPr>
              <a:t> driving this aspect of the conflict?</a:t>
            </a:r>
          </a:p>
          <a:p>
            <a:r>
              <a:rPr lang="en-US" sz="2800" dirty="0">
                <a:latin typeface="Calibri" pitchFamily="34" charset="0"/>
                <a:cs typeface="Calibri" pitchFamily="34" charset="0"/>
              </a:rPr>
              <a:t>Inquire about the meaning of parties’ words, actions and positions.</a:t>
            </a:r>
          </a:p>
          <a:p>
            <a:pPr lvl="1">
              <a:buNone/>
            </a:pPr>
            <a:endParaRPr lang="en-US" sz="1800" dirty="0"/>
          </a:p>
          <a:p>
            <a:endParaRPr lang="en-US" sz="2800" dirty="0"/>
          </a:p>
          <a:p>
            <a:endParaRPr lang="en-US" sz="2800" dirty="0"/>
          </a:p>
        </p:txBody>
      </p:sp>
      <p:sp>
        <p:nvSpPr>
          <p:cNvPr id="4" name="Title 1"/>
          <p:cNvSpPr txBox="1">
            <a:spLocks/>
          </p:cNvSpPr>
          <p:nvPr/>
        </p:nvSpPr>
        <p:spPr>
          <a:xfrm>
            <a:off x="381000" y="381000"/>
            <a:ext cx="8381999" cy="8382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800" kern="1200">
                <a:solidFill>
                  <a:schemeClr val="bg1"/>
                </a:solidFill>
                <a:latin typeface="+mj-lt"/>
                <a:ea typeface="+mj-ea"/>
                <a:cs typeface="+mj-cs"/>
              </a:defRPr>
            </a:lvl1pPr>
          </a:lstStyle>
          <a:p>
            <a:pPr algn="ctr"/>
            <a:r>
              <a:rPr lang="en-US" dirty="0">
                <a:solidFill>
                  <a:srgbClr val="FDFFAD"/>
                </a:solidFill>
                <a:effectLst>
                  <a:outerShdw blurRad="50800" dist="38100" dir="2700000" algn="tl" rotWithShape="0">
                    <a:prstClr val="black">
                      <a:alpha val="40000"/>
                    </a:prstClr>
                  </a:outerShdw>
                </a:effectLst>
                <a:latin typeface="Trebuchet MS"/>
                <a:cs typeface="Trebuchet MS"/>
              </a:rPr>
              <a:t>Working With Emotional Outcroppings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228600"/>
            <a:ext cx="8458200" cy="762000"/>
          </a:xfrm>
        </p:spPr>
        <p:txBody>
          <a:bodyPr/>
          <a:lstStyle/>
          <a:p>
            <a:pPr algn="ctr"/>
            <a:r>
              <a:rPr lang="en-US" sz="4000" dirty="0">
                <a:solidFill>
                  <a:srgbClr val="FDFFAD"/>
                </a:solidFill>
                <a:effectLst>
                  <a:outerShdw blurRad="50800" dist="38100" dir="2700000" algn="tl" rotWithShape="0">
                    <a:prstClr val="black">
                      <a:alpha val="40000"/>
                    </a:prstClr>
                  </a:outerShdw>
                </a:effectLst>
                <a:cs typeface="Calibri" pitchFamily="34" charset="0"/>
              </a:rPr>
              <a:t>Developing Negative Capacity</a:t>
            </a:r>
            <a:endParaRPr lang="en-US" dirty="0">
              <a:cs typeface="Calibri" pitchFamily="34" charset="0"/>
            </a:endParaRPr>
          </a:p>
        </p:txBody>
      </p:sp>
      <p:sp>
        <p:nvSpPr>
          <p:cNvPr id="3" name="Content Placeholder 2"/>
          <p:cNvSpPr>
            <a:spLocks noGrp="1"/>
          </p:cNvSpPr>
          <p:nvPr>
            <p:ph sz="half" idx="1"/>
          </p:nvPr>
        </p:nvSpPr>
        <p:spPr>
          <a:xfrm>
            <a:off x="228600" y="1143000"/>
            <a:ext cx="8534400" cy="5486400"/>
          </a:xfrm>
        </p:spPr>
        <p:txBody>
          <a:bodyPr>
            <a:normAutofit fontScale="92500" lnSpcReduction="20000"/>
          </a:bodyPr>
          <a:lstStyle/>
          <a:p>
            <a:r>
              <a:rPr lang="en-US" sz="2800" dirty="0">
                <a:latin typeface="Calibri" pitchFamily="34" charset="0"/>
                <a:cs typeface="Calibri" pitchFamily="34" charset="0"/>
              </a:rPr>
              <a:t>Moving into unfamiliar areas and				    dealing with new skills confronts				   us with many challenges.  E.g.,</a:t>
            </a:r>
          </a:p>
          <a:p>
            <a:pPr lvl="1"/>
            <a:r>
              <a:rPr lang="en-US" sz="2200" dirty="0">
                <a:latin typeface="Calibri" pitchFamily="34" charset="0"/>
                <a:cs typeface="Calibri" pitchFamily="34" charset="0"/>
              </a:rPr>
              <a:t>Fear of not-knowing.</a:t>
            </a:r>
          </a:p>
          <a:p>
            <a:pPr lvl="1"/>
            <a:r>
              <a:rPr lang="en-US" sz="2200" dirty="0">
                <a:latin typeface="Calibri" pitchFamily="34" charset="0"/>
                <a:cs typeface="Calibri" pitchFamily="34" charset="0"/>
              </a:rPr>
              <a:t>Fear of making mistakes.</a:t>
            </a:r>
          </a:p>
          <a:p>
            <a:pPr lvl="1"/>
            <a:r>
              <a:rPr lang="en-US" sz="2200" dirty="0">
                <a:latin typeface="Calibri" pitchFamily="34" charset="0"/>
                <a:cs typeface="Calibri" pitchFamily="34" charset="0"/>
              </a:rPr>
              <a:t>Fear of being vulnerable.</a:t>
            </a:r>
          </a:p>
          <a:p>
            <a:pPr lvl="1"/>
            <a:r>
              <a:rPr lang="en-US" sz="2200" dirty="0">
                <a:latin typeface="Calibri" pitchFamily="34" charset="0"/>
                <a:cs typeface="Calibri" pitchFamily="34" charset="0"/>
              </a:rPr>
              <a:t>Fear of our own negative self-judgments and those of others.</a:t>
            </a:r>
          </a:p>
          <a:p>
            <a:r>
              <a:rPr lang="en-US" sz="2800" dirty="0">
                <a:latin typeface="Calibri" pitchFamily="34" charset="0"/>
                <a:cs typeface="Calibri" pitchFamily="34" charset="0"/>
              </a:rPr>
              <a:t>What is needed for us to feel safe and 		           confident enough to move out of our habitual 		   comfort zone?</a:t>
            </a:r>
          </a:p>
          <a:p>
            <a:r>
              <a:rPr lang="en-US" sz="2800" i="1" dirty="0">
                <a:latin typeface="Calibri" pitchFamily="34" charset="0"/>
                <a:cs typeface="Calibri" pitchFamily="34" charset="0"/>
              </a:rPr>
              <a:t>Negative Capacity</a:t>
            </a:r>
            <a:r>
              <a:rPr lang="en-US" sz="2800" dirty="0">
                <a:latin typeface="Calibri" pitchFamily="34" charset="0"/>
                <a:cs typeface="Calibri" pitchFamily="34" charset="0"/>
              </a:rPr>
              <a:t>: the capability to tolerate internal discomfort without suppressing or acting out.</a:t>
            </a:r>
          </a:p>
          <a:p>
            <a:pPr lvl="1"/>
            <a:r>
              <a:rPr lang="en-US" sz="2200" dirty="0">
                <a:latin typeface="Calibri" pitchFamily="34" charset="0"/>
                <a:cs typeface="Calibri" pitchFamily="34" charset="0"/>
              </a:rPr>
              <a:t>There are many ways to develop negative capacity.</a:t>
            </a:r>
          </a:p>
          <a:p>
            <a:pPr lvl="1"/>
            <a:r>
              <a:rPr lang="en-US" sz="2200" dirty="0">
                <a:latin typeface="Calibri" pitchFamily="34" charset="0"/>
                <a:cs typeface="Calibri" pitchFamily="34" charset="0"/>
              </a:rPr>
              <a:t>Mindfulness training is probably the most effective.</a:t>
            </a:r>
          </a:p>
          <a:p>
            <a:endParaRPr lang="en-US" dirty="0"/>
          </a:p>
        </p:txBody>
      </p:sp>
      <p:pic>
        <p:nvPicPr>
          <p:cNvPr id="5" name="Content Placeholder 4" descr="space.jpg"/>
          <p:cNvPicPr>
            <a:picLocks noGrp="1" noChangeAspect="1"/>
          </p:cNvPicPr>
          <p:nvPr>
            <p:ph sz="half" idx="2"/>
          </p:nvPr>
        </p:nvPicPr>
        <p:blipFill>
          <a:blip r:embed="rId2" cstate="print"/>
          <a:stretch>
            <a:fillRect/>
          </a:stretch>
        </p:blipFill>
        <p:spPr>
          <a:xfrm>
            <a:off x="5410200" y="990600"/>
            <a:ext cx="3526065" cy="1981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AppData\Local\Microsoft\Windows\Temporary Internet Files\Content.IE5\4NRKHT40\fishbowl_goldfish[1].jpg"/>
          <p:cNvPicPr>
            <a:picLocks noChangeAspect="1" noChangeArrowheads="1"/>
          </p:cNvPicPr>
          <p:nvPr/>
        </p:nvPicPr>
        <p:blipFill>
          <a:blip r:embed="rId2" cstate="print"/>
          <a:srcRect/>
          <a:stretch>
            <a:fillRect/>
          </a:stretch>
        </p:blipFill>
        <p:spPr bwMode="auto">
          <a:xfrm>
            <a:off x="1595437" y="304800"/>
            <a:ext cx="5953125" cy="6248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User\AppData\Local\Microsoft\Windows\Temporary Internet Files\Content.IE5\83WI92IN\6829014371_6293b5fd7d_z[1].jpg"/>
          <p:cNvPicPr>
            <a:picLocks noChangeAspect="1" noChangeArrowheads="1"/>
          </p:cNvPicPr>
          <p:nvPr/>
        </p:nvPicPr>
        <p:blipFill>
          <a:blip r:embed="rId2" cstate="print"/>
          <a:srcRect/>
          <a:stretch>
            <a:fillRect/>
          </a:stretch>
        </p:blipFill>
        <p:spPr bwMode="auto">
          <a:xfrm>
            <a:off x="508000" y="381000"/>
            <a:ext cx="8128000" cy="6096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62000"/>
          </a:xfrm>
        </p:spPr>
        <p:txBody>
          <a:bodyPr/>
          <a:lstStyle/>
          <a:p>
            <a:pPr algn="ctr"/>
            <a:r>
              <a:rPr lang="en-US" sz="4000" dirty="0">
                <a:solidFill>
                  <a:srgbClr val="FDFFAD"/>
                </a:solidFill>
                <a:effectLst>
                  <a:outerShdw blurRad="50800" dist="38100" dir="2700000" algn="tl" rotWithShape="0">
                    <a:prstClr val="black">
                      <a:alpha val="40000"/>
                    </a:prstClr>
                  </a:outerShdw>
                </a:effectLst>
              </a:rPr>
              <a:t>Sam and Cameron</a:t>
            </a:r>
            <a:endParaRPr lang="en-US" sz="4000" dirty="0"/>
          </a:p>
        </p:txBody>
      </p:sp>
      <p:sp>
        <p:nvSpPr>
          <p:cNvPr id="3" name="Content Placeholder 2"/>
          <p:cNvSpPr>
            <a:spLocks noGrp="1"/>
          </p:cNvSpPr>
          <p:nvPr>
            <p:ph idx="1"/>
          </p:nvPr>
        </p:nvSpPr>
        <p:spPr/>
        <p:txBody>
          <a:bodyPr>
            <a:normAutofit/>
          </a:bodyPr>
          <a:lstStyle/>
          <a:p>
            <a:r>
              <a:rPr lang="en-US" sz="2800" dirty="0">
                <a:latin typeface="Calibri" pitchFamily="34" charset="0"/>
                <a:cs typeface="Calibri" pitchFamily="34" charset="0"/>
              </a:rPr>
              <a:t>You are a professional working with either Sam or Cameron.</a:t>
            </a:r>
          </a:p>
          <a:p>
            <a:r>
              <a:rPr lang="en-US" sz="2800" dirty="0">
                <a:latin typeface="Calibri" pitchFamily="34" charset="0"/>
                <a:cs typeface="Calibri" pitchFamily="34" charset="0"/>
              </a:rPr>
              <a:t>Your task – help your client identify at least one non-material need.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62000"/>
          </a:xfrm>
        </p:spPr>
        <p:txBody>
          <a:bodyPr/>
          <a:lstStyle/>
          <a:p>
            <a:pPr algn="ctr"/>
            <a:r>
              <a:rPr lang="en-US" sz="4000" dirty="0">
                <a:solidFill>
                  <a:srgbClr val="FDFFAD"/>
                </a:solidFill>
                <a:effectLst>
                  <a:outerShdw blurRad="50800" dist="38100" dir="2700000" algn="tl" rotWithShape="0">
                    <a:prstClr val="black">
                      <a:alpha val="40000"/>
                    </a:prstClr>
                  </a:outerShdw>
                </a:effectLst>
              </a:rPr>
              <a:t>Team Meeting</a:t>
            </a:r>
            <a:endParaRPr lang="en-US" sz="4000" dirty="0"/>
          </a:p>
        </p:txBody>
      </p:sp>
      <p:sp>
        <p:nvSpPr>
          <p:cNvPr id="3" name="Content Placeholder 2"/>
          <p:cNvSpPr>
            <a:spLocks noGrp="1"/>
          </p:cNvSpPr>
          <p:nvPr>
            <p:ph idx="1"/>
          </p:nvPr>
        </p:nvSpPr>
        <p:spPr>
          <a:xfrm>
            <a:off x="457200" y="1828800"/>
            <a:ext cx="8229599" cy="4208930"/>
          </a:xfrm>
        </p:spPr>
        <p:txBody>
          <a:bodyPr>
            <a:normAutofit/>
          </a:bodyPr>
          <a:lstStyle/>
          <a:p>
            <a:r>
              <a:rPr lang="en-US" sz="2800" dirty="0">
                <a:latin typeface="Calibri" pitchFamily="34" charset="0"/>
                <a:cs typeface="Calibri" pitchFamily="34" charset="0"/>
              </a:rPr>
              <a:t>A team meeting of the professionals has been called. Agenda: How will we choreograph the next meeting to facilitate the non-material needs conversation between Sam and Cameron?</a:t>
            </a:r>
          </a:p>
          <a:p>
            <a:r>
              <a:rPr lang="en-US" sz="2800" dirty="0">
                <a:latin typeface="Calibri" pitchFamily="34" charset="0"/>
                <a:cs typeface="Calibri" pitchFamily="34" charset="0"/>
              </a:rPr>
              <a:t>Be specific: Who will be at the meeting? Why these professionals? How will you prepare the clients? What do you hope to achieve?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199" cy="685800"/>
          </a:xfrm>
        </p:spPr>
        <p:txBody>
          <a:bodyPr/>
          <a:lstStyle/>
          <a:p>
            <a:pPr algn="ctr"/>
            <a:r>
              <a:rPr lang="en-US" dirty="0">
                <a:solidFill>
                  <a:srgbClr val="FDFFAD"/>
                </a:solidFill>
                <a:effectLst>
                  <a:outerShdw blurRad="50800" dist="38100" dir="2700000" algn="tl" rotWithShape="0">
                    <a:prstClr val="black">
                      <a:alpha val="40000"/>
                    </a:prstClr>
                  </a:outerShdw>
                </a:effectLst>
              </a:rPr>
              <a:t>Negotiating Approaches</a:t>
            </a:r>
            <a:endParaRPr lang="en-US" dirty="0"/>
          </a:p>
        </p:txBody>
      </p:sp>
      <p:sp>
        <p:nvSpPr>
          <p:cNvPr id="3" name="Content Placeholder 2"/>
          <p:cNvSpPr>
            <a:spLocks noGrp="1"/>
          </p:cNvSpPr>
          <p:nvPr>
            <p:ph idx="1"/>
          </p:nvPr>
        </p:nvSpPr>
        <p:spPr>
          <a:xfrm>
            <a:off x="381000" y="1219200"/>
            <a:ext cx="8610600" cy="5638800"/>
          </a:xfrm>
        </p:spPr>
        <p:txBody>
          <a:bodyPr>
            <a:normAutofit/>
          </a:bodyPr>
          <a:lstStyle/>
          <a:p>
            <a:r>
              <a:rPr lang="en-US" sz="2400" b="1" dirty="0">
                <a:latin typeface="Calibri" pitchFamily="34" charset="0"/>
                <a:cs typeface="Calibri" pitchFamily="34" charset="0"/>
              </a:rPr>
              <a:t>Power based</a:t>
            </a:r>
            <a:r>
              <a:rPr lang="en-US" sz="2400" dirty="0">
                <a:latin typeface="Calibri" pitchFamily="34" charset="0"/>
                <a:cs typeface="Calibri" pitchFamily="34" charset="0"/>
              </a:rPr>
              <a:t>:  recognizes that those with power may be able to force the result they want.</a:t>
            </a:r>
          </a:p>
          <a:p>
            <a:r>
              <a:rPr lang="en-US" sz="2400" b="1" dirty="0">
                <a:latin typeface="Calibri" pitchFamily="34" charset="0"/>
                <a:cs typeface="Calibri" pitchFamily="34" charset="0"/>
              </a:rPr>
              <a:t>Rights based</a:t>
            </a:r>
            <a:r>
              <a:rPr lang="en-US" sz="2400" dirty="0">
                <a:latin typeface="Calibri" pitchFamily="34" charset="0"/>
                <a:cs typeface="Calibri" pitchFamily="34" charset="0"/>
              </a:rPr>
              <a:t>: recognizes mutual constraint by the rule of law.</a:t>
            </a:r>
          </a:p>
          <a:p>
            <a:r>
              <a:rPr lang="en-US" sz="2400" b="1" dirty="0">
                <a:latin typeface="Calibri" pitchFamily="34" charset="0"/>
                <a:cs typeface="Calibri" pitchFamily="34" charset="0"/>
              </a:rPr>
              <a:t>Interest-based</a:t>
            </a:r>
            <a:r>
              <a:rPr lang="en-US" sz="2400" dirty="0">
                <a:latin typeface="Calibri" pitchFamily="34" charset="0"/>
                <a:cs typeface="Calibri" pitchFamily="34" charset="0"/>
              </a:rPr>
              <a:t>: recognizes the value of considering interests underlying positions.</a:t>
            </a:r>
          </a:p>
          <a:p>
            <a:r>
              <a:rPr lang="en-US" sz="2400" b="1" dirty="0">
                <a:latin typeface="Calibri" pitchFamily="34" charset="0"/>
                <a:cs typeface="Calibri" pitchFamily="34" charset="0"/>
              </a:rPr>
              <a:t>Post-Interest-based</a:t>
            </a:r>
            <a:r>
              <a:rPr lang="en-US" sz="2400" dirty="0">
                <a:latin typeface="Calibri" pitchFamily="34" charset="0"/>
                <a:cs typeface="Calibri" pitchFamily="34" charset="0"/>
              </a:rPr>
              <a:t>: recognition of value of relationships, feelings and needs of disputing parties, as well as interests.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599" cy="838200"/>
          </a:xfrm>
        </p:spPr>
        <p:txBody>
          <a:bodyPr/>
          <a:lstStyle/>
          <a:p>
            <a:pPr algn="ctr"/>
            <a:r>
              <a:rPr lang="en-US" sz="4000" dirty="0">
                <a:solidFill>
                  <a:srgbClr val="FDFFAD"/>
                </a:solidFill>
                <a:effectLst>
                  <a:outerShdw blurRad="50800" dist="38100" dir="2700000" algn="tl" rotWithShape="0">
                    <a:prstClr val="black">
                      <a:alpha val="40000"/>
                    </a:prstClr>
                  </a:outerShdw>
                </a:effectLst>
              </a:rPr>
              <a:t>Preparing With Sam or Cameron</a:t>
            </a:r>
            <a:endParaRPr lang="en-US" sz="4000" dirty="0"/>
          </a:p>
        </p:txBody>
      </p:sp>
      <p:sp>
        <p:nvSpPr>
          <p:cNvPr id="3" name="Content Placeholder 2"/>
          <p:cNvSpPr>
            <a:spLocks noGrp="1"/>
          </p:cNvSpPr>
          <p:nvPr>
            <p:ph idx="1"/>
          </p:nvPr>
        </p:nvSpPr>
        <p:spPr>
          <a:xfrm>
            <a:off x="533400" y="1828800"/>
            <a:ext cx="8153399" cy="4208930"/>
          </a:xfrm>
        </p:spPr>
        <p:txBody>
          <a:bodyPr>
            <a:normAutofit/>
          </a:bodyPr>
          <a:lstStyle/>
          <a:p>
            <a:r>
              <a:rPr lang="en-US" sz="2800" dirty="0">
                <a:latin typeface="Calibri" pitchFamily="34" charset="0"/>
                <a:cs typeface="Calibri" pitchFamily="34" charset="0"/>
              </a:rPr>
              <a:t>Have a pre-meeting with your client (Sam or Cameron) to prepare for the four way (or five way or six way)</a:t>
            </a:r>
          </a:p>
          <a:p>
            <a:r>
              <a:rPr lang="en-US" sz="2800" dirty="0">
                <a:latin typeface="Calibri" pitchFamily="34" charset="0"/>
                <a:cs typeface="Calibri" pitchFamily="34" charset="0"/>
              </a:rPr>
              <a:t>You can prepare with 1 or 2 professionals and the client. </a:t>
            </a:r>
          </a:p>
          <a:p>
            <a:r>
              <a:rPr lang="en-US" sz="2800" dirty="0">
                <a:latin typeface="Calibri" pitchFamily="34" charset="0"/>
                <a:cs typeface="Calibri" pitchFamily="34" charset="0"/>
              </a:rPr>
              <a:t>Others observe.</a:t>
            </a:r>
          </a:p>
          <a:p>
            <a:r>
              <a:rPr lang="en-US" sz="2800" dirty="0">
                <a:latin typeface="Calibri" pitchFamily="34" charset="0"/>
                <a:cs typeface="Calibri" pitchFamily="34" charset="0"/>
              </a:rPr>
              <a:t>Feedback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799" cy="838200"/>
          </a:xfrm>
        </p:spPr>
        <p:txBody>
          <a:bodyPr/>
          <a:lstStyle/>
          <a:p>
            <a:pPr algn="ctr"/>
            <a:r>
              <a:rPr lang="en-US" sz="4000" dirty="0">
                <a:solidFill>
                  <a:srgbClr val="FDFFAD"/>
                </a:solidFill>
                <a:effectLst>
                  <a:outerShdw blurRad="50800" dist="38100" dir="2700000" algn="tl" rotWithShape="0">
                    <a:prstClr val="black">
                      <a:alpha val="40000"/>
                    </a:prstClr>
                  </a:outerShdw>
                </a:effectLst>
              </a:rPr>
              <a:t>The Big Meeting</a:t>
            </a:r>
            <a:endParaRPr lang="en-US" sz="4000" dirty="0"/>
          </a:p>
        </p:txBody>
      </p:sp>
      <p:sp>
        <p:nvSpPr>
          <p:cNvPr id="3" name="Content Placeholder 2"/>
          <p:cNvSpPr>
            <a:spLocks noGrp="1"/>
          </p:cNvSpPr>
          <p:nvPr>
            <p:ph idx="1"/>
          </p:nvPr>
        </p:nvSpPr>
        <p:spPr>
          <a:xfrm>
            <a:off x="457200" y="1828800"/>
            <a:ext cx="8229599" cy="4208930"/>
          </a:xfrm>
        </p:spPr>
        <p:txBody>
          <a:bodyPr/>
          <a:lstStyle/>
          <a:p>
            <a:r>
              <a:rPr lang="en-US" sz="2800" dirty="0">
                <a:latin typeface="Calibri" pitchFamily="34" charset="0"/>
                <a:cs typeface="Calibri" pitchFamily="34" charset="0"/>
              </a:rPr>
              <a:t>You’ve discovered your client’s non-material needs.</a:t>
            </a:r>
          </a:p>
          <a:p>
            <a:r>
              <a:rPr lang="en-US" sz="2800" dirty="0">
                <a:latin typeface="Calibri" pitchFamily="34" charset="0"/>
                <a:cs typeface="Calibri" pitchFamily="34" charset="0"/>
              </a:rPr>
              <a:t>The professionals have had a team meeting and prepared for the “Big Meeting”</a:t>
            </a:r>
          </a:p>
          <a:p>
            <a:r>
              <a:rPr lang="en-US" sz="2800" dirty="0">
                <a:latin typeface="Calibri" pitchFamily="34" charset="0"/>
                <a:cs typeface="Calibri" pitchFamily="34" charset="0"/>
              </a:rPr>
              <a:t>You have gone back and prepared with your client.</a:t>
            </a:r>
          </a:p>
          <a:p>
            <a:r>
              <a:rPr lang="en-US" sz="2800" dirty="0">
                <a:latin typeface="Calibri" pitchFamily="34" charset="0"/>
                <a:cs typeface="Calibri" pitchFamily="34" charset="0"/>
              </a:rPr>
              <a:t>Time for the meeting – this can be a four way, five way, or 6 way meeting.</a:t>
            </a:r>
          </a:p>
          <a:p>
            <a:r>
              <a:rPr lang="en-US" sz="2800" dirty="0">
                <a:latin typeface="Calibri" pitchFamily="34" charset="0"/>
                <a:cs typeface="Calibri" pitchFamily="34" charset="0"/>
              </a:rPr>
              <a:t>Large group debrief.</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762000"/>
          </a:xfrm>
        </p:spPr>
        <p:txBody>
          <a:bodyPr/>
          <a:lstStyle/>
          <a:p>
            <a:pPr algn="ctr"/>
            <a:r>
              <a:rPr lang="en-US" sz="4000" dirty="0">
                <a:solidFill>
                  <a:srgbClr val="FDFFAD"/>
                </a:solidFill>
                <a:effectLst>
                  <a:outerShdw blurRad="50800" dist="38100" dir="2700000" algn="tl" rotWithShape="0">
                    <a:prstClr val="black">
                      <a:alpha val="40000"/>
                    </a:prstClr>
                  </a:outerShdw>
                </a:effectLst>
              </a:rPr>
              <a:t>Process Design</a:t>
            </a:r>
            <a:endParaRPr lang="en-US" sz="4000" dirty="0"/>
          </a:p>
        </p:txBody>
      </p:sp>
      <p:sp>
        <p:nvSpPr>
          <p:cNvPr id="3" name="Content Placeholder 2"/>
          <p:cNvSpPr>
            <a:spLocks noGrp="1"/>
          </p:cNvSpPr>
          <p:nvPr>
            <p:ph idx="1"/>
          </p:nvPr>
        </p:nvSpPr>
        <p:spPr>
          <a:xfrm>
            <a:off x="457200" y="1447800"/>
            <a:ext cx="8229599" cy="4953000"/>
          </a:xfrm>
        </p:spPr>
        <p:txBody>
          <a:bodyPr>
            <a:normAutofit/>
          </a:bodyPr>
          <a:lstStyle/>
          <a:p>
            <a:r>
              <a:rPr lang="en-US" sz="2600" dirty="0">
                <a:latin typeface="Calibri" pitchFamily="34" charset="0"/>
                <a:cs typeface="Calibri" pitchFamily="34" charset="0"/>
              </a:rPr>
              <a:t>How do we design processes to build dignity by meeting non-material needs?</a:t>
            </a:r>
          </a:p>
          <a:p>
            <a:r>
              <a:rPr lang="en-US" sz="2600" dirty="0">
                <a:latin typeface="Calibri" pitchFamily="34" charset="0"/>
                <a:cs typeface="Calibri" pitchFamily="34" charset="0"/>
              </a:rPr>
              <a:t>The process should be specifically designed to enable the parties to identify and understand each other’s needs and to take the two sets of needs simultaneously into account as they work on the shape of an overall solution.</a:t>
            </a:r>
          </a:p>
          <a:p>
            <a:r>
              <a:rPr lang="en-US" sz="2600" dirty="0">
                <a:latin typeface="Calibri" pitchFamily="34" charset="0"/>
                <a:cs typeface="Calibri" pitchFamily="34" charset="0"/>
              </a:rPr>
              <a:t>“Participants are encouraged to talk to each other . . . and to listen to each other – not in order to discover the weaknesses in the other’s argument, but in order to penetrate the other’s perceptive.”  -- Herbert C. </a:t>
            </a:r>
            <a:r>
              <a:rPr lang="en-US" sz="2600" dirty="0" err="1">
                <a:latin typeface="Calibri" pitchFamily="34" charset="0"/>
                <a:cs typeface="Calibri" pitchFamily="34" charset="0"/>
              </a:rPr>
              <a:t>Kelman</a:t>
            </a:r>
            <a:endParaRPr lang="en-US" sz="2600" dirty="0">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38200"/>
          </a:xfrm>
        </p:spPr>
        <p:txBody>
          <a:bodyPr/>
          <a:lstStyle/>
          <a:p>
            <a:pPr algn="ctr"/>
            <a:r>
              <a:rPr lang="en-US" sz="4000" dirty="0">
                <a:solidFill>
                  <a:srgbClr val="FDFFAD"/>
                </a:solidFill>
                <a:effectLst>
                  <a:outerShdw blurRad="50800" dist="38100" dir="2700000" algn="tl" rotWithShape="0">
                    <a:prstClr val="black">
                      <a:alpha val="40000"/>
                    </a:prstClr>
                  </a:outerShdw>
                </a:effectLst>
              </a:rPr>
              <a:t>Process Design</a:t>
            </a:r>
            <a:endParaRPr lang="en-US" sz="4000" dirty="0"/>
          </a:p>
        </p:txBody>
      </p:sp>
      <p:sp>
        <p:nvSpPr>
          <p:cNvPr id="3" name="Content Placeholder 2"/>
          <p:cNvSpPr>
            <a:spLocks noGrp="1"/>
          </p:cNvSpPr>
          <p:nvPr>
            <p:ph idx="1"/>
          </p:nvPr>
        </p:nvSpPr>
        <p:spPr>
          <a:xfrm>
            <a:off x="533400" y="1524000"/>
            <a:ext cx="8153399" cy="4953000"/>
          </a:xfrm>
        </p:spPr>
        <p:txBody>
          <a:bodyPr/>
          <a:lstStyle/>
          <a:p>
            <a:r>
              <a:rPr lang="en-US" sz="2400" dirty="0">
                <a:latin typeface="Calibri" pitchFamily="34" charset="0"/>
                <a:cs typeface="Calibri" pitchFamily="34" charset="0"/>
              </a:rPr>
              <a:t>Process for Collaborative Professional Teams</a:t>
            </a:r>
          </a:p>
          <a:p>
            <a:r>
              <a:rPr lang="en-US" sz="2400" dirty="0">
                <a:latin typeface="Calibri" pitchFamily="34" charset="0"/>
                <a:cs typeface="Calibri" pitchFamily="34" charset="0"/>
              </a:rPr>
              <a:t>Process for Mediations</a:t>
            </a:r>
          </a:p>
          <a:p>
            <a:r>
              <a:rPr lang="en-US" sz="2400" dirty="0">
                <a:latin typeface="Calibri" pitchFamily="34" charset="0"/>
                <a:cs typeface="Calibri" pitchFamily="34" charset="0"/>
              </a:rPr>
              <a:t>Process for Practice Groups</a:t>
            </a:r>
          </a:p>
          <a:p>
            <a:r>
              <a:rPr lang="en-US" sz="2400" dirty="0">
                <a:latin typeface="Calibri" pitchFamily="34" charset="0"/>
                <a:cs typeface="Calibri" pitchFamily="34" charset="0"/>
              </a:rPr>
              <a:t>What if someone’s non-material needs can’t be met? How do we design process for that?</a:t>
            </a:r>
          </a:p>
          <a:p>
            <a:r>
              <a:rPr lang="en-US" sz="2400" dirty="0">
                <a:latin typeface="Calibri" pitchFamily="34" charset="0"/>
                <a:cs typeface="Calibri" pitchFamily="34" charset="0"/>
              </a:rPr>
              <a:t>How do we design a process that can help the parties move on to a more functional co-parenting relationship?</a:t>
            </a:r>
          </a:p>
          <a:p>
            <a:r>
              <a:rPr lang="en-US" sz="2400" dirty="0">
                <a:latin typeface="Calibri" pitchFamily="34" charset="0"/>
                <a:cs typeface="Calibri" pitchFamily="34" charset="0"/>
              </a:rPr>
              <a:t>And…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38200"/>
          </a:xfrm>
        </p:spPr>
        <p:txBody>
          <a:bodyPr/>
          <a:lstStyle/>
          <a:p>
            <a:pPr algn="ctr"/>
            <a:r>
              <a:rPr lang="en-US" sz="4000" dirty="0">
                <a:solidFill>
                  <a:srgbClr val="FDFFAD"/>
                </a:solidFill>
                <a:effectLst>
                  <a:outerShdw blurRad="50800" dist="38100" dir="2700000" algn="tl" rotWithShape="0">
                    <a:prstClr val="black">
                      <a:alpha val="40000"/>
                    </a:prstClr>
                  </a:outerShdw>
                </a:effectLst>
              </a:rPr>
              <a:t>Taking it Home</a:t>
            </a:r>
            <a:endParaRPr lang="en-US" sz="4000" dirty="0"/>
          </a:p>
        </p:txBody>
      </p:sp>
      <p:pic>
        <p:nvPicPr>
          <p:cNvPr id="4" name="Picture 3"/>
          <p:cNvPicPr>
            <a:picLocks noChangeAspect="1"/>
          </p:cNvPicPr>
          <p:nvPr/>
        </p:nvPicPr>
        <p:blipFill>
          <a:blip r:embed="rId2" cstate="print"/>
          <a:stretch>
            <a:fillRect/>
          </a:stretch>
        </p:blipFill>
        <p:spPr>
          <a:xfrm>
            <a:off x="2667000" y="2286000"/>
            <a:ext cx="4114800" cy="3492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p:spPr>
        <p:txBody>
          <a:bodyPr/>
          <a:lstStyle/>
          <a:p>
            <a:pPr algn="ctr"/>
            <a:r>
              <a:rPr lang="en-US" sz="3600" dirty="0">
                <a:solidFill>
                  <a:srgbClr val="FDFFAD"/>
                </a:solidFill>
                <a:effectLst>
                  <a:outerShdw blurRad="50800" dist="38100" dir="2700000" algn="tl" rotWithShape="0">
                    <a:srgbClr val="000000">
                      <a:alpha val="43000"/>
                    </a:srgbClr>
                  </a:outerShdw>
                </a:effectLst>
              </a:rPr>
              <a:t>Interest-Based Negotiation</a:t>
            </a:r>
            <a:endParaRPr lang="en-US" sz="3600" dirty="0"/>
          </a:p>
        </p:txBody>
      </p:sp>
      <p:sp>
        <p:nvSpPr>
          <p:cNvPr id="3" name="Content Placeholder 2"/>
          <p:cNvSpPr>
            <a:spLocks noGrp="1"/>
          </p:cNvSpPr>
          <p:nvPr>
            <p:ph sz="half" idx="1"/>
          </p:nvPr>
        </p:nvSpPr>
        <p:spPr>
          <a:xfrm>
            <a:off x="2514600" y="1752600"/>
            <a:ext cx="6324600" cy="4800600"/>
          </a:xfrm>
        </p:spPr>
        <p:txBody>
          <a:bodyPr>
            <a:normAutofit/>
          </a:bodyPr>
          <a:lstStyle/>
          <a:p>
            <a:pPr lvl="2"/>
            <a:r>
              <a:rPr lang="en-US" sz="2600" dirty="0">
                <a:latin typeface="Calibri" pitchFamily="34" charset="0"/>
                <a:cs typeface="Calibri" pitchFamily="34" charset="0"/>
              </a:rPr>
              <a:t>The current gold standard in the collaborative world is </a:t>
            </a:r>
            <a:r>
              <a:rPr lang="en-US" sz="2600" i="1" dirty="0">
                <a:latin typeface="Calibri" pitchFamily="34" charset="0"/>
                <a:cs typeface="Calibri" pitchFamily="34" charset="0"/>
              </a:rPr>
              <a:t>interest-based negotiation</a:t>
            </a:r>
            <a:r>
              <a:rPr lang="en-US" sz="2600" dirty="0">
                <a:latin typeface="Calibri" pitchFamily="34" charset="0"/>
                <a:cs typeface="Calibri" pitchFamily="34" charset="0"/>
              </a:rPr>
              <a:t>.</a:t>
            </a:r>
          </a:p>
          <a:p>
            <a:pPr lvl="2"/>
            <a:r>
              <a:rPr lang="en-US" sz="2600" dirty="0">
                <a:latin typeface="Calibri" pitchFamily="34" charset="0"/>
                <a:cs typeface="Calibri" pitchFamily="34" charset="0"/>
              </a:rPr>
              <a:t>One problem with interest-based negotiation is that it tends to define interests solely as </a:t>
            </a:r>
            <a:r>
              <a:rPr lang="en-US" sz="2600" i="1" dirty="0">
                <a:latin typeface="Calibri" pitchFamily="34" charset="0"/>
                <a:cs typeface="Calibri" pitchFamily="34" charset="0"/>
              </a:rPr>
              <a:t>material</a:t>
            </a:r>
            <a:r>
              <a:rPr lang="en-US" sz="2600" dirty="0">
                <a:latin typeface="Calibri" pitchFamily="34" charset="0"/>
                <a:cs typeface="Calibri" pitchFamily="34" charset="0"/>
              </a:rPr>
              <a:t> interests.</a:t>
            </a:r>
          </a:p>
        </p:txBody>
      </p:sp>
      <p:pic>
        <p:nvPicPr>
          <p:cNvPr id="5" name="Content Placeholder 4" descr="change.jpg"/>
          <p:cNvPicPr>
            <a:picLocks noGrp="1" noChangeAspect="1"/>
          </p:cNvPicPr>
          <p:nvPr>
            <p:ph sz="half" idx="2"/>
          </p:nvPr>
        </p:nvPicPr>
        <p:blipFill>
          <a:blip r:embed="rId2" cstate="print"/>
          <a:stretch>
            <a:fillRect/>
          </a:stretch>
        </p:blipFill>
        <p:spPr>
          <a:xfrm>
            <a:off x="304800" y="1676400"/>
            <a:ext cx="2862705" cy="1905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399" cy="1044388"/>
          </a:xfrm>
        </p:spPr>
        <p:txBody>
          <a:bodyPr/>
          <a:lstStyle/>
          <a:p>
            <a:pPr algn="ctr"/>
            <a:br>
              <a:rPr lang="en-US" dirty="0">
                <a:solidFill>
                  <a:srgbClr val="FDFFAD"/>
                </a:solidFill>
                <a:effectLst>
                  <a:outerShdw blurRad="50800" dist="38100" dir="2700000" algn="tl" rotWithShape="0">
                    <a:prstClr val="black">
                      <a:alpha val="40000"/>
                    </a:prstClr>
                  </a:outerShdw>
                </a:effectLst>
                <a:cs typeface="Trebuchet MS"/>
              </a:rPr>
            </a:br>
            <a:r>
              <a:rPr lang="en-US" dirty="0">
                <a:solidFill>
                  <a:srgbClr val="FDFFAD"/>
                </a:solidFill>
                <a:effectLst>
                  <a:outerShdw blurRad="50800" dist="38100" dir="2700000" algn="tl" rotWithShape="0">
                    <a:prstClr val="black">
                      <a:alpha val="40000"/>
                    </a:prstClr>
                  </a:outerShdw>
                </a:effectLst>
                <a:cs typeface="Trebuchet MS"/>
              </a:rPr>
              <a:t>Positions, Interests, Values and</a:t>
            </a:r>
            <a:br>
              <a:rPr lang="en-US" dirty="0">
                <a:solidFill>
                  <a:srgbClr val="FDFFAD"/>
                </a:solidFill>
                <a:effectLst>
                  <a:outerShdw blurRad="50800" dist="38100" dir="2700000" algn="tl" rotWithShape="0">
                    <a:prstClr val="black">
                      <a:alpha val="40000"/>
                    </a:prstClr>
                  </a:outerShdw>
                </a:effectLst>
                <a:cs typeface="Trebuchet MS"/>
              </a:rPr>
            </a:br>
            <a:r>
              <a:rPr lang="en-US" dirty="0">
                <a:solidFill>
                  <a:srgbClr val="FDFFAD"/>
                </a:solidFill>
                <a:effectLst>
                  <a:outerShdw blurRad="50800" dist="38100" dir="2700000" algn="tl" rotWithShape="0">
                    <a:prstClr val="black">
                      <a:alpha val="40000"/>
                    </a:prstClr>
                  </a:outerShdw>
                </a:effectLst>
                <a:cs typeface="Trebuchet MS"/>
              </a:rPr>
              <a:t> Non-Material Needs</a:t>
            </a:r>
            <a:endParaRPr lang="en-US" dirty="0"/>
          </a:p>
        </p:txBody>
      </p:sp>
      <p:sp>
        <p:nvSpPr>
          <p:cNvPr id="3" name="Content Placeholder 2"/>
          <p:cNvSpPr>
            <a:spLocks noGrp="1"/>
          </p:cNvSpPr>
          <p:nvPr>
            <p:ph idx="1"/>
          </p:nvPr>
        </p:nvSpPr>
        <p:spPr>
          <a:xfrm>
            <a:off x="381000" y="1447800"/>
            <a:ext cx="8381999" cy="5105400"/>
          </a:xfrm>
        </p:spPr>
        <p:txBody>
          <a:bodyPr>
            <a:normAutofit/>
          </a:bodyPr>
          <a:lstStyle/>
          <a:p>
            <a:pPr>
              <a:buNone/>
            </a:pPr>
            <a:endParaRPr lang="en-US" dirty="0"/>
          </a:p>
          <a:p>
            <a:pPr>
              <a:buNone/>
            </a:pPr>
            <a:r>
              <a:rPr lang="en-US" dirty="0"/>
              <a:t>				</a:t>
            </a:r>
            <a:r>
              <a:rPr lang="en-US" sz="2600" b="1" dirty="0">
                <a:latin typeface="Calibri" pitchFamily="34" charset="0"/>
                <a:cs typeface="Calibri" pitchFamily="34" charset="0"/>
              </a:rPr>
              <a:t>Position</a:t>
            </a:r>
            <a:r>
              <a:rPr lang="en-US" sz="2600" dirty="0">
                <a:latin typeface="Calibri" pitchFamily="34" charset="0"/>
                <a:cs typeface="Calibri" pitchFamily="34" charset="0"/>
              </a:rPr>
              <a:t>	</a:t>
            </a:r>
            <a:endParaRPr lang="en-US" sz="2400" dirty="0">
              <a:latin typeface="Calibri" pitchFamily="34" charset="0"/>
              <a:cs typeface="Calibri" pitchFamily="34" charset="0"/>
            </a:endParaRPr>
          </a:p>
          <a:p>
            <a:pPr lvl="1">
              <a:buNone/>
            </a:pPr>
            <a:r>
              <a:rPr lang="en-US" sz="2400" dirty="0">
                <a:latin typeface="Calibri" pitchFamily="34" charset="0"/>
                <a:cs typeface="Calibri" pitchFamily="34" charset="0"/>
              </a:rPr>
              <a:t>				     ↕</a:t>
            </a:r>
          </a:p>
          <a:p>
            <a:pPr lvl="1">
              <a:buNone/>
            </a:pPr>
            <a:r>
              <a:rPr lang="en-US" sz="2400" dirty="0">
                <a:latin typeface="Calibri" pitchFamily="34" charset="0"/>
                <a:cs typeface="Calibri" pitchFamily="34" charset="0"/>
              </a:rPr>
              <a:t>				</a:t>
            </a:r>
            <a:r>
              <a:rPr lang="en-US" sz="2600" b="1" dirty="0">
                <a:latin typeface="Calibri" pitchFamily="34" charset="0"/>
                <a:cs typeface="Calibri" pitchFamily="34" charset="0"/>
              </a:rPr>
              <a:t>Interest</a:t>
            </a:r>
            <a:r>
              <a:rPr lang="en-US" sz="2600" dirty="0">
                <a:latin typeface="Calibri" pitchFamily="34" charset="0"/>
                <a:cs typeface="Calibri" pitchFamily="34" charset="0"/>
              </a:rPr>
              <a:t>	</a:t>
            </a:r>
            <a:endParaRPr lang="en-US" sz="2400" dirty="0">
              <a:latin typeface="Calibri" pitchFamily="34" charset="0"/>
              <a:cs typeface="Calibri" pitchFamily="34" charset="0"/>
            </a:endParaRPr>
          </a:p>
          <a:p>
            <a:pPr lvl="1">
              <a:buNone/>
            </a:pPr>
            <a:r>
              <a:rPr lang="en-US" sz="2400" dirty="0">
                <a:latin typeface="Calibri" pitchFamily="34" charset="0"/>
                <a:cs typeface="Calibri" pitchFamily="34" charset="0"/>
              </a:rPr>
              <a:t>				     ↕</a:t>
            </a:r>
          </a:p>
          <a:p>
            <a:pPr lvl="1">
              <a:buNone/>
            </a:pPr>
            <a:r>
              <a:rPr lang="en-US" sz="2400" dirty="0">
                <a:latin typeface="Calibri" pitchFamily="34" charset="0"/>
                <a:cs typeface="Calibri" pitchFamily="34" charset="0"/>
              </a:rPr>
              <a:t>				</a:t>
            </a:r>
            <a:r>
              <a:rPr lang="en-US" sz="2600" b="1" dirty="0">
                <a:latin typeface="Calibri" pitchFamily="34" charset="0"/>
                <a:cs typeface="Calibri" pitchFamily="34" charset="0"/>
              </a:rPr>
              <a:t>Value</a:t>
            </a:r>
          </a:p>
          <a:p>
            <a:pPr lvl="1">
              <a:buNone/>
            </a:pPr>
            <a:r>
              <a:rPr lang="en-US" sz="2400" dirty="0">
                <a:latin typeface="Calibri" pitchFamily="34" charset="0"/>
                <a:cs typeface="Calibri" pitchFamily="34" charset="0"/>
              </a:rPr>
              <a:t>				     ↕</a:t>
            </a:r>
          </a:p>
          <a:p>
            <a:pPr lvl="1">
              <a:buNone/>
            </a:pPr>
            <a:r>
              <a:rPr lang="en-US" sz="2400" dirty="0">
                <a:latin typeface="Calibri" pitchFamily="34" charset="0"/>
                <a:cs typeface="Calibri" pitchFamily="34" charset="0"/>
              </a:rPr>
              <a:t>				</a:t>
            </a:r>
            <a:r>
              <a:rPr lang="en-US" sz="2600" b="1" dirty="0">
                <a:latin typeface="Calibri" pitchFamily="34" charset="0"/>
                <a:cs typeface="Calibri" pitchFamily="34" charset="0"/>
              </a:rPr>
              <a:t>Non-Material Need</a:t>
            </a:r>
            <a:r>
              <a:rPr lang="en-US" sz="2600" dirty="0">
                <a:latin typeface="Calibri" pitchFamily="34" charset="0"/>
                <a:cs typeface="Calibri" pitchFamily="34" charset="0"/>
              </a:rPr>
              <a:t>	</a:t>
            </a:r>
            <a:endParaRPr lang="en-US" sz="2400"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799" cy="762000"/>
          </a:xfrm>
        </p:spPr>
        <p:txBody>
          <a:bodyPr/>
          <a:lstStyle/>
          <a:p>
            <a:pPr algn="ctr"/>
            <a:r>
              <a:rPr lang="en-US" sz="4000" dirty="0">
                <a:solidFill>
                  <a:srgbClr val="FDFFAD"/>
                </a:solidFill>
                <a:effectLst>
                  <a:outerShdw blurRad="50800" dist="38100" dir="2700000" algn="tl" rotWithShape="0">
                    <a:prstClr val="black">
                      <a:alpha val="40000"/>
                    </a:prstClr>
                  </a:outerShdw>
                </a:effectLst>
              </a:rPr>
              <a:t>Why do Non-Material Needs Matter?</a:t>
            </a:r>
            <a:endParaRPr lang="en-US" sz="4000" dirty="0"/>
          </a:p>
        </p:txBody>
      </p:sp>
      <p:sp>
        <p:nvSpPr>
          <p:cNvPr id="3" name="Content Placeholder 2"/>
          <p:cNvSpPr>
            <a:spLocks noGrp="1"/>
          </p:cNvSpPr>
          <p:nvPr>
            <p:ph idx="1"/>
          </p:nvPr>
        </p:nvSpPr>
        <p:spPr>
          <a:xfrm>
            <a:off x="457200" y="1295400"/>
            <a:ext cx="8305799" cy="5257800"/>
          </a:xfrm>
        </p:spPr>
        <p:txBody>
          <a:bodyPr>
            <a:normAutofit/>
          </a:bodyPr>
          <a:lstStyle/>
          <a:p>
            <a:r>
              <a:rPr lang="en-US" sz="2400" dirty="0">
                <a:latin typeface="Calibri" pitchFamily="34" charset="0"/>
                <a:cs typeface="Calibri" pitchFamily="34" charset="0"/>
              </a:rPr>
              <a:t>The failure to meaningfully address the parties’ non-material needs is one of the primary causes of conflict and impasse. </a:t>
            </a:r>
          </a:p>
          <a:p>
            <a:r>
              <a:rPr lang="en-US" sz="2400" dirty="0">
                <a:latin typeface="Calibri" pitchFamily="34" charset="0"/>
                <a:cs typeface="Calibri" pitchFamily="34" charset="0"/>
              </a:rPr>
              <a:t>Declared aims are not always the real aims, and some motivations are probably not consciously recognized.</a:t>
            </a:r>
          </a:p>
          <a:p>
            <a:r>
              <a:rPr lang="en-US" sz="2400" dirty="0">
                <a:latin typeface="Calibri" pitchFamily="34" charset="0"/>
                <a:cs typeface="Calibri" pitchFamily="34" charset="0"/>
              </a:rPr>
              <a:t>People </a:t>
            </a:r>
            <a:r>
              <a:rPr lang="en-US" sz="2400" i="1" dirty="0">
                <a:latin typeface="Calibri" pitchFamily="34" charset="0"/>
                <a:cs typeface="Calibri" pitchFamily="34" charset="0"/>
              </a:rPr>
              <a:t>must</a:t>
            </a:r>
            <a:r>
              <a:rPr lang="en-US" sz="2400" dirty="0">
                <a:latin typeface="Calibri" pitchFamily="34" charset="0"/>
                <a:cs typeface="Calibri" pitchFamily="34" charset="0"/>
              </a:rPr>
              <a:t> have their non-material needs met, and will often fight or even die in order to have these needs met.</a:t>
            </a:r>
          </a:p>
          <a:p>
            <a:r>
              <a:rPr lang="en-US" sz="2400" dirty="0">
                <a:latin typeface="Calibri" pitchFamily="34" charset="0"/>
                <a:cs typeface="Calibri" pitchFamily="34" charset="0"/>
              </a:rPr>
              <a:t>People are more likely to resist reaching an agreement if they perceive that the process is not supportive of their getting their non-material needs met.</a:t>
            </a:r>
          </a:p>
          <a:p>
            <a:r>
              <a:rPr lang="en-US" sz="2400" dirty="0">
                <a:latin typeface="Calibri" pitchFamily="34" charset="0"/>
                <a:cs typeface="Calibri" pitchFamily="34" charset="0"/>
              </a:rPr>
              <a:t>Solutions that address the basic needs of both parties are likely to be more satisfactory and more durable.</a:t>
            </a:r>
          </a:p>
          <a:p>
            <a:endParaRPr lang="en-US" dirty="0"/>
          </a:p>
          <a:p>
            <a:endParaRPr lang="en-US"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799" cy="762000"/>
          </a:xfrm>
        </p:spPr>
        <p:txBody>
          <a:bodyPr/>
          <a:lstStyle/>
          <a:p>
            <a:pPr algn="ctr"/>
            <a:r>
              <a:rPr lang="en-US" sz="4000" dirty="0">
                <a:solidFill>
                  <a:srgbClr val="FDFFAD"/>
                </a:solidFill>
                <a:effectLst>
                  <a:outerShdw blurRad="50800" dist="38100" dir="2700000" algn="tl" rotWithShape="0">
                    <a:prstClr val="black">
                      <a:alpha val="40000"/>
                    </a:prstClr>
                  </a:outerShdw>
                </a:effectLst>
              </a:rPr>
              <a:t>Material Versus Non-Material Needs</a:t>
            </a:r>
            <a:endParaRPr lang="en-US" sz="4000" dirty="0"/>
          </a:p>
        </p:txBody>
      </p:sp>
      <p:sp>
        <p:nvSpPr>
          <p:cNvPr id="3" name="Content Placeholder 2"/>
          <p:cNvSpPr>
            <a:spLocks noGrp="1"/>
          </p:cNvSpPr>
          <p:nvPr>
            <p:ph idx="1"/>
          </p:nvPr>
        </p:nvSpPr>
        <p:spPr>
          <a:xfrm>
            <a:off x="381000" y="1447800"/>
            <a:ext cx="8382000" cy="5029200"/>
          </a:xfrm>
        </p:spPr>
        <p:txBody>
          <a:bodyPr>
            <a:normAutofit/>
          </a:bodyPr>
          <a:lstStyle/>
          <a:p>
            <a:r>
              <a:rPr lang="en-US" sz="2400" dirty="0">
                <a:latin typeface="Calibri" pitchFamily="34" charset="0"/>
                <a:cs typeface="Calibri" pitchFamily="34" charset="0"/>
              </a:rPr>
              <a:t>Material needs are often zero-sum (e.g., a finite amount of money each month).</a:t>
            </a:r>
          </a:p>
          <a:p>
            <a:r>
              <a:rPr lang="en-US" sz="2400" dirty="0">
                <a:latin typeface="Calibri" pitchFamily="34" charset="0"/>
                <a:cs typeface="Calibri" pitchFamily="34" charset="0"/>
              </a:rPr>
              <a:t>Non-material needs are </a:t>
            </a:r>
            <a:r>
              <a:rPr lang="en-US" sz="2400" i="1" dirty="0">
                <a:latin typeface="Calibri" pitchFamily="34" charset="0"/>
                <a:cs typeface="Calibri" pitchFamily="34" charset="0"/>
              </a:rPr>
              <a:t>not</a:t>
            </a:r>
            <a:r>
              <a:rPr lang="en-US" sz="2400" dirty="0">
                <a:latin typeface="Calibri" pitchFamily="34" charset="0"/>
                <a:cs typeface="Calibri" pitchFamily="34" charset="0"/>
              </a:rPr>
              <a:t> zero-sum.  There is no shortage of understanding and care.</a:t>
            </a:r>
          </a:p>
          <a:p>
            <a:r>
              <a:rPr lang="en-US" sz="2400" dirty="0">
                <a:latin typeface="Calibri" pitchFamily="34" charset="0"/>
                <a:cs typeface="Calibri" pitchFamily="34" charset="0"/>
              </a:rPr>
              <a:t>Beware of </a:t>
            </a:r>
            <a:r>
              <a:rPr lang="en-US" sz="2400" i="1" dirty="0">
                <a:latin typeface="Calibri" pitchFamily="34" charset="0"/>
                <a:cs typeface="Calibri" pitchFamily="34" charset="0"/>
              </a:rPr>
              <a:t>conflating</a:t>
            </a:r>
            <a:r>
              <a:rPr lang="en-US" sz="2400" dirty="0">
                <a:latin typeface="Calibri" pitchFamily="34" charset="0"/>
                <a:cs typeface="Calibri" pitchFamily="34" charset="0"/>
              </a:rPr>
              <a:t> material and non-material needs.  Leads to impasse.  “There is no legal solution to an emotional problem.”</a:t>
            </a:r>
          </a:p>
          <a:p>
            <a:r>
              <a:rPr lang="en-US" sz="2400" dirty="0">
                <a:latin typeface="Calibri" pitchFamily="34" charset="0"/>
                <a:cs typeface="Calibri" pitchFamily="34" charset="0"/>
              </a:rPr>
              <a:t>Mutual exploration of non-material needs </a:t>
            </a:r>
            <a:r>
              <a:rPr lang="en-US" sz="2400" i="1" dirty="0">
                <a:latin typeface="Calibri" pitchFamily="34" charset="0"/>
                <a:cs typeface="Calibri" pitchFamily="34" charset="0"/>
              </a:rPr>
              <a:t>meets </a:t>
            </a:r>
            <a:r>
              <a:rPr lang="en-US" sz="2400" dirty="0">
                <a:latin typeface="Calibri" pitchFamily="34" charset="0"/>
                <a:cs typeface="Calibri" pitchFamily="34" charset="0"/>
              </a:rPr>
              <a:t>them, and creates human connection.  From a place of undefended connectedness people are better able to negotiate the distribution of scarce resources.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044388"/>
          </a:xfrm>
        </p:spPr>
        <p:txBody>
          <a:bodyPr/>
          <a:lstStyle/>
          <a:p>
            <a:pPr algn="ctr"/>
            <a:r>
              <a:rPr lang="en-US" sz="3600" dirty="0">
                <a:solidFill>
                  <a:srgbClr val="FDFFAD"/>
                </a:solidFill>
                <a:effectLst>
                  <a:outerShdw blurRad="50800" dist="38100" dir="2700000" algn="tl" rotWithShape="0">
                    <a:prstClr val="black">
                      <a:alpha val="40000"/>
                    </a:prstClr>
                  </a:outerShdw>
                </a:effectLst>
              </a:rPr>
              <a:t>What Are Non-Material Needs?</a:t>
            </a:r>
            <a:br>
              <a:rPr lang="en-US" sz="3600" dirty="0">
                <a:solidFill>
                  <a:srgbClr val="FDFFAD"/>
                </a:solidFill>
                <a:effectLst>
                  <a:outerShdw blurRad="50800" dist="38100" dir="2700000" algn="tl" rotWithShape="0">
                    <a:prstClr val="black">
                      <a:alpha val="40000"/>
                    </a:prstClr>
                  </a:outerShdw>
                </a:effectLst>
              </a:rPr>
            </a:br>
            <a:r>
              <a:rPr lang="en-US" sz="3600" dirty="0">
                <a:solidFill>
                  <a:srgbClr val="FDFFAD"/>
                </a:solidFill>
                <a:effectLst>
                  <a:outerShdw blurRad="50800" dist="38100" dir="2700000" algn="tl" rotWithShape="0">
                    <a:prstClr val="black">
                      <a:alpha val="40000"/>
                    </a:prstClr>
                  </a:outerShdw>
                </a:effectLst>
              </a:rPr>
              <a:t>How do They Manifest?</a:t>
            </a:r>
            <a:endParaRPr lang="en-US" dirty="0"/>
          </a:p>
        </p:txBody>
      </p:sp>
      <p:sp>
        <p:nvSpPr>
          <p:cNvPr id="3" name="Content Placeholder 2"/>
          <p:cNvSpPr>
            <a:spLocks noGrp="1"/>
          </p:cNvSpPr>
          <p:nvPr>
            <p:ph idx="1"/>
          </p:nvPr>
        </p:nvSpPr>
        <p:spPr>
          <a:xfrm>
            <a:off x="228600" y="1828800"/>
            <a:ext cx="8686800" cy="4724400"/>
          </a:xfrm>
        </p:spPr>
        <p:txBody>
          <a:bodyPr>
            <a:normAutofit/>
          </a:bodyPr>
          <a:lstStyle/>
          <a:p>
            <a:r>
              <a:rPr lang="en-US" sz="2800" dirty="0">
                <a:latin typeface="Calibri" pitchFamily="34" charset="0"/>
                <a:cs typeface="Calibri" pitchFamily="34" charset="0"/>
              </a:rPr>
              <a:t>“I need to be able to make my own decisions.”</a:t>
            </a:r>
          </a:p>
          <a:p>
            <a:r>
              <a:rPr lang="en-US" sz="2800" dirty="0">
                <a:latin typeface="Calibri" pitchFamily="34" charset="0"/>
                <a:cs typeface="Calibri" pitchFamily="34" charset="0"/>
              </a:rPr>
              <a:t>“I need to live my life!”</a:t>
            </a:r>
          </a:p>
          <a:p>
            <a:r>
              <a:rPr lang="en-US" sz="2800" dirty="0">
                <a:latin typeface="Calibri" pitchFamily="34" charset="0"/>
                <a:cs typeface="Calibri" pitchFamily="34" charset="0"/>
              </a:rPr>
              <a:t>“I need to know I’m not going to be a bag lady.”</a:t>
            </a:r>
          </a:p>
          <a:p>
            <a:r>
              <a:rPr lang="en-US" sz="2800" dirty="0">
                <a:latin typeface="Calibri" pitchFamily="34" charset="0"/>
                <a:cs typeface="Calibri" pitchFamily="34" charset="0"/>
              </a:rPr>
              <a:t>“I don’t want to go too long without seeing my children.”</a:t>
            </a:r>
          </a:p>
          <a:p>
            <a:r>
              <a:rPr lang="en-US" sz="2800" dirty="0">
                <a:latin typeface="Calibri" pitchFamily="34" charset="0"/>
                <a:cs typeface="Calibri" pitchFamily="34" charset="0"/>
              </a:rPr>
              <a:t>Underneath both material and nonmaterial interests are what might be called “core needs.”</a:t>
            </a:r>
          </a:p>
          <a:p>
            <a:endParaRPr lang="en-US" sz="28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762000"/>
          </a:xfrm>
        </p:spPr>
        <p:txBody>
          <a:bodyPr/>
          <a:lstStyle/>
          <a:p>
            <a:pPr algn="ctr"/>
            <a:r>
              <a:rPr lang="en-US" sz="4000" dirty="0">
                <a:solidFill>
                  <a:srgbClr val="FDFFAD"/>
                </a:solidFill>
                <a:effectLst>
                  <a:outerShdw blurRad="50800" dist="38100" dir="2700000" algn="tl" rotWithShape="0">
                    <a:prstClr val="black">
                      <a:alpha val="40000"/>
                    </a:prstClr>
                  </a:outerShdw>
                </a:effectLst>
              </a:rPr>
              <a:t>Non-Material Needs</a:t>
            </a:r>
            <a:endParaRPr lang="en-US" dirty="0"/>
          </a:p>
        </p:txBody>
      </p:sp>
      <p:sp>
        <p:nvSpPr>
          <p:cNvPr id="3" name="Content Placeholder 2"/>
          <p:cNvSpPr>
            <a:spLocks noGrp="1"/>
          </p:cNvSpPr>
          <p:nvPr>
            <p:ph idx="1"/>
          </p:nvPr>
        </p:nvSpPr>
        <p:spPr>
          <a:xfrm>
            <a:off x="304800" y="1219200"/>
            <a:ext cx="8610600" cy="5334000"/>
          </a:xfrm>
        </p:spPr>
        <p:txBody>
          <a:bodyPr>
            <a:noAutofit/>
          </a:bodyPr>
          <a:lstStyle/>
          <a:p>
            <a:r>
              <a:rPr lang="en-US" sz="2800" b="1" dirty="0">
                <a:latin typeface="Calibri" pitchFamily="34" charset="0"/>
                <a:cs typeface="Calibri" pitchFamily="34" charset="0"/>
              </a:rPr>
              <a:t>Safety.  </a:t>
            </a:r>
            <a:r>
              <a:rPr lang="en-US" sz="2600" dirty="0">
                <a:latin typeface="Calibri" pitchFamily="34" charset="0"/>
                <a:cs typeface="Calibri" pitchFamily="34" charset="0"/>
              </a:rPr>
              <a:t>A sense of security, of relaxed ease, and freedom from physical and emotional harm.  </a:t>
            </a:r>
          </a:p>
          <a:p>
            <a:r>
              <a:rPr lang="en-US" sz="2600" b="1" dirty="0">
                <a:latin typeface="Calibri" pitchFamily="34" charset="0"/>
                <a:cs typeface="Calibri" pitchFamily="34" charset="0"/>
              </a:rPr>
              <a:t>Nurturance</a:t>
            </a:r>
            <a:r>
              <a:rPr lang="en-US" sz="2600" dirty="0">
                <a:latin typeface="Calibri" pitchFamily="34" charset="0"/>
                <a:cs typeface="Calibri" pitchFamily="34" charset="0"/>
              </a:rPr>
              <a:t>.  The need for touch; to feel cared for, protected, supported, guided.  Mature interdependence.</a:t>
            </a:r>
          </a:p>
          <a:p>
            <a:r>
              <a:rPr lang="en-US" sz="2800" b="1" dirty="0">
                <a:latin typeface="Calibri" pitchFamily="34" charset="0"/>
                <a:cs typeface="Calibri" pitchFamily="34" charset="0"/>
              </a:rPr>
              <a:t>Autonomy.  </a:t>
            </a:r>
            <a:r>
              <a:rPr lang="en-US" sz="2600" dirty="0">
                <a:latin typeface="Calibri" pitchFamily="34" charset="0"/>
                <a:cs typeface="Calibri" pitchFamily="34" charset="0"/>
              </a:rPr>
              <a:t>A sense of agency, of efficacy, of capacity, of power, of freedom, of empowerment, of finding and using one’s voice, of choosing one’s dreams and goals and the means of fulfilling them.</a:t>
            </a:r>
          </a:p>
          <a:p>
            <a:r>
              <a:rPr lang="en-US" sz="2800" b="1" dirty="0">
                <a:latin typeface="Calibri" pitchFamily="34" charset="0"/>
                <a:cs typeface="Calibri" pitchFamily="34" charset="0"/>
              </a:rPr>
              <a:t>Acknowledgement/Recognition.</a:t>
            </a:r>
          </a:p>
          <a:p>
            <a:r>
              <a:rPr lang="en-US" sz="2800" b="1" dirty="0">
                <a:latin typeface="Calibri" pitchFamily="34" charset="0"/>
                <a:cs typeface="Calibri" pitchFamily="34" charset="0"/>
              </a:rPr>
              <a:t>Respect</a:t>
            </a:r>
            <a:r>
              <a:rPr lang="en-US" sz="2800" dirty="0">
                <a:latin typeface="Calibri" pitchFamily="34" charset="0"/>
                <a:cs typeface="Calibri" pitchFamily="34" charset="0"/>
              </a:rPr>
              <a:t>.</a:t>
            </a:r>
            <a:endParaRPr lang="en-US" sz="28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685800"/>
          </a:xfrm>
        </p:spPr>
        <p:txBody>
          <a:bodyPr/>
          <a:lstStyle/>
          <a:p>
            <a:pPr algn="ctr"/>
            <a:r>
              <a:rPr lang="en-US" sz="3600" dirty="0">
                <a:solidFill>
                  <a:srgbClr val="FDFFAD"/>
                </a:solidFill>
                <a:effectLst>
                  <a:outerShdw blurRad="50800" dist="38100" dir="2700000" algn="tl" rotWithShape="0">
                    <a:prstClr val="black">
                      <a:alpha val="40000"/>
                    </a:prstClr>
                  </a:outerShdw>
                </a:effectLst>
              </a:rPr>
              <a:t>Non-Material Needs</a:t>
            </a:r>
            <a:endParaRPr lang="en-US" dirty="0"/>
          </a:p>
        </p:txBody>
      </p:sp>
      <p:sp>
        <p:nvSpPr>
          <p:cNvPr id="3" name="Content Placeholder 2"/>
          <p:cNvSpPr>
            <a:spLocks noGrp="1"/>
          </p:cNvSpPr>
          <p:nvPr>
            <p:ph idx="1"/>
          </p:nvPr>
        </p:nvSpPr>
        <p:spPr>
          <a:xfrm>
            <a:off x="152400" y="1447800"/>
            <a:ext cx="8763000" cy="5105400"/>
          </a:xfrm>
        </p:spPr>
        <p:txBody>
          <a:bodyPr>
            <a:noAutofit/>
          </a:bodyPr>
          <a:lstStyle/>
          <a:p>
            <a:r>
              <a:rPr lang="en-US" sz="2800" b="1" dirty="0">
                <a:latin typeface="Calibri" pitchFamily="34" charset="0"/>
                <a:cs typeface="Calibri" pitchFamily="34" charset="0"/>
              </a:rPr>
              <a:t>Connectedness/Acceptance.  </a:t>
            </a:r>
            <a:r>
              <a:rPr lang="en-US" sz="2600" dirty="0">
                <a:latin typeface="Calibri" pitchFamily="34" charset="0"/>
                <a:cs typeface="Calibri" pitchFamily="34" charset="0"/>
              </a:rPr>
              <a:t>A need for intimacy, closeness, relatedness, of belonging; a need for affiliation; a need to be seen and known and loved for who we are by another.  Includes the need to protect and nurture those we love. </a:t>
            </a:r>
          </a:p>
          <a:p>
            <a:r>
              <a:rPr lang="en-US" sz="2800" b="1" dirty="0">
                <a:latin typeface="Calibri" pitchFamily="34" charset="0"/>
                <a:cs typeface="Calibri" pitchFamily="34" charset="0"/>
              </a:rPr>
              <a:t>Self-esteem.  </a:t>
            </a:r>
            <a:r>
              <a:rPr lang="en-US" sz="2600" dirty="0">
                <a:latin typeface="Calibri" pitchFamily="34" charset="0"/>
                <a:cs typeface="Calibri" pitchFamily="34" charset="0"/>
              </a:rPr>
              <a:t>A sense of self-worth, self-value, respect, dignity, accomplishment, both from oneself and from others.  </a:t>
            </a:r>
            <a:endParaRPr lang="en-US" sz="2800" dirty="0"/>
          </a:p>
          <a:p>
            <a:r>
              <a:rPr lang="en-US" sz="2800" b="1" dirty="0">
                <a:latin typeface="Calibri" pitchFamily="34" charset="0"/>
                <a:cs typeface="Calibri" pitchFamily="34" charset="0"/>
              </a:rPr>
              <a:t>Meaning.  </a:t>
            </a:r>
            <a:r>
              <a:rPr lang="en-US" sz="2600" dirty="0">
                <a:latin typeface="Calibri" pitchFamily="34" charset="0"/>
                <a:cs typeface="Calibri" pitchFamily="34" charset="0"/>
              </a:rPr>
              <a:t>A sense that what we do in the world is worthwhile, fulfilling, and matters.  A sense of contentment, fulfillment and authenticity.  A sense of integrity, of living from and as our highest or authentic self.  Includes people’s creative and spiritual yearnings.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14843</TotalTime>
  <Words>1440</Words>
  <Application>Microsoft Office PowerPoint</Application>
  <PresentationFormat>On-screen Show (4:3)</PresentationFormat>
  <Paragraphs>121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Trebuchet MS</vt:lpstr>
      <vt:lpstr>Wingdings 2</vt:lpstr>
      <vt:lpstr>Revolution</vt:lpstr>
      <vt:lpstr>The Heart of Conflict: Giving Voice  to Non-Material Needs     </vt:lpstr>
      <vt:lpstr>Negotiating Approaches</vt:lpstr>
      <vt:lpstr>Interest-Based Negotiation</vt:lpstr>
      <vt:lpstr> Positions, Interests, Values and  Non-Material Needs</vt:lpstr>
      <vt:lpstr>Why do Non-Material Needs Matter?</vt:lpstr>
      <vt:lpstr>Material Versus Non-Material Needs</vt:lpstr>
      <vt:lpstr>What Are Non-Material Needs? How do They Manifest?</vt:lpstr>
      <vt:lpstr>Non-Material Needs</vt:lpstr>
      <vt:lpstr>Non-Material Needs</vt:lpstr>
      <vt:lpstr>Non-Material Needs</vt:lpstr>
      <vt:lpstr>Choose Your Own Adventure!</vt:lpstr>
      <vt:lpstr>Emotional Outcroppings</vt:lpstr>
      <vt:lpstr>Articulating Non-Material Needs</vt:lpstr>
      <vt:lpstr>PowerPoint Presentation</vt:lpstr>
      <vt:lpstr>Developing Negative Capacity</vt:lpstr>
      <vt:lpstr>PowerPoint Presentation</vt:lpstr>
      <vt:lpstr>PowerPoint Presentation</vt:lpstr>
      <vt:lpstr>Sam and Cameron</vt:lpstr>
      <vt:lpstr>Team Meeting</vt:lpstr>
      <vt:lpstr>Preparing With Sam or Cameron</vt:lpstr>
      <vt:lpstr>The Big Meeting</vt:lpstr>
      <vt:lpstr>Process Design</vt:lpstr>
      <vt:lpstr>Process Design</vt:lpstr>
      <vt:lpstr>Taking it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Cutting Edge of Psychological Practice: Mental Health Professionals and Dispute Resolution</dc:title>
  <dc:creator>Steve</dc:creator>
  <cp:lastModifiedBy>Rebecca Evans</cp:lastModifiedBy>
  <cp:revision>682</cp:revision>
  <cp:lastPrinted>2015-08-28T05:41:55Z</cp:lastPrinted>
  <dcterms:created xsi:type="dcterms:W3CDTF">2015-10-05T18:40:25Z</dcterms:created>
  <dcterms:modified xsi:type="dcterms:W3CDTF">2019-10-09T20:52:52Z</dcterms:modified>
</cp:coreProperties>
</file>